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8" r:id="rId1"/>
  </p:sldMasterIdLst>
  <p:sldIdLst>
    <p:sldId id="266" r:id="rId2"/>
    <p:sldId id="269" r:id="rId3"/>
    <p:sldId id="270" r:id="rId4"/>
    <p:sldId id="271" r:id="rId5"/>
    <p:sldId id="263" r:id="rId6"/>
    <p:sldId id="265" r:id="rId7"/>
    <p:sldId id="268" r:id="rId8"/>
    <p:sldId id="264" r:id="rId9"/>
    <p:sldId id="257" r:id="rId10"/>
    <p:sldId id="258" r:id="rId11"/>
    <p:sldId id="259" r:id="rId12"/>
    <p:sldId id="260" r:id="rId13"/>
    <p:sldId id="261" r:id="rId14"/>
    <p:sldId id="267" r:id="rId15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DE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9" d="100"/>
          <a:sy n="89" d="100"/>
        </p:scale>
        <p:origin x="37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0BA3-BD1E-4EE2-A046-23160AE773FC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B6D66-EEFA-431F-806D-E3CF5766A3F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9002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0BA3-BD1E-4EE2-A046-23160AE773FC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B6D66-EEFA-431F-806D-E3CF5766A3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871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0BA3-BD1E-4EE2-A046-23160AE773FC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B6D66-EEFA-431F-806D-E3CF5766A3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45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0BA3-BD1E-4EE2-A046-23160AE773FC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B6D66-EEFA-431F-806D-E3CF5766A3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471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0BA3-BD1E-4EE2-A046-23160AE773FC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B6D66-EEFA-431F-806D-E3CF5766A3F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1326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0BA3-BD1E-4EE2-A046-23160AE773FC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B6D66-EEFA-431F-806D-E3CF5766A3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25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0BA3-BD1E-4EE2-A046-23160AE773FC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B6D66-EEFA-431F-806D-E3CF5766A3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213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0BA3-BD1E-4EE2-A046-23160AE773FC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B6D66-EEFA-431F-806D-E3CF5766A3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72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0BA3-BD1E-4EE2-A046-23160AE773FC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B6D66-EEFA-431F-806D-E3CF5766A3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9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5BE0BA3-BD1E-4EE2-A046-23160AE773FC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7B6D66-EEFA-431F-806D-E3CF5766A3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 cstate="print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0BA3-BD1E-4EE2-A046-23160AE773FC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B6D66-EEFA-431F-806D-E3CF5766A3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242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5BE0BA3-BD1E-4EE2-A046-23160AE773FC}" type="datetimeFigureOut">
              <a:rPr lang="en-US" smtClean="0"/>
              <a:pPr/>
              <a:t>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17B6D66-EEFA-431F-806D-E3CF5766A3F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4995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269" y="2708694"/>
            <a:ext cx="10058400" cy="1494624"/>
          </a:xfrm>
        </p:spPr>
        <p:txBody>
          <a:bodyPr>
            <a:normAutofit/>
          </a:bodyPr>
          <a:lstStyle/>
          <a:p>
            <a:pPr algn="ctr"/>
            <a:r>
              <a:rPr lang="ro-RO" sz="5400" dirty="0" smtClean="0">
                <a:latin typeface="Trebuchet MS" panose="020B0603020202020204" pitchFamily="34" charset="0"/>
              </a:rPr>
              <a:t>Sistemul Național al </a:t>
            </a:r>
            <a:r>
              <a:rPr lang="ro-RO" sz="4800" dirty="0">
                <a:latin typeface="Trebuchet MS" panose="020B0603020202020204" pitchFamily="34" charset="0"/>
              </a:rPr>
              <a:t>C</a:t>
            </a:r>
            <a:r>
              <a:rPr lang="ro-RO" sz="4800" dirty="0" smtClean="0">
                <a:latin typeface="Trebuchet MS" panose="020B0603020202020204" pitchFamily="34" charset="0"/>
              </a:rPr>
              <a:t>alificărilor în</a:t>
            </a:r>
            <a:r>
              <a:rPr lang="ro-RO" sz="4800" dirty="0">
                <a:latin typeface="Trebuchet MS" panose="020B0603020202020204" pitchFamily="34" charset="0"/>
              </a:rPr>
              <a:t> </a:t>
            </a:r>
            <a:r>
              <a:rPr lang="ro-RO" sz="4800" dirty="0" smtClean="0">
                <a:latin typeface="Trebuchet MS" panose="020B0603020202020204" pitchFamily="34" charset="0"/>
              </a:rPr>
              <a:t>v</a:t>
            </a:r>
            <a:r>
              <a:rPr lang="ro-RO" sz="4800" cap="none" dirty="0" smtClean="0">
                <a:latin typeface="Trebuchet MS" panose="020B0603020202020204" pitchFamily="34" charset="0"/>
              </a:rPr>
              <a:t>iziunea</a:t>
            </a:r>
            <a:r>
              <a:rPr lang="ro-RO" sz="4800" dirty="0" smtClean="0">
                <a:latin typeface="Trebuchet MS" panose="020B0603020202020204" pitchFamily="34" charset="0"/>
              </a:rPr>
              <a:t> ANC </a:t>
            </a:r>
            <a:r>
              <a:rPr lang="en-US" sz="4800" dirty="0" err="1" smtClean="0">
                <a:latin typeface="Trebuchet MS" panose="020B0603020202020204" pitchFamily="34" charset="0"/>
              </a:rPr>
              <a:t>pentru</a:t>
            </a:r>
            <a:r>
              <a:rPr lang="ro-RO" sz="4800" dirty="0">
                <a:latin typeface="Trebuchet MS" panose="020B0603020202020204" pitchFamily="34" charset="0"/>
              </a:rPr>
              <a:t> </a:t>
            </a:r>
            <a:r>
              <a:rPr lang="ro-RO" sz="4800" dirty="0" smtClean="0">
                <a:latin typeface="Trebuchet MS" panose="020B0603020202020204" pitchFamily="34" charset="0"/>
              </a:rPr>
              <a:t>20</a:t>
            </a:r>
            <a:r>
              <a:rPr lang="en-US" sz="4800" dirty="0" smtClean="0">
                <a:latin typeface="Trebuchet MS" panose="020B0603020202020204" pitchFamily="34" charset="0"/>
              </a:rPr>
              <a:t>22</a:t>
            </a:r>
            <a:r>
              <a:rPr lang="ro-RO" sz="4800" dirty="0" smtClean="0">
                <a:latin typeface="Trebuchet MS" panose="020B0603020202020204" pitchFamily="34" charset="0"/>
              </a:rPr>
              <a:t>-202</a:t>
            </a:r>
            <a:r>
              <a:rPr lang="en-US" sz="4800" dirty="0" smtClean="0">
                <a:latin typeface="Trebuchet MS" panose="020B0603020202020204" pitchFamily="34" charset="0"/>
              </a:rPr>
              <a:t>4</a:t>
            </a:r>
            <a:endParaRPr lang="en-US" sz="48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582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677" y="322195"/>
            <a:ext cx="10058400" cy="622097"/>
          </a:xfrm>
        </p:spPr>
        <p:txBody>
          <a:bodyPr>
            <a:normAutofit/>
          </a:bodyPr>
          <a:lstStyle/>
          <a:p>
            <a:pPr algn="ctr"/>
            <a:r>
              <a:rPr lang="ro-RO" sz="2800" b="1" i="1" dirty="0" smtClean="0"/>
              <a:t>Etapa II – Realizarea Standardului </a:t>
            </a:r>
            <a:r>
              <a:rPr lang="en-US" sz="2800" b="1" i="1" dirty="0" err="1" smtClean="0"/>
              <a:t>Ocupational</a:t>
            </a:r>
            <a:endParaRPr lang="en-US" sz="28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665260" y="1312275"/>
            <a:ext cx="5287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/>
              <a:t>Etapa II A – STANDARD OCUPAȚIONAL (SO) 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2258171" y="1972016"/>
            <a:ext cx="5908431" cy="382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          1. COMPETENȚELE OCUPAȚIEI(ce trebuie să facă)	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65987" y="2540283"/>
            <a:ext cx="5900615" cy="3751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       2. NIVELUL DE CALIFICARE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CNC/EQF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65987" y="3664948"/>
            <a:ext cx="5900615" cy="4376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        4. 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PLAN EDUCATIE SI FORMARE- CONDITII DE ACCES -CREDITE </a:t>
            </a:r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12" name="Straight Arrow Connector 11"/>
          <p:cNvCxnSpPr>
            <a:endCxn id="4" idx="3"/>
          </p:cNvCxnSpPr>
          <p:nvPr/>
        </p:nvCxnSpPr>
        <p:spPr>
          <a:xfrm flipH="1" flipV="1">
            <a:off x="8166602" y="2163493"/>
            <a:ext cx="875323" cy="390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7" idx="2"/>
            <a:endCxn id="6" idx="0"/>
          </p:cNvCxnSpPr>
          <p:nvPr/>
        </p:nvCxnSpPr>
        <p:spPr>
          <a:xfrm>
            <a:off x="5216295" y="3469366"/>
            <a:ext cx="0" cy="19558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9057556" y="1995722"/>
            <a:ext cx="1503352" cy="10663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Tehnice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1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Cros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sector</a:t>
            </a:r>
          </a:p>
          <a:p>
            <a:pPr algn="ctr"/>
            <a:r>
              <a:rPr lang="en-US" sz="1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Transversale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65988" y="3062068"/>
            <a:ext cx="5900614" cy="40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3. DOMENII CAEN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-ISCED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18" name="Straight Arrow Connector 17"/>
          <p:cNvCxnSpPr>
            <a:stCxn id="4" idx="2"/>
            <a:endCxn id="5" idx="0"/>
          </p:cNvCxnSpPr>
          <p:nvPr/>
        </p:nvCxnSpPr>
        <p:spPr>
          <a:xfrm>
            <a:off x="5212387" y="2354969"/>
            <a:ext cx="3908" cy="1853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5" idx="2"/>
          </p:cNvCxnSpPr>
          <p:nvPr/>
        </p:nvCxnSpPr>
        <p:spPr>
          <a:xfrm flipH="1">
            <a:off x="5212386" y="2915422"/>
            <a:ext cx="3909" cy="1788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65260" y="5125736"/>
            <a:ext cx="71771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i="1" dirty="0" smtClean="0"/>
              <a:t>Listă de abrevieri:</a:t>
            </a:r>
          </a:p>
          <a:p>
            <a:endParaRPr lang="ro-RO" sz="1400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400" b="1" i="1" dirty="0" smtClean="0"/>
              <a:t>CAEN – Clasificarea Activităților din Economia Națională;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400" b="1" dirty="0" smtClean="0"/>
              <a:t>SO – Standard ocupațional;</a:t>
            </a:r>
            <a:r>
              <a:rPr lang="en-US" sz="1400" b="1" dirty="0" smtClean="0"/>
              <a:t>OM.MMJS/ME-3712/1721-2018 –ACTUALIZARE 2022</a:t>
            </a:r>
            <a:endParaRPr lang="en-US" sz="1400" i="1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5212386" y="4094652"/>
            <a:ext cx="3908" cy="1853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265987" y="4279966"/>
            <a:ext cx="5900615" cy="7770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5. 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AVIZARE PROF.-VALIDARE </a:t>
            </a:r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COMITETE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SECTORIALE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-APROBARE ANC</a:t>
            </a:r>
            <a:r>
              <a:rPr lang="en-US" sz="1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-</a:t>
            </a:r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REGISTRUL</a:t>
            </a:r>
            <a:r>
              <a:rPr lang="ro-RO" sz="1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: SO</a:t>
            </a:r>
            <a:endParaRPr lang="en-US" sz="16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243" y="3767945"/>
            <a:ext cx="1091279" cy="231668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313038" y="2915422"/>
            <a:ext cx="1046205" cy="1338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CONDITI PREDARE </a:t>
            </a:r>
          </a:p>
          <a:p>
            <a:pPr algn="ctr"/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FORMARE 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10443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916" y="743373"/>
            <a:ext cx="10494635" cy="636739"/>
          </a:xfrm>
        </p:spPr>
        <p:txBody>
          <a:bodyPr>
            <a:normAutofit/>
          </a:bodyPr>
          <a:lstStyle/>
          <a:p>
            <a:r>
              <a:rPr lang="ro-RO" sz="1800" b="1" dirty="0" smtClean="0">
                <a:latin typeface="+mn-lt"/>
              </a:rPr>
              <a:t>Etapa II B – </a:t>
            </a:r>
            <a:r>
              <a:rPr lang="en-US" sz="1800" b="1" dirty="0" err="1"/>
              <a:t>Standardul</a:t>
            </a:r>
            <a:r>
              <a:rPr lang="en-US" sz="1800" b="1" dirty="0"/>
              <a:t> de </a:t>
            </a:r>
            <a:r>
              <a:rPr lang="en-US" sz="1800" b="1" dirty="0" err="1"/>
              <a:t>calificare</a:t>
            </a:r>
            <a:r>
              <a:rPr lang="en-US" sz="1800" b="1" dirty="0"/>
              <a:t> 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va</a:t>
            </a:r>
            <a:r>
              <a:rPr lang="en-US" sz="1800" b="1" dirty="0" smtClean="0"/>
              <a:t>  </a:t>
            </a:r>
            <a:r>
              <a:rPr lang="en-US" sz="1800" b="1" dirty="0" err="1" smtClean="0"/>
              <a:t>contine</a:t>
            </a:r>
            <a:r>
              <a:rPr lang="en-US" sz="1800" b="1" dirty="0" smtClean="0"/>
              <a:t> </a:t>
            </a:r>
            <a:r>
              <a:rPr lang="en-US" sz="1800" b="1" dirty="0" err="1"/>
              <a:t>si</a:t>
            </a:r>
            <a:r>
              <a:rPr lang="en-US" sz="1800" b="1" dirty="0"/>
              <a:t> </a:t>
            </a:r>
            <a:r>
              <a:rPr lang="en-US" sz="1800" b="1" dirty="0" err="1"/>
              <a:t>rezultatele</a:t>
            </a:r>
            <a:r>
              <a:rPr lang="en-US" sz="1800" b="1" dirty="0"/>
              <a:t> </a:t>
            </a:r>
            <a:r>
              <a:rPr lang="en-US" sz="1800" b="1" dirty="0" err="1" smtClean="0"/>
              <a:t>invatarii</a:t>
            </a:r>
            <a:r>
              <a:rPr lang="en-US" sz="1800" b="1" dirty="0" smtClean="0"/>
              <a:t> -2023/24</a:t>
            </a:r>
            <a:endParaRPr lang="en-US" sz="1800" b="1" dirty="0"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30255" y="2381448"/>
            <a:ext cx="5900615" cy="4376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2. COMPETENȚE - MODULE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30255" y="2967601"/>
            <a:ext cx="5900615" cy="8255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3. REZULTATE </a:t>
            </a:r>
            <a:r>
              <a:rPr lang="ro-RO" sz="1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ALE </a:t>
            </a:r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ÎNVĂȚĂRII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ÎMPREUNĂ CU COMITETELE SECTORIALE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-ASOC.PROF.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3000225" y="3209879"/>
            <a:ext cx="930030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stCxn id="7" idx="2"/>
            <a:endCxn id="8" idx="0"/>
          </p:cNvCxnSpPr>
          <p:nvPr/>
        </p:nvCxnSpPr>
        <p:spPr>
          <a:xfrm>
            <a:off x="2269486" y="3506864"/>
            <a:ext cx="0" cy="2862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546563" y="2983234"/>
            <a:ext cx="1445846" cy="5236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CONDIȚII DE ACCES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38747" y="3793111"/>
            <a:ext cx="1461477" cy="4608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RISCURI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9" name="Straight Arrow Connector 8"/>
          <p:cNvCxnSpPr>
            <a:stCxn id="10" idx="2"/>
            <a:endCxn id="3" idx="0"/>
          </p:cNvCxnSpPr>
          <p:nvPr/>
        </p:nvCxnSpPr>
        <p:spPr>
          <a:xfrm>
            <a:off x="6880563" y="2238048"/>
            <a:ext cx="0" cy="1434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30255" y="1772727"/>
            <a:ext cx="5900615" cy="4653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1. DOMENII ISCED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12" name="Straight Arrow Connector 11"/>
          <p:cNvCxnSpPr>
            <a:stCxn id="3" idx="2"/>
            <a:endCxn id="4" idx="0"/>
          </p:cNvCxnSpPr>
          <p:nvPr/>
        </p:nvCxnSpPr>
        <p:spPr>
          <a:xfrm>
            <a:off x="6880563" y="2819110"/>
            <a:ext cx="0" cy="1484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15916" y="4743947"/>
            <a:ext cx="895663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i="1" dirty="0" smtClean="0"/>
              <a:t>Listă de abrevieri</a:t>
            </a:r>
            <a:r>
              <a:rPr lang="ro-RO" sz="1400" dirty="0" smtClean="0"/>
              <a:t>:</a:t>
            </a:r>
          </a:p>
          <a:p>
            <a:endParaRPr lang="ro-R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400" b="1" i="1" dirty="0" smtClean="0"/>
              <a:t>ISCED – The International Standard </a:t>
            </a:r>
            <a:r>
              <a:rPr lang="ro-RO" sz="1400" b="1" i="1" dirty="0" err="1" smtClean="0"/>
              <a:t>Classification</a:t>
            </a:r>
            <a:r>
              <a:rPr lang="ro-RO" sz="1400" b="1" i="1" dirty="0" smtClean="0"/>
              <a:t> of </a:t>
            </a:r>
            <a:r>
              <a:rPr lang="ro-RO" sz="1400" b="1" i="1" dirty="0" err="1" smtClean="0"/>
              <a:t>Education</a:t>
            </a:r>
            <a:r>
              <a:rPr lang="ro-RO" sz="1400" b="1" i="1" dirty="0" smtClean="0"/>
              <a:t>(Clasificarea Internațională Standard a Educației); </a:t>
            </a:r>
            <a:endParaRPr lang="en-US" sz="1400" b="1" i="1" dirty="0" smtClean="0"/>
          </a:p>
          <a:p>
            <a:endParaRPr lang="ro-RO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3000225" y="3209879"/>
            <a:ext cx="930030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4722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152" y="637447"/>
            <a:ext cx="5476755" cy="307092"/>
          </a:xfrm>
        </p:spPr>
        <p:txBody>
          <a:bodyPr>
            <a:noAutofit/>
          </a:bodyPr>
          <a:lstStyle/>
          <a:p>
            <a:r>
              <a:rPr lang="ro-RO" sz="1800" b="1" dirty="0" smtClean="0">
                <a:latin typeface="+mn-lt"/>
              </a:rPr>
              <a:t>Etapa II C - CURRICULA </a:t>
            </a:r>
            <a:r>
              <a:rPr lang="en-US" sz="1800" b="1" dirty="0" smtClean="0">
                <a:latin typeface="+mn-lt"/>
              </a:rPr>
              <a:t> care conduce la</a:t>
            </a:r>
            <a:r>
              <a:rPr lang="en-US" sz="1800" b="1" i="1" dirty="0" smtClean="0">
                <a:latin typeface="+mn-lt"/>
              </a:rPr>
              <a:t> </a:t>
            </a:r>
            <a:r>
              <a:rPr lang="en-US" sz="1800" b="1" i="1" u="sng" dirty="0" err="1" smtClean="0">
                <a:latin typeface="+mn-lt"/>
              </a:rPr>
              <a:t>calificare</a:t>
            </a:r>
            <a:r>
              <a:rPr lang="en-US" sz="1800" b="1" i="1" u="sng" dirty="0" smtClean="0">
                <a:latin typeface="+mn-lt"/>
              </a:rPr>
              <a:t> </a:t>
            </a:r>
            <a:r>
              <a:rPr lang="ro-RO" sz="1800" b="1" i="1" u="sng" dirty="0" smtClean="0">
                <a:latin typeface="+mn-lt"/>
              </a:rPr>
              <a:t> </a:t>
            </a:r>
            <a:endParaRPr lang="en-US" sz="1800" b="1" i="1" u="sng" dirty="0"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97900" y="1600334"/>
            <a:ext cx="5900615" cy="3223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2. DISCIPLINE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</a:t>
            </a:r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ORE,</a:t>
            </a:r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TEORIE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/</a:t>
            </a:r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PRACTICĂ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/</a:t>
            </a:r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LABORATOR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</a:t>
            </a:r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etc.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97898" y="2054455"/>
            <a:ext cx="5900615" cy="3096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3. CREDITE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97900" y="2489991"/>
            <a:ext cx="5900616" cy="322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4. EVALUARE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97900" y="2945674"/>
            <a:ext cx="5900615" cy="3175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5. VALIDARE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97900" y="3411407"/>
            <a:ext cx="5900615" cy="356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6. ACTE/CERTIFICATE/DIPLOME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8" name="Straight Arrow Connector 7"/>
          <p:cNvCxnSpPr>
            <a:stCxn id="10" idx="3"/>
            <a:endCxn id="3" idx="1"/>
          </p:cNvCxnSpPr>
          <p:nvPr/>
        </p:nvCxnSpPr>
        <p:spPr>
          <a:xfrm>
            <a:off x="2267869" y="1753814"/>
            <a:ext cx="930031" cy="77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endCxn id="5" idx="1"/>
          </p:cNvCxnSpPr>
          <p:nvPr/>
        </p:nvCxnSpPr>
        <p:spPr>
          <a:xfrm flipV="1">
            <a:off x="2283500" y="2651091"/>
            <a:ext cx="914400" cy="442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822023" y="1309815"/>
            <a:ext cx="1445846" cy="887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FORMATORI</a:t>
            </a:r>
            <a:endParaRPr lang="en-US" sz="16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en-US" sz="1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Educatie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,</a:t>
            </a:r>
            <a:r>
              <a:rPr lang="en-US" sz="1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experienta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22023" y="2375437"/>
            <a:ext cx="1461477" cy="271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COMISII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12" name="Straight Arrow Connector 11"/>
          <p:cNvCxnSpPr>
            <a:stCxn id="15" idx="1"/>
            <a:endCxn id="3" idx="3"/>
          </p:cNvCxnSpPr>
          <p:nvPr/>
        </p:nvCxnSpPr>
        <p:spPr>
          <a:xfrm flipH="1">
            <a:off x="9098515" y="1750541"/>
            <a:ext cx="890953" cy="109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6" idx="1"/>
            <a:endCxn id="5" idx="3"/>
          </p:cNvCxnSpPr>
          <p:nvPr/>
        </p:nvCxnSpPr>
        <p:spPr>
          <a:xfrm flipH="1">
            <a:off x="9098516" y="2645103"/>
            <a:ext cx="883137" cy="59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7" idx="1"/>
            <a:endCxn id="6" idx="3"/>
          </p:cNvCxnSpPr>
          <p:nvPr/>
        </p:nvCxnSpPr>
        <p:spPr>
          <a:xfrm flipH="1">
            <a:off x="9098515" y="3104460"/>
            <a:ext cx="883137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9989468" y="1202724"/>
            <a:ext cx="1398955" cy="10956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METODE DE PREDARE</a:t>
            </a:r>
            <a:endParaRPr lang="en-US" sz="16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en-US" sz="1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Direct;online;mixt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981653" y="2416666"/>
            <a:ext cx="1603396" cy="4568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STANDARDE EVALUARE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981652" y="2894655"/>
            <a:ext cx="1603397" cy="4196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ASIGURAREA CALITĂȚII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18" name="Straight Arrow Connector 17"/>
          <p:cNvCxnSpPr>
            <a:stCxn id="3" idx="2"/>
            <a:endCxn id="4" idx="0"/>
          </p:cNvCxnSpPr>
          <p:nvPr/>
        </p:nvCxnSpPr>
        <p:spPr>
          <a:xfrm flipH="1">
            <a:off x="6148206" y="1922693"/>
            <a:ext cx="2" cy="13176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4" idx="2"/>
            <a:endCxn id="5" idx="0"/>
          </p:cNvCxnSpPr>
          <p:nvPr/>
        </p:nvCxnSpPr>
        <p:spPr>
          <a:xfrm>
            <a:off x="6148206" y="2364096"/>
            <a:ext cx="2" cy="1258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5" idx="2"/>
            <a:endCxn id="6" idx="0"/>
          </p:cNvCxnSpPr>
          <p:nvPr/>
        </p:nvCxnSpPr>
        <p:spPr>
          <a:xfrm>
            <a:off x="6148208" y="2812191"/>
            <a:ext cx="0" cy="1334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6" idx="2"/>
            <a:endCxn id="7" idx="0"/>
          </p:cNvCxnSpPr>
          <p:nvPr/>
        </p:nvCxnSpPr>
        <p:spPr>
          <a:xfrm>
            <a:off x="6148208" y="3263247"/>
            <a:ext cx="0" cy="1481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197898" y="3919061"/>
            <a:ext cx="5900615" cy="341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7. 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CERTIFICARE </a:t>
            </a:r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CALIFICARE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23" name="Straight Arrow Connector 22"/>
          <p:cNvCxnSpPr>
            <a:stCxn id="7" idx="2"/>
            <a:endCxn id="22" idx="0"/>
          </p:cNvCxnSpPr>
          <p:nvPr/>
        </p:nvCxnSpPr>
        <p:spPr>
          <a:xfrm flipH="1">
            <a:off x="6148206" y="3767495"/>
            <a:ext cx="2" cy="15156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822022" y="3104460"/>
            <a:ext cx="1461477" cy="956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SUPLIMENT LA DIPLOMĂ</a:t>
            </a:r>
            <a:endParaRPr lang="en-US" sz="16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en-US" sz="1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europass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27" name="Straight Arrow Connector 26"/>
          <p:cNvCxnSpPr>
            <a:stCxn id="26" idx="3"/>
            <a:endCxn id="7" idx="1"/>
          </p:cNvCxnSpPr>
          <p:nvPr/>
        </p:nvCxnSpPr>
        <p:spPr>
          <a:xfrm>
            <a:off x="2283499" y="3582857"/>
            <a:ext cx="914401" cy="65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9" idx="2"/>
            <a:endCxn id="3" idx="0"/>
          </p:cNvCxnSpPr>
          <p:nvPr/>
        </p:nvCxnSpPr>
        <p:spPr>
          <a:xfrm>
            <a:off x="6148206" y="1470218"/>
            <a:ext cx="2" cy="13011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3197898" y="1129086"/>
            <a:ext cx="5900615" cy="341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1. CURRICULA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822023" y="2655520"/>
            <a:ext cx="1461477" cy="271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EVALUATORI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196308" y="4427869"/>
            <a:ext cx="5900615" cy="3326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8. REGISTRUL NAȚIONAL AL CALIFIĂRILOR(RNC)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39" name="Straight Arrow Connector 38"/>
          <p:cNvCxnSpPr>
            <a:stCxn id="22" idx="2"/>
            <a:endCxn id="38" idx="0"/>
          </p:cNvCxnSpPr>
          <p:nvPr/>
        </p:nvCxnSpPr>
        <p:spPr>
          <a:xfrm flipH="1">
            <a:off x="6146616" y="4260193"/>
            <a:ext cx="1590" cy="1676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3194718" y="4901043"/>
            <a:ext cx="5900615" cy="360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9. GESTIONAR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:</a:t>
            </a:r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AUTORITATEA NAȚIONALĂ PENTRU CALIFICĂRI(ANC)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41" name="Straight Arrow Connector 40"/>
          <p:cNvCxnSpPr>
            <a:stCxn id="38" idx="2"/>
            <a:endCxn id="40" idx="0"/>
          </p:cNvCxnSpPr>
          <p:nvPr/>
        </p:nvCxnSpPr>
        <p:spPr>
          <a:xfrm flipH="1">
            <a:off x="6145026" y="4760481"/>
            <a:ext cx="1590" cy="14056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40" idx="2"/>
            <a:endCxn id="93" idx="0"/>
          </p:cNvCxnSpPr>
          <p:nvPr/>
        </p:nvCxnSpPr>
        <p:spPr>
          <a:xfrm>
            <a:off x="6145026" y="5261342"/>
            <a:ext cx="0" cy="1430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3194718" y="5404397"/>
            <a:ext cx="5900615" cy="3602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10. BENEFICIAR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:</a:t>
            </a:r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PIAȚA EDUCAȚIEI ȘI FORMĂRII PROFESIONALE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54905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4405022" y="1252331"/>
            <a:ext cx="3132814" cy="469127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2400" b="1" dirty="0" smtClean="0"/>
              <a:t>ANC</a:t>
            </a:r>
            <a:endParaRPr lang="en-US" sz="2400" b="1" dirty="0"/>
          </a:p>
        </p:txBody>
      </p:sp>
      <p:cxnSp>
        <p:nvCxnSpPr>
          <p:cNvPr id="32" name="Straight Arrow Connector 31"/>
          <p:cNvCxnSpPr>
            <a:stCxn id="30" idx="2"/>
            <a:endCxn id="67" idx="0"/>
          </p:cNvCxnSpPr>
          <p:nvPr/>
        </p:nvCxnSpPr>
        <p:spPr>
          <a:xfrm flipH="1">
            <a:off x="5961988" y="1721458"/>
            <a:ext cx="9441" cy="1403406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2202511" y="2146852"/>
            <a:ext cx="8126233" cy="5566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2202511" y="2202512"/>
            <a:ext cx="0" cy="922352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cxnSp>
        <p:nvCxnSpPr>
          <p:cNvPr id="43" name="Straight Arrow Connector 42"/>
          <p:cNvCxnSpPr>
            <a:endCxn id="60" idx="0"/>
          </p:cNvCxnSpPr>
          <p:nvPr/>
        </p:nvCxnSpPr>
        <p:spPr>
          <a:xfrm flipH="1">
            <a:off x="2985715" y="2202512"/>
            <a:ext cx="2981" cy="405516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3808674" y="2202512"/>
            <a:ext cx="15903" cy="922352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cxnSp>
        <p:nvCxnSpPr>
          <p:cNvPr id="48" name="Straight Arrow Connector 47"/>
          <p:cNvCxnSpPr>
            <a:endCxn id="64" idx="0"/>
          </p:cNvCxnSpPr>
          <p:nvPr/>
        </p:nvCxnSpPr>
        <p:spPr>
          <a:xfrm>
            <a:off x="4898003" y="2202512"/>
            <a:ext cx="0" cy="405516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6782463" y="2202512"/>
            <a:ext cx="0" cy="453224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7633252" y="2202512"/>
            <a:ext cx="7951" cy="922352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8698728" y="2146852"/>
            <a:ext cx="0" cy="500932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9652883" y="2202512"/>
            <a:ext cx="15903" cy="922352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sp>
        <p:nvSpPr>
          <p:cNvPr id="59" name="Rectangle 58"/>
          <p:cNvSpPr/>
          <p:nvPr/>
        </p:nvSpPr>
        <p:spPr>
          <a:xfrm>
            <a:off x="1252828" y="3124864"/>
            <a:ext cx="1732887" cy="500932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err="1" smtClean="0"/>
              <a:t>Armonizare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Europeana</a:t>
            </a:r>
            <a:r>
              <a:rPr lang="en-US" sz="1200" b="1" dirty="0" smtClean="0"/>
              <a:t>  CALIFICARI</a:t>
            </a:r>
            <a:endParaRPr lang="en-US" sz="1200" b="1" dirty="0"/>
          </a:p>
        </p:txBody>
      </p:sp>
      <p:sp>
        <p:nvSpPr>
          <p:cNvPr id="60" name="Rectangle 59"/>
          <p:cNvSpPr/>
          <p:nvPr/>
        </p:nvSpPr>
        <p:spPr>
          <a:xfrm>
            <a:off x="2582186" y="2608028"/>
            <a:ext cx="807058" cy="42142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REC./</a:t>
            </a:r>
            <a:r>
              <a:rPr lang="ro-RO" sz="1200" b="1" dirty="0" smtClean="0"/>
              <a:t>IMI</a:t>
            </a:r>
            <a:endParaRPr lang="en-US" sz="1200" b="1" dirty="0"/>
          </a:p>
        </p:txBody>
      </p:sp>
      <p:sp>
        <p:nvSpPr>
          <p:cNvPr id="63" name="Rectangle 62"/>
          <p:cNvSpPr/>
          <p:nvPr/>
        </p:nvSpPr>
        <p:spPr>
          <a:xfrm>
            <a:off x="3264508" y="3124865"/>
            <a:ext cx="1211579" cy="500932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200" b="1" dirty="0" smtClean="0"/>
              <a:t>SO</a:t>
            </a:r>
            <a:endParaRPr lang="en-US" sz="1200" b="1" dirty="0"/>
          </a:p>
        </p:txBody>
      </p:sp>
      <p:sp>
        <p:nvSpPr>
          <p:cNvPr id="64" name="Rectangle 63"/>
          <p:cNvSpPr/>
          <p:nvPr/>
        </p:nvSpPr>
        <p:spPr>
          <a:xfrm>
            <a:off x="4405022" y="2608028"/>
            <a:ext cx="985962" cy="42142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EQF/</a:t>
            </a:r>
            <a:r>
              <a:rPr lang="ro-RO" sz="1200" b="1" dirty="0" smtClean="0"/>
              <a:t>NCP</a:t>
            </a:r>
            <a:endParaRPr lang="en-US" sz="1200" b="1" dirty="0"/>
          </a:p>
        </p:txBody>
      </p:sp>
      <p:sp>
        <p:nvSpPr>
          <p:cNvPr id="67" name="Rectangle 66"/>
          <p:cNvSpPr/>
          <p:nvPr/>
        </p:nvSpPr>
        <p:spPr>
          <a:xfrm>
            <a:off x="5262521" y="3124864"/>
            <a:ext cx="1398933" cy="580445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CNA</a:t>
            </a:r>
          </a:p>
          <a:p>
            <a:pPr algn="ctr"/>
            <a:r>
              <a:rPr lang="ro-RO" sz="1200" b="1" dirty="0" smtClean="0"/>
              <a:t>MONITORIZARE</a:t>
            </a:r>
            <a:endParaRPr lang="en-US" sz="1200" b="1" dirty="0" smtClean="0"/>
          </a:p>
          <a:p>
            <a:pPr algn="ctr"/>
            <a:r>
              <a:rPr lang="en-US" sz="1200" b="1" dirty="0" smtClean="0"/>
              <a:t>CENTRE EVALUARE</a:t>
            </a:r>
            <a:endParaRPr lang="en-US" sz="1200" b="1" dirty="0"/>
          </a:p>
        </p:txBody>
      </p:sp>
      <p:sp>
        <p:nvSpPr>
          <p:cNvPr id="68" name="Rectangle 67"/>
          <p:cNvSpPr/>
          <p:nvPr/>
        </p:nvSpPr>
        <p:spPr>
          <a:xfrm>
            <a:off x="6335201" y="2663688"/>
            <a:ext cx="894523" cy="373712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ESCO</a:t>
            </a:r>
            <a:endParaRPr lang="en-US" sz="1200" b="1" dirty="0"/>
          </a:p>
        </p:txBody>
      </p:sp>
      <p:sp>
        <p:nvSpPr>
          <p:cNvPr id="70" name="Rectangle 69"/>
          <p:cNvSpPr/>
          <p:nvPr/>
        </p:nvSpPr>
        <p:spPr>
          <a:xfrm>
            <a:off x="7190712" y="3124865"/>
            <a:ext cx="911667" cy="500932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sz="1200" b="1" dirty="0" smtClean="0"/>
          </a:p>
          <a:p>
            <a:pPr algn="ctr"/>
            <a:r>
              <a:rPr lang="ro-RO" sz="1200" b="1" dirty="0" smtClean="0"/>
              <a:t>PROIECTE/STRATEGII</a:t>
            </a:r>
            <a:endParaRPr lang="en-US" sz="1200" b="1" dirty="0"/>
          </a:p>
        </p:txBody>
      </p:sp>
      <p:sp>
        <p:nvSpPr>
          <p:cNvPr id="71" name="Rectangle 70"/>
          <p:cNvSpPr/>
          <p:nvPr/>
        </p:nvSpPr>
        <p:spPr>
          <a:xfrm>
            <a:off x="8040758" y="2647784"/>
            <a:ext cx="1417319" cy="381663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RNC-STATISTICA</a:t>
            </a:r>
            <a:endParaRPr lang="en-US" sz="1200" b="1" dirty="0"/>
          </a:p>
        </p:txBody>
      </p:sp>
      <p:sp>
        <p:nvSpPr>
          <p:cNvPr id="72" name="Rectangle 71"/>
          <p:cNvSpPr/>
          <p:nvPr/>
        </p:nvSpPr>
        <p:spPr>
          <a:xfrm>
            <a:off x="9108220" y="3124864"/>
            <a:ext cx="1130079" cy="500932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200" b="1" dirty="0" smtClean="0"/>
              <a:t>COMITETE SECTORIALE</a:t>
            </a:r>
            <a:endParaRPr lang="en-US" sz="1200" b="1" dirty="0"/>
          </a:p>
        </p:txBody>
      </p:sp>
      <p:cxnSp>
        <p:nvCxnSpPr>
          <p:cNvPr id="75" name="Straight Arrow Connector 74"/>
          <p:cNvCxnSpPr/>
          <p:nvPr/>
        </p:nvCxnSpPr>
        <p:spPr>
          <a:xfrm>
            <a:off x="10328744" y="2146852"/>
            <a:ext cx="0" cy="485029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sp>
        <p:nvSpPr>
          <p:cNvPr id="76" name="Rectangle 75"/>
          <p:cNvSpPr/>
          <p:nvPr/>
        </p:nvSpPr>
        <p:spPr>
          <a:xfrm>
            <a:off x="9863592" y="2627905"/>
            <a:ext cx="1084493" cy="421419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PROMOVARE </a:t>
            </a:r>
            <a:endParaRPr lang="en-US" sz="12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795130" y="620202"/>
            <a:ext cx="31507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b="1" dirty="0" smtClean="0"/>
              <a:t>ANC – Astăzi</a:t>
            </a:r>
            <a:r>
              <a:rPr lang="en-US" sz="2400" b="1" dirty="0" smtClean="0"/>
              <a:t> ATRIBUTII</a:t>
            </a:r>
            <a:endParaRPr lang="en-US" sz="2400" b="1" dirty="0"/>
          </a:p>
        </p:txBody>
      </p:sp>
      <p:sp>
        <p:nvSpPr>
          <p:cNvPr id="85" name="TextBox 84"/>
          <p:cNvSpPr txBox="1"/>
          <p:nvPr/>
        </p:nvSpPr>
        <p:spPr>
          <a:xfrm>
            <a:off x="914399" y="4540197"/>
            <a:ext cx="796720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i="1" dirty="0" smtClean="0"/>
              <a:t>Listă de abrevieri:</a:t>
            </a:r>
          </a:p>
          <a:p>
            <a:endParaRPr lang="ro-RO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400" b="1" dirty="0" smtClean="0"/>
              <a:t>ANC – Autoritatea Națională pentru Calificări;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400" b="1" dirty="0" smtClean="0"/>
              <a:t>IMI – </a:t>
            </a:r>
            <a:r>
              <a:rPr lang="en-US" sz="1400" b="1" dirty="0" err="1" smtClean="0"/>
              <a:t>Sistemul</a:t>
            </a:r>
            <a:r>
              <a:rPr lang="en-US" sz="1400" b="1" dirty="0" smtClean="0"/>
              <a:t> de </a:t>
            </a:r>
            <a:r>
              <a:rPr lang="en-US" sz="1400" b="1" dirty="0" err="1" smtClean="0"/>
              <a:t>informare</a:t>
            </a:r>
            <a:r>
              <a:rPr lang="en-US" sz="1400" b="1" dirty="0" smtClean="0"/>
              <a:t> al pie</a:t>
            </a:r>
            <a:r>
              <a:rPr lang="ro-RO" sz="1400" b="1" dirty="0" err="1" smtClean="0"/>
              <a:t>ței</a:t>
            </a:r>
            <a:r>
              <a:rPr lang="ro-RO" sz="1400" b="1" dirty="0" smtClean="0"/>
              <a:t> interne;</a:t>
            </a:r>
            <a:r>
              <a:rPr lang="en-US" sz="1400" b="1" dirty="0" smtClean="0"/>
              <a:t>REC-</a:t>
            </a:r>
            <a:r>
              <a:rPr lang="en-US" sz="1400" b="1" dirty="0" err="1" smtClean="0"/>
              <a:t>Recunoasterea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calificarilor</a:t>
            </a:r>
            <a:r>
              <a:rPr lang="en-US" sz="1400" b="1" dirty="0" smtClean="0"/>
              <a:t> </a:t>
            </a:r>
            <a:endParaRPr lang="ro-RO" sz="1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400" b="1" dirty="0" smtClean="0"/>
              <a:t>SO – Standard Ocupațional;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400" b="1" dirty="0" smtClean="0"/>
              <a:t>NCP – Punct Național pentru Calificări;</a:t>
            </a:r>
            <a:r>
              <a:rPr lang="en-US" sz="1400" b="1" dirty="0" smtClean="0"/>
              <a:t>EQF-</a:t>
            </a:r>
            <a:r>
              <a:rPr lang="en-US" sz="1400" b="1" dirty="0" err="1" smtClean="0"/>
              <a:t>Cadrul</a:t>
            </a:r>
            <a:r>
              <a:rPr lang="en-US" sz="1400" b="1" dirty="0" smtClean="0"/>
              <a:t> European al </a:t>
            </a:r>
            <a:r>
              <a:rPr lang="en-US" sz="1400" b="1" dirty="0" err="1" smtClean="0"/>
              <a:t>Calificarilor</a:t>
            </a:r>
            <a:r>
              <a:rPr lang="en-US" sz="1400" b="1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smtClean="0"/>
              <a:t>CNA-</a:t>
            </a:r>
            <a:r>
              <a:rPr lang="en-US" sz="1400" b="1" dirty="0" err="1" smtClean="0"/>
              <a:t>Centrul</a:t>
            </a:r>
            <a:r>
              <a:rPr lang="en-US" sz="1400" b="1" dirty="0" smtClean="0"/>
              <a:t> National de </a:t>
            </a:r>
            <a:r>
              <a:rPr lang="en-US" sz="1400" b="1" dirty="0" err="1"/>
              <a:t>A</a:t>
            </a:r>
            <a:r>
              <a:rPr lang="en-US" sz="1400" b="1" dirty="0" err="1" smtClean="0"/>
              <a:t>creditare</a:t>
            </a:r>
            <a:r>
              <a:rPr lang="en-US" sz="1400" b="1" dirty="0" smtClean="0"/>
              <a:t> 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smtClean="0"/>
              <a:t>RNC-</a:t>
            </a:r>
            <a:r>
              <a:rPr lang="en-US" sz="1400" b="1" dirty="0" err="1" smtClean="0"/>
              <a:t>Registrul</a:t>
            </a:r>
            <a:r>
              <a:rPr lang="en-US" sz="1400" b="1" dirty="0" smtClean="0"/>
              <a:t> National al </a:t>
            </a:r>
            <a:r>
              <a:rPr lang="en-US" sz="1400" b="1" dirty="0" err="1" smtClean="0"/>
              <a:t>Calificarilor</a:t>
            </a:r>
            <a:r>
              <a:rPr lang="en-US" sz="1400" b="1" dirty="0" smtClean="0"/>
              <a:t> </a:t>
            </a:r>
            <a:endParaRPr lang="ro-RO" sz="1400" b="1" dirty="0" smtClean="0"/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085864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52437"/>
            <a:ext cx="11771869" cy="3434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PROPUNERE</a:t>
            </a:r>
            <a:br>
              <a:rPr lang="en-US" dirty="0" smtClean="0"/>
            </a:br>
            <a:r>
              <a:rPr lang="en-US" b="1" dirty="0" err="1" smtClean="0"/>
              <a:t>sustinerea</a:t>
            </a:r>
            <a:r>
              <a:rPr lang="en-US" b="1" dirty="0" smtClean="0"/>
              <a:t> </a:t>
            </a:r>
            <a:r>
              <a:rPr lang="en-US" b="1" dirty="0"/>
              <a:t>de </a:t>
            </a:r>
            <a:r>
              <a:rPr lang="en-US" b="1" dirty="0" err="1"/>
              <a:t>programe</a:t>
            </a:r>
            <a:r>
              <a:rPr lang="en-US" b="1" dirty="0"/>
              <a:t> de </a:t>
            </a:r>
            <a:r>
              <a:rPr lang="en-US" b="1" dirty="0" err="1" smtClean="0"/>
              <a:t>tr</a:t>
            </a:r>
            <a:r>
              <a:rPr lang="ro-RO" b="1" dirty="0" smtClean="0"/>
              <a:t>a</a:t>
            </a:r>
            <a:r>
              <a:rPr lang="en-US" b="1" dirty="0" err="1" smtClean="0"/>
              <a:t>ining</a:t>
            </a:r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b="1" dirty="0" smtClean="0"/>
              <a:t>“specialist </a:t>
            </a:r>
            <a:r>
              <a:rPr lang="en-US" b="1" dirty="0" err="1" smtClean="0"/>
              <a:t>calific</a:t>
            </a:r>
            <a:r>
              <a:rPr lang="ro-RO" b="1" dirty="0" smtClean="0"/>
              <a:t>ă</a:t>
            </a:r>
            <a:r>
              <a:rPr lang="en-US" b="1" dirty="0" err="1" smtClean="0"/>
              <a:t>ri</a:t>
            </a:r>
            <a:r>
              <a:rPr lang="en-US" b="1" dirty="0" smtClean="0"/>
              <a:t> “cu </a:t>
            </a:r>
            <a:r>
              <a:rPr lang="en-US" b="1" dirty="0" err="1" smtClean="0"/>
              <a:t>exper</a:t>
            </a:r>
            <a:r>
              <a:rPr lang="ro-RO" b="1" dirty="0" smtClean="0"/>
              <a:t>ț</a:t>
            </a:r>
            <a:r>
              <a:rPr lang="en-US" b="1" dirty="0" err="1" smtClean="0"/>
              <a:t>i</a:t>
            </a:r>
            <a:r>
              <a:rPr lang="en-US" b="1" dirty="0" smtClean="0"/>
              <a:t> AR</a:t>
            </a:r>
            <a:r>
              <a:rPr lang="ro-RO" b="1" dirty="0" smtClean="0"/>
              <a:t>A</a:t>
            </a:r>
            <a:r>
              <a:rPr lang="en-US" b="1" dirty="0" smtClean="0"/>
              <a:t>CIS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ro-RO" dirty="0"/>
              <a:t>Vă </a:t>
            </a:r>
            <a:r>
              <a:rPr lang="ro-RO" dirty="0" err="1"/>
              <a:t>mulțum</a:t>
            </a:r>
            <a:r>
              <a:rPr lang="en-US" dirty="0" err="1"/>
              <a:t>im</a:t>
            </a:r>
            <a:r>
              <a:rPr lang="ro-RO" dirty="0"/>
              <a:t>!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979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698" y="226541"/>
            <a:ext cx="10058400" cy="5478162"/>
          </a:xfrm>
        </p:spPr>
        <p:txBody>
          <a:bodyPr>
            <a:noAutofit/>
          </a:bodyPr>
          <a:lstStyle/>
          <a:p>
            <a:r>
              <a:rPr lang="ro-RO" sz="4000" b="1" dirty="0"/>
              <a:t>PROPUNERE</a:t>
            </a:r>
            <a:r>
              <a:rPr lang="en-US" sz="4000" b="1" dirty="0"/>
              <a:t> </a:t>
            </a:r>
            <a:r>
              <a:rPr lang="en-US" sz="4000" b="1" dirty="0" smtClean="0"/>
              <a:t>DISCU</a:t>
            </a:r>
            <a:r>
              <a:rPr lang="ro-RO" sz="4000" b="1" dirty="0" smtClean="0"/>
              <a:t>Ț</a:t>
            </a:r>
            <a:r>
              <a:rPr lang="en-US" sz="4000" b="1" dirty="0" smtClean="0"/>
              <a:t>IE</a:t>
            </a:r>
            <a:r>
              <a:rPr lang="ro-RO" sz="4000" b="1" dirty="0" smtClean="0"/>
              <a:t>:</a:t>
            </a:r>
            <a:br>
              <a:rPr lang="ro-RO" sz="4000" b="1" dirty="0" smtClean="0"/>
            </a:br>
            <a:r>
              <a:rPr lang="en-US" sz="8800" b="1" dirty="0"/>
              <a:t/>
            </a:r>
            <a:br>
              <a:rPr lang="en-US" sz="8800" b="1" dirty="0"/>
            </a:br>
            <a:r>
              <a:rPr lang="ro-RO" sz="2400" b="1" dirty="0" smtClean="0"/>
              <a:t>1. </a:t>
            </a:r>
            <a:r>
              <a:rPr lang="en-US" sz="2400" b="1" dirty="0" smtClean="0">
                <a:latin typeface="+mn-lt"/>
              </a:rPr>
              <a:t>ABORDAREA </a:t>
            </a:r>
            <a:r>
              <a:rPr lang="en-US" sz="2400" b="1" dirty="0">
                <a:latin typeface="+mn-lt"/>
              </a:rPr>
              <a:t>REZULTATELOR </a:t>
            </a:r>
            <a:r>
              <a:rPr lang="ro-RO" sz="2400" b="1" dirty="0" smtClean="0">
                <a:latin typeface="+mn-lt"/>
              </a:rPr>
              <a:t>Î</a:t>
            </a:r>
            <a:r>
              <a:rPr lang="en-US" sz="2400" b="1" dirty="0" smtClean="0">
                <a:latin typeface="+mn-lt"/>
              </a:rPr>
              <a:t>NV</a:t>
            </a:r>
            <a:r>
              <a:rPr lang="ro-RO" sz="2400" b="1" dirty="0" smtClean="0">
                <a:latin typeface="+mn-lt"/>
              </a:rPr>
              <a:t>ĂȚĂ</a:t>
            </a:r>
            <a:r>
              <a:rPr lang="en-US" sz="2400" b="1" dirty="0" smtClean="0">
                <a:latin typeface="+mn-lt"/>
              </a:rPr>
              <a:t>RII </a:t>
            </a:r>
            <a:r>
              <a:rPr lang="ro-RO" sz="2400" b="1" dirty="0" smtClean="0">
                <a:latin typeface="+mn-lt"/>
              </a:rPr>
              <a:t> </a:t>
            </a:r>
            <a:br>
              <a:rPr lang="ro-RO" sz="2400" b="1" dirty="0" smtClean="0">
                <a:latin typeface="+mn-lt"/>
              </a:rPr>
            </a:br>
            <a:r>
              <a:rPr lang="ro-RO" sz="2400" b="1" dirty="0" smtClean="0">
                <a:latin typeface="+mn-lt"/>
              </a:rPr>
              <a:t>2. </a:t>
            </a:r>
            <a:r>
              <a:rPr lang="en-US" sz="2400" b="1" dirty="0" smtClean="0">
                <a:latin typeface="+mn-lt"/>
              </a:rPr>
              <a:t>ABORDEAREA  CERTIFIC</a:t>
            </a:r>
            <a:r>
              <a:rPr lang="ro-RO" sz="2400" b="1" dirty="0">
                <a:latin typeface="+mn-lt"/>
              </a:rPr>
              <a:t>Ă</a:t>
            </a:r>
            <a:r>
              <a:rPr lang="en-US" sz="2400" b="1" dirty="0" smtClean="0">
                <a:latin typeface="+mn-lt"/>
              </a:rPr>
              <a:t>RILOR  PAR</a:t>
            </a:r>
            <a:r>
              <a:rPr lang="ro-RO" sz="2400" b="1" dirty="0" smtClean="0">
                <a:latin typeface="+mn-lt"/>
              </a:rPr>
              <a:t>Ț</a:t>
            </a:r>
            <a:r>
              <a:rPr lang="en-US" sz="2400" b="1" dirty="0" smtClean="0">
                <a:latin typeface="+mn-lt"/>
              </a:rPr>
              <a:t>IALE </a:t>
            </a:r>
            <a:r>
              <a:rPr lang="en-US" sz="2400" b="1" dirty="0">
                <a:latin typeface="+mn-lt"/>
              </a:rPr>
              <a:t>/</a:t>
            </a:r>
            <a:r>
              <a:rPr lang="en-US" sz="2400" b="1" dirty="0" smtClean="0">
                <a:latin typeface="+mn-lt"/>
              </a:rPr>
              <a:t>CALIFIC</a:t>
            </a:r>
            <a:r>
              <a:rPr lang="ro-RO" sz="2400" b="1" dirty="0" smtClean="0">
                <a:latin typeface="+mn-lt"/>
              </a:rPr>
              <a:t>Ă</a:t>
            </a:r>
            <a:r>
              <a:rPr lang="en-US" sz="2400" b="1" dirty="0" smtClean="0">
                <a:latin typeface="+mn-lt"/>
              </a:rPr>
              <a:t>RI  PAR</a:t>
            </a:r>
            <a:r>
              <a:rPr lang="ro-RO" sz="2400" b="1" dirty="0" smtClean="0">
                <a:latin typeface="+mn-lt"/>
              </a:rPr>
              <a:t>Ț</a:t>
            </a:r>
            <a:r>
              <a:rPr lang="en-US" sz="2400" b="1" dirty="0" smtClean="0">
                <a:latin typeface="+mn-lt"/>
              </a:rPr>
              <a:t>IALE </a:t>
            </a:r>
            <a:r>
              <a:rPr lang="en-US" sz="2400" b="1" dirty="0">
                <a:latin typeface="+mn-lt"/>
              </a:rPr>
              <a:t/>
            </a:r>
            <a:br>
              <a:rPr lang="en-US" sz="2400" b="1" dirty="0">
                <a:latin typeface="+mn-lt"/>
              </a:rPr>
            </a:br>
            <a:r>
              <a:rPr lang="ro-RO" sz="2400" b="1" dirty="0" smtClean="0">
                <a:latin typeface="+mn-lt"/>
              </a:rPr>
              <a:t>3. </a:t>
            </a:r>
            <a:r>
              <a:rPr lang="en-US" sz="2400" b="1" dirty="0" smtClean="0">
                <a:latin typeface="+mn-lt"/>
              </a:rPr>
              <a:t>ABORDAREA  ACTELOR DE STUDII: SUPLIMENTUL  LA  DIPLOM</a:t>
            </a:r>
            <a:r>
              <a:rPr lang="ro-RO" sz="2400" b="1" dirty="0" smtClean="0">
                <a:latin typeface="+mn-lt"/>
              </a:rPr>
              <a:t>Ă</a:t>
            </a:r>
            <a:r>
              <a:rPr lang="en-US" sz="2400" b="1" dirty="0" smtClean="0">
                <a:latin typeface="+mn-lt"/>
              </a:rPr>
              <a:t/>
            </a:r>
            <a:br>
              <a:rPr lang="en-US" sz="2400" b="1" dirty="0" smtClean="0">
                <a:latin typeface="+mn-lt"/>
              </a:rPr>
            </a:br>
            <a:r>
              <a:rPr lang="ro-RO" sz="2400" b="1" dirty="0" smtClean="0">
                <a:latin typeface="+mn-lt"/>
              </a:rPr>
              <a:t>4. </a:t>
            </a:r>
            <a:r>
              <a:rPr lang="en-US" sz="2400" b="1" dirty="0" smtClean="0">
                <a:latin typeface="+mn-lt"/>
              </a:rPr>
              <a:t>ABORDAREA FI</a:t>
            </a:r>
            <a:r>
              <a:rPr lang="ro-RO" sz="2400" b="1" dirty="0" smtClean="0">
                <a:latin typeface="+mn-lt"/>
              </a:rPr>
              <a:t>Ș</a:t>
            </a:r>
            <a:r>
              <a:rPr lang="en-US" sz="2400" b="1" dirty="0" smtClean="0">
                <a:latin typeface="+mn-lt"/>
              </a:rPr>
              <a:t>EI DISCIPLINEI </a:t>
            </a:r>
            <a:br>
              <a:rPr lang="en-US" sz="2400" b="1" dirty="0" smtClean="0">
                <a:latin typeface="+mn-lt"/>
              </a:rPr>
            </a:br>
            <a:r>
              <a:rPr lang="ro-RO" sz="2400" b="1" dirty="0" smtClean="0">
                <a:latin typeface="+mn-lt"/>
              </a:rPr>
              <a:t>5. </a:t>
            </a:r>
            <a:r>
              <a:rPr lang="en-US" sz="2400" b="1" dirty="0" smtClean="0">
                <a:latin typeface="+mn-lt"/>
              </a:rPr>
              <a:t>ECTS </a:t>
            </a:r>
            <a:br>
              <a:rPr lang="en-US" sz="2400" b="1" dirty="0" smtClean="0">
                <a:latin typeface="+mn-lt"/>
              </a:rPr>
            </a:br>
            <a:r>
              <a:rPr lang="ro-RO" sz="2400" b="1" dirty="0" smtClean="0">
                <a:latin typeface="+mn-lt"/>
              </a:rPr>
              <a:t>6. </a:t>
            </a:r>
            <a:r>
              <a:rPr lang="en-US" sz="2400" b="1" dirty="0" smtClean="0">
                <a:latin typeface="+mn-lt"/>
              </a:rPr>
              <a:t>ABORDAREA ASIGUR</a:t>
            </a:r>
            <a:r>
              <a:rPr lang="ro-RO" sz="2400" b="1" dirty="0" smtClean="0">
                <a:latin typeface="+mn-lt"/>
              </a:rPr>
              <a:t>Ă</a:t>
            </a:r>
            <a:r>
              <a:rPr lang="en-US" sz="2400" b="1" dirty="0" smtClean="0">
                <a:latin typeface="+mn-lt"/>
              </a:rPr>
              <a:t>RI</a:t>
            </a:r>
            <a:r>
              <a:rPr lang="ro-RO" sz="2400" b="1" dirty="0" smtClean="0">
                <a:latin typeface="+mn-lt"/>
              </a:rPr>
              <a:t>I</a:t>
            </a:r>
            <a:r>
              <a:rPr lang="en-US" sz="2400" b="1" dirty="0" smtClean="0">
                <a:latin typeface="+mn-lt"/>
              </a:rPr>
              <a:t> CALIT</a:t>
            </a:r>
            <a:r>
              <a:rPr lang="ro-RO" sz="2400" b="1" dirty="0" smtClean="0">
                <a:latin typeface="+mn-lt"/>
              </a:rPr>
              <a:t>Ă</a:t>
            </a:r>
            <a:r>
              <a:rPr lang="ro-RO" sz="2400" b="1" dirty="0">
                <a:latin typeface="+mn-lt"/>
              </a:rPr>
              <a:t>Ț</a:t>
            </a:r>
            <a:r>
              <a:rPr lang="en-US" sz="2400" b="1" dirty="0" smtClean="0">
                <a:latin typeface="+mn-lt"/>
              </a:rPr>
              <a:t>II </a:t>
            </a:r>
            <a:r>
              <a:rPr lang="ro-RO" sz="2400" b="1" dirty="0">
                <a:latin typeface="+mn-lt"/>
              </a:rPr>
              <a:t>Î</a:t>
            </a:r>
            <a:r>
              <a:rPr lang="en-US" sz="2400" b="1" dirty="0" smtClean="0">
                <a:latin typeface="+mn-lt"/>
              </a:rPr>
              <a:t>N FORMAREA ADUL</a:t>
            </a:r>
            <a:r>
              <a:rPr lang="ro-RO" sz="2400" b="1" dirty="0" smtClean="0">
                <a:latin typeface="+mn-lt"/>
              </a:rPr>
              <a:t>Ț</a:t>
            </a:r>
            <a:r>
              <a:rPr lang="en-US" sz="2400" b="1" dirty="0" smtClean="0">
                <a:latin typeface="+mn-lt"/>
              </a:rPr>
              <a:t>ILOR</a:t>
            </a:r>
            <a:br>
              <a:rPr lang="en-US" sz="2400" b="1" dirty="0" smtClean="0">
                <a:latin typeface="+mn-lt"/>
              </a:rPr>
            </a:br>
            <a:r>
              <a:rPr lang="ro-RO" sz="2400" b="1" dirty="0" smtClean="0">
                <a:latin typeface="+mn-lt"/>
              </a:rPr>
              <a:t>7. </a:t>
            </a:r>
            <a:r>
              <a:rPr lang="en-US" sz="2400" b="1" dirty="0" smtClean="0">
                <a:latin typeface="+mn-lt"/>
              </a:rPr>
              <a:t>PROGRAME DE STUDII </a:t>
            </a:r>
            <a:r>
              <a:rPr lang="ro-RO" sz="2400" b="1" dirty="0" smtClean="0">
                <a:latin typeface="+mn-lt"/>
              </a:rPr>
              <a:t>Ș</a:t>
            </a:r>
            <a:r>
              <a:rPr lang="en-US" sz="2400" b="1" dirty="0" smtClean="0">
                <a:latin typeface="+mn-lt"/>
              </a:rPr>
              <a:t>I STANDA</a:t>
            </a:r>
            <a:r>
              <a:rPr lang="ro-RO" sz="2400" b="1" dirty="0" smtClean="0">
                <a:latin typeface="+mn-lt"/>
              </a:rPr>
              <a:t>R</a:t>
            </a:r>
            <a:r>
              <a:rPr lang="en-US" sz="2400" b="1" dirty="0" smtClean="0">
                <a:latin typeface="+mn-lt"/>
              </a:rPr>
              <a:t>DE  </a:t>
            </a:r>
            <a:br>
              <a:rPr lang="en-US" sz="2400" b="1" dirty="0" smtClean="0">
                <a:latin typeface="+mn-lt"/>
              </a:rPr>
            </a:br>
            <a:r>
              <a:rPr lang="ro-RO" sz="2400" b="1" dirty="0">
                <a:latin typeface="+mn-lt"/>
              </a:rPr>
              <a:t/>
            </a:r>
            <a:br>
              <a:rPr lang="ro-RO" sz="2400" b="1" dirty="0">
                <a:latin typeface="+mn-lt"/>
              </a:rPr>
            </a:b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93832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1362" y="286603"/>
            <a:ext cx="10964562" cy="1450757"/>
          </a:xfrm>
        </p:spPr>
        <p:txBody>
          <a:bodyPr>
            <a:normAutofit/>
          </a:bodyPr>
          <a:lstStyle/>
          <a:p>
            <a:r>
              <a:rPr lang="en-US" dirty="0" smtClean="0"/>
              <a:t>1.</a:t>
            </a:r>
            <a:r>
              <a:rPr lang="ro-RO" dirty="0" smtClean="0"/>
              <a:t> </a:t>
            </a:r>
            <a:r>
              <a:rPr lang="en-US" dirty="0" err="1" smtClean="0"/>
              <a:t>Rezultatele</a:t>
            </a:r>
            <a:r>
              <a:rPr lang="en-US" dirty="0" smtClean="0"/>
              <a:t> </a:t>
            </a:r>
            <a:r>
              <a:rPr lang="ro-RO" dirty="0" smtClean="0"/>
              <a:t>învăță</a:t>
            </a:r>
            <a:r>
              <a:rPr lang="en-US" dirty="0" err="1" smtClean="0"/>
              <a:t>rii</a:t>
            </a:r>
            <a:r>
              <a:rPr lang="en-US" dirty="0" smtClean="0"/>
              <a:t> /2.</a:t>
            </a:r>
            <a:r>
              <a:rPr lang="ro-RO" dirty="0" smtClean="0"/>
              <a:t>C</a:t>
            </a:r>
            <a:r>
              <a:rPr lang="en-US" dirty="0" err="1" smtClean="0"/>
              <a:t>ertificare</a:t>
            </a:r>
            <a:r>
              <a:rPr lang="en-US" dirty="0" smtClean="0"/>
              <a:t> par</a:t>
            </a:r>
            <a:r>
              <a:rPr lang="ro-RO" dirty="0" smtClean="0"/>
              <a:t>ț</a:t>
            </a:r>
            <a:r>
              <a:rPr lang="en-US" dirty="0" err="1" smtClean="0"/>
              <a:t>ial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97279" y="1845733"/>
            <a:ext cx="4937760" cy="437383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-</a:t>
            </a:r>
            <a:r>
              <a:rPr lang="ro-RO" dirty="0" smtClean="0"/>
              <a:t> </a:t>
            </a:r>
            <a:r>
              <a:rPr lang="en-US" dirty="0" smtClean="0"/>
              <a:t>METODOLOGIE DRAFT –</a:t>
            </a:r>
            <a:r>
              <a:rPr lang="ro-RO" dirty="0" smtClean="0"/>
              <a:t> </a:t>
            </a:r>
            <a:r>
              <a:rPr lang="en-US" dirty="0" smtClean="0"/>
              <a:t>OCTOMBRIE 2021</a:t>
            </a:r>
          </a:p>
          <a:p>
            <a:r>
              <a:rPr lang="en-US" dirty="0" smtClean="0"/>
              <a:t>-</a:t>
            </a:r>
            <a:r>
              <a:rPr lang="ro-RO" dirty="0" smtClean="0"/>
              <a:t> </a:t>
            </a:r>
            <a:r>
              <a:rPr lang="en-US" dirty="0" smtClean="0"/>
              <a:t>APLICARE PE PROGRAME MODEL –</a:t>
            </a:r>
            <a:r>
              <a:rPr lang="ro-RO" dirty="0" smtClean="0"/>
              <a:t> </a:t>
            </a:r>
            <a:r>
              <a:rPr lang="en-US" dirty="0" smtClean="0"/>
              <a:t>MAI 2022</a:t>
            </a:r>
          </a:p>
          <a:p>
            <a:r>
              <a:rPr lang="en-US" dirty="0" smtClean="0"/>
              <a:t>-</a:t>
            </a:r>
            <a:r>
              <a:rPr lang="ro-RO" dirty="0" smtClean="0"/>
              <a:t> </a:t>
            </a:r>
            <a:r>
              <a:rPr lang="en-US" dirty="0" smtClean="0"/>
              <a:t>DISEMINARE  20 CENTRE UNIVERSITARE –</a:t>
            </a:r>
            <a:r>
              <a:rPr lang="ro-RO" dirty="0" smtClean="0"/>
              <a:t> </a:t>
            </a:r>
            <a:r>
              <a:rPr lang="en-US" dirty="0" smtClean="0"/>
              <a:t>SEP. 2022</a:t>
            </a:r>
          </a:p>
          <a:p>
            <a:r>
              <a:rPr lang="en-US" dirty="0" smtClean="0"/>
              <a:t>-</a:t>
            </a:r>
            <a:r>
              <a:rPr lang="ro-RO" dirty="0" smtClean="0"/>
              <a:t> </a:t>
            </a:r>
            <a:r>
              <a:rPr lang="en-US" dirty="0" smtClean="0"/>
              <a:t>ORDIN IMPLEMENTARE</a:t>
            </a:r>
            <a:r>
              <a:rPr lang="ro-RO" dirty="0" smtClean="0"/>
              <a:t> </a:t>
            </a:r>
            <a:r>
              <a:rPr lang="en-US" dirty="0" smtClean="0"/>
              <a:t>- OCTOMBRIE 2022</a:t>
            </a:r>
          </a:p>
          <a:p>
            <a:r>
              <a:rPr lang="en-US" dirty="0" smtClean="0"/>
              <a:t>-</a:t>
            </a:r>
            <a:r>
              <a:rPr lang="ro-RO" dirty="0" smtClean="0"/>
              <a:t> </a:t>
            </a:r>
            <a:r>
              <a:rPr lang="en-US" dirty="0" smtClean="0"/>
              <a:t>APLICARE RNCIS -</a:t>
            </a:r>
            <a:r>
              <a:rPr lang="ro-RO" dirty="0" smtClean="0"/>
              <a:t> </a:t>
            </a:r>
            <a:r>
              <a:rPr lang="en-US" dirty="0" smtClean="0"/>
              <a:t>01.01.2023</a:t>
            </a:r>
          </a:p>
          <a:p>
            <a:r>
              <a:rPr lang="en-US" dirty="0" smtClean="0"/>
              <a:t>RI</a:t>
            </a:r>
          </a:p>
          <a:p>
            <a:r>
              <a:rPr lang="en-US" dirty="0" smtClean="0"/>
              <a:t>-</a:t>
            </a:r>
            <a:r>
              <a:rPr lang="ro-RO" dirty="0" smtClean="0"/>
              <a:t> </a:t>
            </a:r>
            <a:r>
              <a:rPr lang="en-US" dirty="0" smtClean="0"/>
              <a:t>men</a:t>
            </a:r>
            <a:r>
              <a:rPr lang="ro-RO" dirty="0"/>
              <a:t>ț</a:t>
            </a:r>
            <a:r>
              <a:rPr lang="en-US" dirty="0" err="1" smtClean="0"/>
              <a:t>ionate</a:t>
            </a:r>
            <a:r>
              <a:rPr lang="en-US" dirty="0" smtClean="0"/>
              <a:t> </a:t>
            </a:r>
            <a:r>
              <a:rPr lang="ro-RO" dirty="0" smtClean="0"/>
              <a:t>în</a:t>
            </a:r>
            <a:r>
              <a:rPr lang="en-US" dirty="0" smtClean="0"/>
              <a:t> </a:t>
            </a:r>
            <a:r>
              <a:rPr lang="ro-RO" dirty="0" err="1"/>
              <a:t>L</a:t>
            </a:r>
            <a:r>
              <a:rPr lang="en-US" dirty="0" err="1" smtClean="0"/>
              <a:t>egea</a:t>
            </a:r>
            <a:r>
              <a:rPr lang="en-US" dirty="0" smtClean="0"/>
              <a:t> 1</a:t>
            </a:r>
            <a:r>
              <a:rPr lang="ro-RO" dirty="0" smtClean="0"/>
              <a:t>/2011</a:t>
            </a:r>
            <a:endParaRPr lang="en-US" dirty="0" smtClean="0"/>
          </a:p>
          <a:p>
            <a:r>
              <a:rPr lang="en-US" dirty="0" smtClean="0"/>
              <a:t>-</a:t>
            </a:r>
            <a:r>
              <a:rPr lang="ro-RO" dirty="0" smtClean="0"/>
              <a:t> </a:t>
            </a:r>
            <a:r>
              <a:rPr lang="en-US" dirty="0" err="1" smtClean="0"/>
              <a:t>existente</a:t>
            </a:r>
            <a:r>
              <a:rPr lang="en-US" dirty="0" smtClean="0"/>
              <a:t> </a:t>
            </a:r>
            <a:r>
              <a:rPr lang="ro-RO" dirty="0"/>
              <a:t>î</a:t>
            </a:r>
            <a:r>
              <a:rPr lang="en-US" dirty="0" smtClean="0"/>
              <a:t>n  </a:t>
            </a:r>
            <a:r>
              <a:rPr lang="en-US" dirty="0" err="1" smtClean="0"/>
              <a:t>ghid</a:t>
            </a:r>
            <a:r>
              <a:rPr lang="en-US" dirty="0" smtClean="0"/>
              <a:t> ANC 2017 </a:t>
            </a:r>
          </a:p>
          <a:p>
            <a:r>
              <a:rPr lang="en-US" dirty="0" smtClean="0"/>
              <a:t>-</a:t>
            </a:r>
            <a:r>
              <a:rPr lang="ro-RO" dirty="0" smtClean="0"/>
              <a:t> </a:t>
            </a:r>
            <a:r>
              <a:rPr lang="en-US" dirty="0" err="1" smtClean="0"/>
              <a:t>detaliate</a:t>
            </a:r>
            <a:r>
              <a:rPr lang="en-US" dirty="0" smtClean="0"/>
              <a:t> </a:t>
            </a:r>
            <a:r>
              <a:rPr lang="ro-RO" dirty="0"/>
              <a:t>î</a:t>
            </a:r>
            <a:r>
              <a:rPr lang="en-US" dirty="0" smtClean="0"/>
              <a:t>n OM.ME.5146/2019</a:t>
            </a:r>
            <a:r>
              <a:rPr lang="ro-RO" dirty="0" smtClean="0"/>
              <a:t> </a:t>
            </a:r>
            <a:r>
              <a:rPr lang="en-US" dirty="0" smtClean="0"/>
              <a:t>-</a:t>
            </a:r>
            <a:r>
              <a:rPr lang="ro-RO" dirty="0" smtClean="0"/>
              <a:t> </a:t>
            </a:r>
            <a:r>
              <a:rPr lang="en-US" dirty="0" err="1" smtClean="0"/>
              <a:t>adoptare</a:t>
            </a:r>
            <a:r>
              <a:rPr lang="en-US" dirty="0" smtClean="0"/>
              <a:t> </a:t>
            </a:r>
            <a:r>
              <a:rPr lang="en-US" dirty="0" err="1"/>
              <a:t>ghid</a:t>
            </a:r>
            <a:r>
              <a:rPr lang="en-US" dirty="0"/>
              <a:t> ECTS </a:t>
            </a:r>
            <a:endParaRPr lang="en-US" dirty="0" smtClean="0"/>
          </a:p>
          <a:p>
            <a:r>
              <a:rPr lang="ro-RO" dirty="0" smtClean="0"/>
              <a:t>î</a:t>
            </a:r>
            <a:r>
              <a:rPr lang="en-US" dirty="0" smtClean="0"/>
              <a:t>n </a:t>
            </a:r>
            <a:r>
              <a:rPr lang="en-US" dirty="0"/>
              <a:t>ANEXA 1 </a:t>
            </a:r>
          </a:p>
          <a:p>
            <a:r>
              <a:rPr lang="en-US" dirty="0" smtClean="0"/>
              <a:t>ART.3.3 </a:t>
            </a:r>
            <a:r>
              <a:rPr lang="ro-RO" dirty="0"/>
              <a:t>T</a:t>
            </a:r>
            <a:r>
              <a:rPr lang="en-US" dirty="0" err="1" smtClean="0"/>
              <a:t>itlul</a:t>
            </a:r>
            <a:r>
              <a:rPr lang="en-US" dirty="0" smtClean="0"/>
              <a:t>:</a:t>
            </a:r>
            <a:r>
              <a:rPr lang="ro-RO" dirty="0" smtClean="0"/>
              <a:t> </a:t>
            </a:r>
            <a:r>
              <a:rPr lang="en-US" dirty="0" err="1" smtClean="0"/>
              <a:t>Rezultatele</a:t>
            </a:r>
            <a:r>
              <a:rPr lang="en-US" dirty="0" smtClean="0"/>
              <a:t> </a:t>
            </a:r>
            <a:r>
              <a:rPr lang="en-US" dirty="0" err="1"/>
              <a:t>învățării</a:t>
            </a:r>
            <a:r>
              <a:rPr lang="en-US" dirty="0"/>
              <a:t> </a:t>
            </a:r>
            <a:r>
              <a:rPr lang="en-US" dirty="0" err="1"/>
              <a:t>aferente</a:t>
            </a:r>
            <a:r>
              <a:rPr lang="en-US" dirty="0"/>
              <a:t> </a:t>
            </a:r>
            <a:r>
              <a:rPr lang="en-US" dirty="0" err="1" smtClean="0"/>
              <a:t>programului</a:t>
            </a:r>
            <a:endParaRPr lang="en-US" dirty="0" smtClean="0"/>
          </a:p>
          <a:p>
            <a:r>
              <a:rPr lang="en-US" b="1" dirty="0" err="1" smtClean="0"/>
              <a:t>Propunere</a:t>
            </a:r>
            <a:r>
              <a:rPr lang="en-US" b="1" dirty="0" smtClean="0"/>
              <a:t>:</a:t>
            </a:r>
            <a:r>
              <a:rPr lang="ro-RO" b="1" dirty="0" smtClean="0"/>
              <a:t> </a:t>
            </a:r>
            <a:r>
              <a:rPr lang="en-US" b="1" dirty="0" err="1" smtClean="0"/>
              <a:t>adoptarea</a:t>
            </a:r>
            <a:r>
              <a:rPr lang="en-US" b="1" dirty="0" smtClean="0"/>
              <a:t> RI din 01.01.2023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217919" y="1845734"/>
            <a:ext cx="5726945" cy="437383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-</a:t>
            </a:r>
            <a:r>
              <a:rPr lang="ro-RO" dirty="0" smtClean="0"/>
              <a:t> </a:t>
            </a:r>
            <a:r>
              <a:rPr lang="en-US" dirty="0" smtClean="0"/>
              <a:t>CERTIFIC</a:t>
            </a:r>
            <a:r>
              <a:rPr lang="ro-RO" dirty="0"/>
              <a:t>Ă</a:t>
            </a:r>
            <a:r>
              <a:rPr lang="en-US" dirty="0" smtClean="0"/>
              <a:t>RI PAR</a:t>
            </a:r>
            <a:r>
              <a:rPr lang="ro-RO" dirty="0" smtClean="0"/>
              <a:t>Ț</a:t>
            </a:r>
            <a:r>
              <a:rPr lang="en-US" dirty="0" smtClean="0"/>
              <a:t>IALE </a:t>
            </a:r>
          </a:p>
          <a:p>
            <a:r>
              <a:rPr lang="en-US" dirty="0" err="1" smtClean="0"/>
              <a:t>Toate</a:t>
            </a:r>
            <a:r>
              <a:rPr lang="en-US" dirty="0" smtClean="0"/>
              <a:t> </a:t>
            </a:r>
            <a:r>
              <a:rPr lang="en-US" dirty="0" err="1" smtClean="0"/>
              <a:t>programele</a:t>
            </a:r>
            <a:r>
              <a:rPr lang="en-US" dirty="0" smtClean="0"/>
              <a:t> </a:t>
            </a:r>
            <a:r>
              <a:rPr lang="en-US" dirty="0" err="1" smtClean="0"/>
              <a:t>postuniversitare</a:t>
            </a:r>
            <a:r>
              <a:rPr lang="en-US" dirty="0" smtClean="0"/>
              <a:t> de:</a:t>
            </a:r>
            <a:r>
              <a:rPr lang="ro-RO" dirty="0" smtClean="0"/>
              <a:t> </a:t>
            </a:r>
            <a:r>
              <a:rPr lang="en-US" dirty="0" err="1" smtClean="0"/>
              <a:t>initiere</a:t>
            </a:r>
            <a:r>
              <a:rPr lang="en-US" dirty="0" smtClean="0"/>
              <a:t>/</a:t>
            </a:r>
            <a:r>
              <a:rPr lang="en-US" dirty="0" err="1" smtClean="0"/>
              <a:t>perfectionare</a:t>
            </a:r>
            <a:r>
              <a:rPr lang="en-US" dirty="0" smtClean="0"/>
              <a:t> /</a:t>
            </a:r>
            <a:r>
              <a:rPr lang="en-US" dirty="0" err="1" smtClean="0"/>
              <a:t>specializare</a:t>
            </a:r>
            <a:r>
              <a:rPr lang="en-US" dirty="0" smtClean="0"/>
              <a:t> /</a:t>
            </a:r>
            <a:r>
              <a:rPr lang="en-US" dirty="0" err="1" smtClean="0"/>
              <a:t>recalificare</a:t>
            </a:r>
            <a:r>
              <a:rPr lang="en-US" dirty="0"/>
              <a:t> </a:t>
            </a:r>
            <a:r>
              <a:rPr lang="en-US" dirty="0" err="1" smtClean="0"/>
              <a:t>unde</a:t>
            </a:r>
            <a:r>
              <a:rPr lang="en-US" dirty="0" smtClean="0"/>
              <a:t> se </a:t>
            </a:r>
            <a:r>
              <a:rPr lang="en-US" dirty="0" err="1" smtClean="0"/>
              <a:t>dobandesc</a:t>
            </a:r>
            <a:r>
              <a:rPr lang="en-US" dirty="0" smtClean="0"/>
              <a:t> </a:t>
            </a:r>
            <a:r>
              <a:rPr lang="en-US" dirty="0" err="1" smtClean="0"/>
              <a:t>acte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dovedesc</a:t>
            </a:r>
            <a:r>
              <a:rPr lang="en-US" dirty="0" smtClean="0"/>
              <a:t> </a:t>
            </a:r>
            <a:r>
              <a:rPr lang="en-US" dirty="0" err="1" smtClean="0"/>
              <a:t>insusirea</a:t>
            </a:r>
            <a:r>
              <a:rPr lang="en-US" dirty="0" smtClean="0"/>
              <a:t> </a:t>
            </a:r>
            <a:r>
              <a:rPr lang="en-US" dirty="0" err="1" smtClean="0"/>
              <a:t>rezultatelor</a:t>
            </a:r>
            <a:r>
              <a:rPr lang="en-US" dirty="0" smtClean="0"/>
              <a:t> </a:t>
            </a:r>
            <a:r>
              <a:rPr lang="en-US" dirty="0" err="1" smtClean="0"/>
              <a:t>invatari</a:t>
            </a:r>
            <a:r>
              <a:rPr lang="en-US" dirty="0" smtClean="0"/>
              <a:t>/</a:t>
            </a:r>
            <a:r>
              <a:rPr lang="en-US" dirty="0" err="1" smtClean="0"/>
              <a:t>competente</a:t>
            </a:r>
            <a:r>
              <a:rPr lang="en-US" dirty="0" smtClean="0"/>
              <a:t> se </a:t>
            </a:r>
            <a:r>
              <a:rPr lang="en-US" dirty="0" err="1" smtClean="0"/>
              <a:t>incadreaza</a:t>
            </a:r>
            <a:r>
              <a:rPr lang="en-US" dirty="0" smtClean="0"/>
              <a:t> in </a:t>
            </a:r>
            <a:r>
              <a:rPr lang="en-US" dirty="0" err="1" smtClean="0"/>
              <a:t>aceste</a:t>
            </a:r>
            <a:r>
              <a:rPr lang="en-US" dirty="0" smtClean="0"/>
              <a:t> </a:t>
            </a:r>
            <a:r>
              <a:rPr lang="en-US" dirty="0" err="1" smtClean="0"/>
              <a:t>certificari</a:t>
            </a:r>
            <a:r>
              <a:rPr lang="en-US" dirty="0" smtClean="0"/>
              <a:t> </a:t>
            </a:r>
            <a:r>
              <a:rPr lang="en-US" dirty="0" err="1" smtClean="0"/>
              <a:t>partiale</a:t>
            </a:r>
            <a:r>
              <a:rPr lang="en-US" dirty="0" smtClean="0"/>
              <a:t> –</a:t>
            </a:r>
            <a:r>
              <a:rPr lang="en-US" dirty="0" err="1" smtClean="0"/>
              <a:t>conf</a:t>
            </a:r>
            <a:r>
              <a:rPr lang="en-US" dirty="0" smtClean="0"/>
              <a:t> Rec UE.</a:t>
            </a:r>
          </a:p>
          <a:p>
            <a:r>
              <a:rPr lang="en-US" dirty="0" smtClean="0"/>
              <a:t>-</a:t>
            </a:r>
            <a:r>
              <a:rPr lang="ro-RO" dirty="0" smtClean="0"/>
              <a:t> </a:t>
            </a:r>
            <a:r>
              <a:rPr lang="en-US" dirty="0" smtClean="0"/>
              <a:t>exist</a:t>
            </a:r>
            <a:r>
              <a:rPr lang="ro-RO" dirty="0" smtClean="0"/>
              <a:t>ă</a:t>
            </a:r>
            <a:r>
              <a:rPr lang="en-US" dirty="0" smtClean="0"/>
              <a:t> RNPP </a:t>
            </a:r>
            <a:r>
              <a:rPr lang="en-US" dirty="0" err="1" smtClean="0"/>
              <a:t>unde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ro-RO" dirty="0" err="1"/>
              <a:t>î</a:t>
            </a:r>
            <a:r>
              <a:rPr lang="en-US" dirty="0" err="1" smtClean="0"/>
              <a:t>nregistrate</a:t>
            </a:r>
            <a:endParaRPr lang="en-US" dirty="0" smtClean="0"/>
          </a:p>
          <a:p>
            <a:r>
              <a:rPr lang="en-US" dirty="0" smtClean="0"/>
              <a:t>-</a:t>
            </a:r>
            <a:r>
              <a:rPr lang="ro-RO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preg</a:t>
            </a:r>
            <a:r>
              <a:rPr lang="ro-RO" dirty="0" smtClean="0"/>
              <a:t>ă</a:t>
            </a:r>
            <a:r>
              <a:rPr lang="en-US" dirty="0" err="1" smtClean="0"/>
              <a:t>tirea</a:t>
            </a:r>
            <a:r>
              <a:rPr lang="en-US" dirty="0" smtClean="0"/>
              <a:t> </a:t>
            </a:r>
            <a:r>
              <a:rPr lang="en-US" dirty="0" err="1" smtClean="0"/>
              <a:t>preuniversitar</a:t>
            </a:r>
            <a:r>
              <a:rPr lang="ro-RO" dirty="0" smtClean="0"/>
              <a:t>ă</a:t>
            </a:r>
            <a:r>
              <a:rPr lang="en-US" dirty="0" smtClean="0"/>
              <a:t>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multe</a:t>
            </a:r>
            <a:r>
              <a:rPr lang="en-US" dirty="0" smtClean="0"/>
              <a:t> </a:t>
            </a:r>
            <a:r>
              <a:rPr lang="en-US" dirty="0" err="1" smtClean="0"/>
              <a:t>programe</a:t>
            </a:r>
            <a:r>
              <a:rPr lang="en-US" dirty="0" smtClean="0"/>
              <a:t> </a:t>
            </a:r>
            <a:r>
              <a:rPr lang="en-US" dirty="0" err="1" smtClean="0"/>
              <a:t>prin</a:t>
            </a:r>
            <a:r>
              <a:rPr lang="en-US" dirty="0" smtClean="0"/>
              <a:t> care se dob</a:t>
            </a:r>
            <a:r>
              <a:rPr lang="ro-RO" dirty="0" smtClean="0"/>
              <a:t>â</a:t>
            </a:r>
            <a:r>
              <a:rPr lang="en-US" dirty="0" err="1" smtClean="0"/>
              <a:t>ndesc</a:t>
            </a:r>
            <a:r>
              <a:rPr lang="en-US" dirty="0" smtClean="0"/>
              <a:t> </a:t>
            </a:r>
            <a:r>
              <a:rPr lang="en-US" dirty="0" err="1" smtClean="0"/>
              <a:t>toate</a:t>
            </a:r>
            <a:r>
              <a:rPr lang="en-US" dirty="0" smtClean="0"/>
              <a:t> </a:t>
            </a:r>
            <a:r>
              <a:rPr lang="en-US" dirty="0" err="1" smtClean="0"/>
              <a:t>competen</a:t>
            </a:r>
            <a:r>
              <a:rPr lang="ro-RO" dirty="0"/>
              <a:t>ț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unei</a:t>
            </a:r>
            <a:r>
              <a:rPr lang="en-US" dirty="0" smtClean="0"/>
              <a:t> </a:t>
            </a:r>
            <a:r>
              <a:rPr lang="en-US" dirty="0" err="1" smtClean="0"/>
              <a:t>calific</a:t>
            </a:r>
            <a:r>
              <a:rPr lang="ro-RO" dirty="0" smtClean="0"/>
              <a:t>ă</a:t>
            </a:r>
            <a:r>
              <a:rPr lang="en-US" dirty="0" err="1" smtClean="0"/>
              <a:t>ri</a:t>
            </a:r>
            <a:r>
              <a:rPr lang="en-US" dirty="0" smtClean="0"/>
              <a:t> se </a:t>
            </a:r>
            <a:r>
              <a:rPr lang="en-US" dirty="0" err="1" smtClean="0"/>
              <a:t>echivaleaz</a:t>
            </a:r>
            <a:r>
              <a:rPr lang="ro-RO" dirty="0" smtClean="0"/>
              <a:t>ă</a:t>
            </a:r>
            <a:r>
              <a:rPr lang="en-US" dirty="0" smtClean="0"/>
              <a:t> cu </a:t>
            </a:r>
            <a:r>
              <a:rPr lang="en-US" dirty="0" err="1" smtClean="0"/>
              <a:t>calificarea</a:t>
            </a:r>
            <a:r>
              <a:rPr lang="en-US" dirty="0" smtClean="0"/>
              <a:t> </a:t>
            </a:r>
            <a:r>
              <a:rPr lang="ro-RO" dirty="0"/>
              <a:t>î</a:t>
            </a:r>
            <a:r>
              <a:rPr lang="en-US" dirty="0" err="1" smtClean="0"/>
              <a:t>ntreag</a:t>
            </a:r>
            <a:r>
              <a:rPr lang="ro-RO" dirty="0" smtClean="0"/>
              <a:t>ă</a:t>
            </a:r>
            <a:r>
              <a:rPr lang="en-US" dirty="0" smtClean="0"/>
              <a:t> –</a:t>
            </a:r>
            <a:r>
              <a:rPr lang="ro-RO" dirty="0" smtClean="0"/>
              <a:t> </a:t>
            </a:r>
            <a:r>
              <a:rPr lang="en-US" dirty="0" smtClean="0"/>
              <a:t>HG </a:t>
            </a:r>
          </a:p>
          <a:p>
            <a:r>
              <a:rPr lang="en-US" dirty="0" smtClean="0"/>
              <a:t>-</a:t>
            </a:r>
            <a:r>
              <a:rPr lang="ro-RO" dirty="0" smtClean="0"/>
              <a:t> </a:t>
            </a:r>
            <a:r>
              <a:rPr lang="ro-RO" dirty="0"/>
              <a:t>î</a:t>
            </a:r>
            <a:r>
              <a:rPr lang="en-US" dirty="0" smtClean="0"/>
              <a:t>n </a:t>
            </a:r>
            <a:r>
              <a:rPr lang="en-US" dirty="0" err="1" smtClean="0"/>
              <a:t>sistemul</a:t>
            </a:r>
            <a:r>
              <a:rPr lang="en-US" dirty="0" smtClean="0"/>
              <a:t> </a:t>
            </a:r>
            <a:r>
              <a:rPr lang="en-US" dirty="0" err="1" smtClean="0"/>
              <a:t>universitar</a:t>
            </a:r>
            <a:r>
              <a:rPr lang="en-US" dirty="0" smtClean="0"/>
              <a:t> </a:t>
            </a:r>
            <a:r>
              <a:rPr lang="en-US" dirty="0" err="1" smtClean="0"/>
              <a:t>problema</a:t>
            </a:r>
            <a:r>
              <a:rPr lang="en-US" dirty="0" smtClean="0"/>
              <a:t> nu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rezolva</a:t>
            </a:r>
            <a:r>
              <a:rPr lang="ro-RO" dirty="0" smtClean="0"/>
              <a:t>tă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Actele</a:t>
            </a:r>
            <a:r>
              <a:rPr lang="en-US" dirty="0" smtClean="0"/>
              <a:t> de </a:t>
            </a:r>
            <a:r>
              <a:rPr lang="en-US" dirty="0" err="1" smtClean="0"/>
              <a:t>studii</a:t>
            </a:r>
            <a:r>
              <a:rPr lang="en-US" dirty="0" smtClean="0"/>
              <a:t>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stabilite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aceste</a:t>
            </a:r>
            <a:r>
              <a:rPr lang="en-US" dirty="0" smtClean="0"/>
              <a:t> </a:t>
            </a:r>
            <a:r>
              <a:rPr lang="en-US" dirty="0" err="1" smtClean="0"/>
              <a:t>programe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Propunere</a:t>
            </a:r>
            <a:r>
              <a:rPr lang="en-US" b="1" dirty="0" smtClean="0"/>
              <a:t>:</a:t>
            </a:r>
          </a:p>
          <a:p>
            <a:r>
              <a:rPr lang="en-US" b="1" dirty="0" smtClean="0"/>
              <a:t>-</a:t>
            </a:r>
            <a:r>
              <a:rPr lang="ro-RO" b="1" dirty="0" smtClean="0"/>
              <a:t> </a:t>
            </a:r>
            <a:r>
              <a:rPr lang="en-US" b="1" dirty="0" err="1" smtClean="0"/>
              <a:t>adoptarea</a:t>
            </a:r>
            <a:r>
              <a:rPr lang="en-US" b="1" dirty="0" smtClean="0"/>
              <a:t> </a:t>
            </a:r>
            <a:r>
              <a:rPr lang="en-US" b="1" dirty="0" err="1" smtClean="0"/>
              <a:t>termenului</a:t>
            </a:r>
            <a:r>
              <a:rPr lang="en-US" b="1" dirty="0" smtClean="0"/>
              <a:t> de </a:t>
            </a:r>
            <a:r>
              <a:rPr lang="en-US" b="1" dirty="0" err="1" smtClean="0"/>
              <a:t>certificare</a:t>
            </a:r>
            <a:r>
              <a:rPr lang="en-US" b="1" dirty="0" smtClean="0"/>
              <a:t> par</a:t>
            </a:r>
            <a:r>
              <a:rPr lang="ro-RO" b="1" dirty="0" smtClean="0"/>
              <a:t>ț</a:t>
            </a:r>
            <a:r>
              <a:rPr lang="en-US" b="1" dirty="0" err="1" smtClean="0"/>
              <a:t>ial</a:t>
            </a:r>
            <a:r>
              <a:rPr lang="ro-RO" b="1" dirty="0" smtClean="0"/>
              <a:t>ă</a:t>
            </a:r>
            <a:r>
              <a:rPr lang="en-US" b="1" dirty="0" smtClean="0"/>
              <a:t> </a:t>
            </a:r>
            <a:r>
              <a:rPr lang="en-US" b="1" dirty="0" err="1" smtClean="0"/>
              <a:t>aferent</a:t>
            </a:r>
            <a:r>
              <a:rPr lang="ro-RO" b="1" dirty="0" smtClean="0"/>
              <a:t>ă</a:t>
            </a:r>
            <a:r>
              <a:rPr lang="en-US" b="1" dirty="0" smtClean="0"/>
              <a:t> </a:t>
            </a:r>
            <a:r>
              <a:rPr lang="en-US" b="1" dirty="0" err="1" smtClean="0"/>
              <a:t>calific</a:t>
            </a:r>
            <a:r>
              <a:rPr lang="ro-RO" b="1" dirty="0" smtClean="0"/>
              <a:t>ă</a:t>
            </a:r>
            <a:r>
              <a:rPr lang="en-US" b="1" dirty="0" err="1" smtClean="0"/>
              <a:t>ri</a:t>
            </a:r>
            <a:r>
              <a:rPr lang="ro-RO" b="1" dirty="0" smtClean="0"/>
              <a:t>i</a:t>
            </a:r>
            <a:r>
              <a:rPr lang="en-US" b="1" dirty="0" smtClean="0"/>
              <a:t> par</a:t>
            </a:r>
            <a:r>
              <a:rPr lang="ro-RO" b="1" dirty="0" smtClean="0"/>
              <a:t>ț</a:t>
            </a:r>
            <a:r>
              <a:rPr lang="en-US" b="1" dirty="0" err="1" smtClean="0"/>
              <a:t>iale</a:t>
            </a:r>
            <a:r>
              <a:rPr lang="en-US" b="1" dirty="0" smtClean="0"/>
              <a:t>;</a:t>
            </a:r>
          </a:p>
          <a:p>
            <a:r>
              <a:rPr lang="en-US" b="1" dirty="0" smtClean="0"/>
              <a:t>-</a:t>
            </a:r>
            <a:r>
              <a:rPr lang="ro-RO" b="1" dirty="0" smtClean="0"/>
              <a:t> </a:t>
            </a:r>
            <a:r>
              <a:rPr lang="en-US" b="1" dirty="0" smtClean="0"/>
              <a:t>dob</a:t>
            </a:r>
            <a:r>
              <a:rPr lang="ro-RO" b="1" dirty="0" smtClean="0"/>
              <a:t>â</a:t>
            </a:r>
            <a:r>
              <a:rPr lang="en-US" b="1" dirty="0" err="1" smtClean="0"/>
              <a:t>ndirea</a:t>
            </a:r>
            <a:r>
              <a:rPr lang="en-US" b="1" dirty="0" smtClean="0"/>
              <a:t> </a:t>
            </a:r>
            <a:r>
              <a:rPr lang="en-US" b="1" dirty="0" err="1" smtClean="0"/>
              <a:t>unei</a:t>
            </a:r>
            <a:r>
              <a:rPr lang="en-US" b="1" dirty="0" smtClean="0"/>
              <a:t> </a:t>
            </a:r>
            <a:r>
              <a:rPr lang="en-US" b="1" dirty="0" err="1" smtClean="0"/>
              <a:t>calific</a:t>
            </a:r>
            <a:r>
              <a:rPr lang="ro-RO" b="1" dirty="0" smtClean="0"/>
              <a:t>ă</a:t>
            </a:r>
            <a:r>
              <a:rPr lang="en-US" b="1" dirty="0" err="1" smtClean="0"/>
              <a:t>ri</a:t>
            </a:r>
            <a:r>
              <a:rPr lang="en-US" b="1" dirty="0" smtClean="0"/>
              <a:t> </a:t>
            </a:r>
            <a:r>
              <a:rPr lang="en-US" b="1" dirty="0" err="1" smtClean="0"/>
              <a:t>prin</a:t>
            </a:r>
            <a:r>
              <a:rPr lang="en-US" b="1" dirty="0" smtClean="0"/>
              <a:t> </a:t>
            </a:r>
            <a:r>
              <a:rPr lang="ro-RO" b="1" dirty="0" err="1"/>
              <a:t>î</a:t>
            </a:r>
            <a:r>
              <a:rPr lang="en-US" b="1" dirty="0" err="1" smtClean="0"/>
              <a:t>nsumare</a:t>
            </a:r>
            <a:r>
              <a:rPr lang="en-US" b="1" dirty="0" smtClean="0"/>
              <a:t> de certificate par</a:t>
            </a:r>
            <a:r>
              <a:rPr lang="ro-RO" b="1" dirty="0" smtClean="0"/>
              <a:t>ț</a:t>
            </a:r>
            <a:r>
              <a:rPr lang="en-US" b="1" dirty="0" err="1" smtClean="0"/>
              <a:t>iale</a:t>
            </a:r>
            <a:r>
              <a:rPr lang="ro-RO" b="1" dirty="0" smtClean="0"/>
              <a:t>.</a:t>
            </a:r>
            <a:r>
              <a:rPr lang="en-US" b="1" dirty="0" smtClean="0"/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09004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6430" y="888521"/>
            <a:ext cx="5698609" cy="5331047"/>
          </a:xfrm>
        </p:spPr>
        <p:txBody>
          <a:bodyPr>
            <a:normAutofit fontScale="47500" lnSpcReduction="20000"/>
          </a:bodyPr>
          <a:lstStyle/>
          <a:p>
            <a:r>
              <a:rPr lang="en-US" sz="7700" spc="-50" dirty="0">
                <a:latin typeface="+mj-lt"/>
                <a:ea typeface="+mj-ea"/>
                <a:cs typeface="+mj-cs"/>
              </a:rPr>
              <a:t>3</a:t>
            </a:r>
            <a:r>
              <a:rPr lang="en-US" sz="7700" spc="-50" dirty="0" smtClean="0">
                <a:latin typeface="+mj-lt"/>
                <a:ea typeface="+mj-ea"/>
                <a:cs typeface="+mj-cs"/>
              </a:rPr>
              <a:t>.</a:t>
            </a:r>
            <a:r>
              <a:rPr lang="ro-RO" sz="7700" spc="-5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7700" spc="-50" dirty="0" smtClean="0">
                <a:latin typeface="+mj-lt"/>
                <a:ea typeface="+mj-ea"/>
                <a:cs typeface="+mj-cs"/>
              </a:rPr>
              <a:t>ACTE </a:t>
            </a:r>
            <a:r>
              <a:rPr lang="en-US" sz="7700" spc="-50" dirty="0">
                <a:latin typeface="+mj-lt"/>
                <a:ea typeface="+mj-ea"/>
                <a:cs typeface="+mj-cs"/>
              </a:rPr>
              <a:t>DE STUDII  –</a:t>
            </a:r>
            <a:r>
              <a:rPr lang="en-US" sz="7700" spc="-50" dirty="0" err="1">
                <a:latin typeface="+mj-lt"/>
                <a:ea typeface="+mj-ea"/>
                <a:cs typeface="+mj-cs"/>
              </a:rPr>
              <a:t>suplimentul</a:t>
            </a:r>
            <a:r>
              <a:rPr lang="en-US" sz="7700" spc="-50" dirty="0">
                <a:latin typeface="+mj-lt"/>
                <a:ea typeface="+mj-ea"/>
                <a:cs typeface="+mj-cs"/>
              </a:rPr>
              <a:t> la </a:t>
            </a:r>
            <a:r>
              <a:rPr lang="en-US" sz="7700" spc="-50" dirty="0" err="1" smtClean="0">
                <a:latin typeface="+mj-lt"/>
                <a:ea typeface="+mj-ea"/>
                <a:cs typeface="+mj-cs"/>
              </a:rPr>
              <a:t>diplom</a:t>
            </a:r>
            <a:r>
              <a:rPr lang="ro-RO" sz="7700" spc="-50" dirty="0" smtClean="0">
                <a:latin typeface="+mj-lt"/>
                <a:ea typeface="+mj-ea"/>
                <a:cs typeface="+mj-cs"/>
              </a:rPr>
              <a:t>ă</a:t>
            </a:r>
            <a:r>
              <a:rPr lang="en-US" sz="7700" spc="-50" dirty="0" smtClean="0">
                <a:latin typeface="+mj-lt"/>
                <a:ea typeface="+mj-ea"/>
                <a:cs typeface="+mj-cs"/>
              </a:rPr>
              <a:t> </a:t>
            </a:r>
            <a:endParaRPr lang="en-US" sz="7700" spc="-50" dirty="0">
              <a:latin typeface="+mj-lt"/>
              <a:ea typeface="+mj-ea"/>
              <a:cs typeface="+mj-cs"/>
            </a:endParaRPr>
          </a:p>
          <a:p>
            <a:r>
              <a:rPr lang="en-US" sz="2200" dirty="0" smtClean="0"/>
              <a:t>-</a:t>
            </a:r>
            <a:r>
              <a:rPr lang="ro-RO" sz="2200" dirty="0" smtClean="0"/>
              <a:t> </a:t>
            </a:r>
            <a:r>
              <a:rPr lang="en-US" sz="2200" dirty="0" smtClean="0"/>
              <a:t>GHID ECTS  UE -</a:t>
            </a:r>
            <a:r>
              <a:rPr lang="en-US" sz="2200" dirty="0" err="1" smtClean="0"/>
              <a:t>recomandari</a:t>
            </a:r>
            <a:r>
              <a:rPr lang="en-US" sz="2200" dirty="0" smtClean="0"/>
              <a:t> </a:t>
            </a:r>
            <a:r>
              <a:rPr lang="en-US" sz="2200" dirty="0" err="1" smtClean="0"/>
              <a:t>continut</a:t>
            </a:r>
            <a:r>
              <a:rPr lang="en-US" sz="2200" dirty="0" smtClean="0"/>
              <a:t>  </a:t>
            </a:r>
            <a:r>
              <a:rPr lang="en-US" sz="2200" dirty="0" err="1" smtClean="0"/>
              <a:t>pentru</a:t>
            </a:r>
            <a:r>
              <a:rPr lang="en-US" sz="2200" dirty="0" smtClean="0"/>
              <a:t> </a:t>
            </a:r>
            <a:r>
              <a:rPr lang="en-US" sz="2200" dirty="0" err="1" smtClean="0"/>
              <a:t>suplimet</a:t>
            </a:r>
            <a:r>
              <a:rPr lang="en-US" sz="2200" dirty="0" smtClean="0"/>
              <a:t> :</a:t>
            </a:r>
            <a:r>
              <a:rPr lang="en-US" sz="2200" dirty="0"/>
              <a:t> </a:t>
            </a:r>
            <a:endParaRPr lang="en-US" sz="2200" dirty="0" smtClean="0"/>
          </a:p>
          <a:p>
            <a:r>
              <a:rPr lang="en-US" sz="2200" dirty="0" smtClean="0"/>
              <a:t>a)</a:t>
            </a:r>
            <a:r>
              <a:rPr lang="en-US" sz="2200" dirty="0" err="1" smtClean="0"/>
              <a:t>numele</a:t>
            </a:r>
            <a:r>
              <a:rPr lang="en-US" sz="2200" dirty="0" smtClean="0"/>
              <a:t> </a:t>
            </a:r>
            <a:r>
              <a:rPr lang="en-US" sz="2200" dirty="0" err="1"/>
              <a:t>studentului</a:t>
            </a:r>
            <a:r>
              <a:rPr lang="en-US" sz="2200" dirty="0"/>
              <a:t>● ID-</a:t>
            </a:r>
            <a:r>
              <a:rPr lang="en-US" sz="2200" dirty="0" err="1"/>
              <a:t>ul</a:t>
            </a:r>
            <a:r>
              <a:rPr lang="en-US" sz="2200" dirty="0"/>
              <a:t> </a:t>
            </a:r>
            <a:r>
              <a:rPr lang="en-US" sz="2200" dirty="0" err="1"/>
              <a:t>și</a:t>
            </a:r>
            <a:r>
              <a:rPr lang="en-US" sz="2200" dirty="0"/>
              <a:t>/</a:t>
            </a:r>
            <a:r>
              <a:rPr lang="en-US" sz="2200" dirty="0" err="1"/>
              <a:t>sau</a:t>
            </a:r>
            <a:r>
              <a:rPr lang="en-US" sz="2200" dirty="0"/>
              <a:t> </a:t>
            </a:r>
            <a:r>
              <a:rPr lang="en-US" sz="2200" dirty="0" err="1"/>
              <a:t>datele</a:t>
            </a:r>
            <a:r>
              <a:rPr lang="en-US" sz="2200" dirty="0"/>
              <a:t> de contact ale </a:t>
            </a:r>
            <a:r>
              <a:rPr lang="en-US" sz="2200" dirty="0" err="1"/>
              <a:t>studentului</a:t>
            </a:r>
            <a:r>
              <a:rPr lang="en-US" sz="2200" dirty="0"/>
              <a:t> (</a:t>
            </a:r>
            <a:r>
              <a:rPr lang="en-US" sz="2200" dirty="0" err="1"/>
              <a:t>dacă</a:t>
            </a:r>
            <a:r>
              <a:rPr lang="en-US" sz="2200" dirty="0"/>
              <a:t> </a:t>
            </a:r>
            <a:r>
              <a:rPr lang="en-US" sz="2200" dirty="0" err="1"/>
              <a:t>este</a:t>
            </a:r>
            <a:r>
              <a:rPr lang="en-US" sz="2200" dirty="0"/>
              <a:t> </a:t>
            </a:r>
            <a:r>
              <a:rPr lang="en-US" sz="2200" dirty="0" err="1"/>
              <a:t>cazul</a:t>
            </a:r>
            <a:r>
              <a:rPr lang="en-US" sz="2200" dirty="0"/>
              <a:t>)● </a:t>
            </a:r>
            <a:r>
              <a:rPr lang="en-US" sz="2200" dirty="0" err="1"/>
              <a:t>numele</a:t>
            </a:r>
            <a:r>
              <a:rPr lang="en-US" sz="2200" dirty="0"/>
              <a:t> </a:t>
            </a:r>
            <a:r>
              <a:rPr lang="en-US" sz="2200" dirty="0" err="1"/>
              <a:t>și</a:t>
            </a:r>
            <a:r>
              <a:rPr lang="en-US" sz="2200" dirty="0"/>
              <a:t> </a:t>
            </a:r>
            <a:r>
              <a:rPr lang="en-US" sz="2200" dirty="0" err="1"/>
              <a:t>datele</a:t>
            </a:r>
            <a:r>
              <a:rPr lang="en-US" sz="2200" dirty="0"/>
              <a:t> de contact ale </a:t>
            </a:r>
            <a:r>
              <a:rPr lang="en-US" sz="2200" dirty="0" err="1"/>
              <a:t>instituției</a:t>
            </a:r>
            <a:r>
              <a:rPr lang="en-US" sz="2200" dirty="0"/>
              <a:t>● </a:t>
            </a:r>
            <a:r>
              <a:rPr lang="en-US" sz="2200" dirty="0" err="1"/>
              <a:t>domeniul</a:t>
            </a:r>
            <a:r>
              <a:rPr lang="en-US" sz="2200" dirty="0"/>
              <a:t> de </a:t>
            </a:r>
            <a:r>
              <a:rPr lang="en-US" sz="2200" dirty="0" err="1"/>
              <a:t>studiu</a:t>
            </a:r>
            <a:r>
              <a:rPr lang="en-US" sz="2200" dirty="0"/>
              <a:t> al </a:t>
            </a:r>
            <a:r>
              <a:rPr lang="en-US" sz="2200" dirty="0" err="1"/>
              <a:t>studentului</a:t>
            </a:r>
            <a:r>
              <a:rPr lang="en-US" sz="2200" dirty="0"/>
              <a:t> </a:t>
            </a:r>
            <a:r>
              <a:rPr lang="en-US" sz="2200" dirty="0" err="1"/>
              <a:t>și</a:t>
            </a:r>
            <a:r>
              <a:rPr lang="en-US" sz="2200" dirty="0"/>
              <a:t>/</a:t>
            </a:r>
            <a:r>
              <a:rPr lang="en-US" sz="2200" dirty="0" err="1"/>
              <a:t>sau</a:t>
            </a:r>
            <a:r>
              <a:rPr lang="en-US" sz="2200" dirty="0"/>
              <a:t> </a:t>
            </a:r>
            <a:r>
              <a:rPr lang="en-US" sz="2200" dirty="0" err="1"/>
              <a:t>numele</a:t>
            </a:r>
            <a:r>
              <a:rPr lang="en-US" sz="2200" dirty="0"/>
              <a:t> </a:t>
            </a:r>
            <a:r>
              <a:rPr lang="en-US" sz="2200" dirty="0" err="1"/>
              <a:t>programului</a:t>
            </a:r>
            <a:r>
              <a:rPr lang="en-US" sz="2200" dirty="0"/>
              <a:t>● </a:t>
            </a:r>
            <a:r>
              <a:rPr lang="en-US" sz="2200" dirty="0" err="1"/>
              <a:t>anul</a:t>
            </a:r>
            <a:r>
              <a:rPr lang="en-US" sz="2200" dirty="0"/>
              <a:t> de </a:t>
            </a:r>
            <a:r>
              <a:rPr lang="en-US" sz="2200" dirty="0" err="1"/>
              <a:t>studiu</a:t>
            </a:r>
            <a:r>
              <a:rPr lang="en-US" sz="2200" dirty="0"/>
              <a:t> </a:t>
            </a:r>
            <a:r>
              <a:rPr lang="en-US" sz="2200" dirty="0" err="1"/>
              <a:t>curent</a:t>
            </a:r>
            <a:r>
              <a:rPr lang="en-US" sz="2200" dirty="0"/>
              <a:t>● </a:t>
            </a:r>
            <a:r>
              <a:rPr lang="en-US" sz="2200" dirty="0" err="1"/>
              <a:t>componentele</a:t>
            </a:r>
            <a:r>
              <a:rPr lang="en-US" sz="2200" dirty="0"/>
              <a:t> </a:t>
            </a:r>
            <a:r>
              <a:rPr lang="en-US" sz="2200" dirty="0" err="1"/>
              <a:t>educaționale</a:t>
            </a:r>
            <a:r>
              <a:rPr lang="en-US" sz="2200" dirty="0"/>
              <a:t> </a:t>
            </a:r>
            <a:r>
              <a:rPr lang="en-US" sz="2200" dirty="0" err="1"/>
              <a:t>urmate</a:t>
            </a:r>
            <a:r>
              <a:rPr lang="en-US" sz="2200" dirty="0"/>
              <a:t> la </a:t>
            </a:r>
            <a:r>
              <a:rPr lang="en-US" sz="2200" dirty="0" err="1"/>
              <a:t>instituție</a:t>
            </a:r>
            <a:r>
              <a:rPr lang="en-US" sz="2200" dirty="0"/>
              <a:t> (cu </a:t>
            </a:r>
            <a:r>
              <a:rPr lang="en-US" sz="2200" dirty="0" err="1"/>
              <a:t>coduri</a:t>
            </a:r>
            <a:r>
              <a:rPr lang="en-US" sz="2200" dirty="0"/>
              <a:t>, </a:t>
            </a:r>
            <a:r>
              <a:rPr lang="en-US" sz="2200" dirty="0" err="1"/>
              <a:t>credite</a:t>
            </a:r>
            <a:r>
              <a:rPr lang="en-US" sz="2200" dirty="0"/>
              <a:t> </a:t>
            </a:r>
            <a:r>
              <a:rPr lang="en-US" sz="2200" dirty="0" err="1"/>
              <a:t>și</a:t>
            </a:r>
            <a:r>
              <a:rPr lang="en-US" sz="2200" dirty="0"/>
              <a:t> </a:t>
            </a:r>
            <a:r>
              <a:rPr lang="en-US" sz="2200" dirty="0" err="1"/>
              <a:t>notele</a:t>
            </a:r>
            <a:r>
              <a:rPr lang="en-US" sz="2200" dirty="0"/>
              <a:t> locale)● </a:t>
            </a:r>
            <a:r>
              <a:rPr lang="en-US" sz="2200" dirty="0" err="1"/>
              <a:t>descrierea</a:t>
            </a:r>
            <a:r>
              <a:rPr lang="en-US" sz="2200" dirty="0"/>
              <a:t> </a:t>
            </a:r>
            <a:r>
              <a:rPr lang="en-US" sz="2200" dirty="0" err="1"/>
              <a:t>sistemul</a:t>
            </a:r>
            <a:r>
              <a:rPr lang="en-US" sz="2200" dirty="0"/>
              <a:t> de </a:t>
            </a:r>
            <a:r>
              <a:rPr lang="en-US" sz="2200" dirty="0" err="1"/>
              <a:t>notare</a:t>
            </a:r>
            <a:r>
              <a:rPr lang="en-US" sz="2200" dirty="0"/>
              <a:t> </a:t>
            </a:r>
            <a:r>
              <a:rPr lang="en-US" sz="2200" dirty="0" err="1"/>
              <a:t>instituțional</a:t>
            </a:r>
            <a:r>
              <a:rPr lang="en-US" sz="2200" dirty="0"/>
              <a:t>● </a:t>
            </a:r>
            <a:r>
              <a:rPr lang="en-US" sz="2200" dirty="0" err="1"/>
              <a:t>informații</a:t>
            </a:r>
            <a:r>
              <a:rPr lang="en-US" sz="2200" dirty="0"/>
              <a:t> cu </a:t>
            </a:r>
            <a:r>
              <a:rPr lang="en-US" sz="2200" dirty="0" err="1"/>
              <a:t>privire</a:t>
            </a:r>
            <a:r>
              <a:rPr lang="en-US" sz="2200" dirty="0"/>
              <a:t> la </a:t>
            </a:r>
            <a:r>
              <a:rPr lang="en-US" sz="2200" dirty="0" err="1"/>
              <a:t>distribuția</a:t>
            </a:r>
            <a:r>
              <a:rPr lang="en-US" sz="2200" dirty="0"/>
              <a:t> </a:t>
            </a:r>
            <a:r>
              <a:rPr lang="en-US" sz="2200" dirty="0" err="1"/>
              <a:t>notelor</a:t>
            </a:r>
            <a:r>
              <a:rPr lang="en-US" sz="2200" dirty="0"/>
              <a:t> </a:t>
            </a:r>
            <a:r>
              <a:rPr lang="en-US" sz="2200" dirty="0" err="1"/>
              <a:t>pentru</a:t>
            </a:r>
            <a:r>
              <a:rPr lang="en-US" sz="2200" dirty="0"/>
              <a:t> </a:t>
            </a:r>
            <a:r>
              <a:rPr lang="en-US" sz="2200" dirty="0" err="1"/>
              <a:t>grupul</a:t>
            </a:r>
            <a:r>
              <a:rPr lang="en-US" sz="2200" dirty="0"/>
              <a:t> de </a:t>
            </a:r>
            <a:r>
              <a:rPr lang="en-US" sz="2200" dirty="0" err="1"/>
              <a:t>referință</a:t>
            </a:r>
            <a:r>
              <a:rPr lang="en-US" sz="2200" dirty="0"/>
              <a:t> </a:t>
            </a:r>
            <a:r>
              <a:rPr lang="en-US" sz="2200" dirty="0" err="1"/>
              <a:t>identificat</a:t>
            </a:r>
            <a:r>
              <a:rPr lang="en-US" sz="2200" dirty="0"/>
              <a:t>● data </a:t>
            </a:r>
            <a:r>
              <a:rPr lang="en-US" sz="2200" dirty="0" err="1"/>
              <a:t>emiterii</a:t>
            </a:r>
            <a:r>
              <a:rPr lang="en-US" sz="2200" dirty="0"/>
              <a:t> </a:t>
            </a:r>
            <a:r>
              <a:rPr lang="en-US" sz="2200" dirty="0" err="1"/>
              <a:t>și</a:t>
            </a:r>
            <a:r>
              <a:rPr lang="en-US" sz="2200" dirty="0"/>
              <a:t> </a:t>
            </a:r>
            <a:r>
              <a:rPr lang="en-US" sz="2200" dirty="0" err="1"/>
              <a:t>semnătura</a:t>
            </a:r>
            <a:r>
              <a:rPr lang="en-US" sz="2200" dirty="0"/>
              <a:t> </a:t>
            </a:r>
            <a:r>
              <a:rPr lang="en-US" sz="2200" dirty="0" err="1"/>
              <a:t>persoanei</a:t>
            </a:r>
            <a:r>
              <a:rPr lang="en-US" sz="2200" dirty="0"/>
              <a:t> </a:t>
            </a:r>
            <a:r>
              <a:rPr lang="en-US" sz="2200" dirty="0" err="1" smtClean="0"/>
              <a:t>responsabile</a:t>
            </a:r>
            <a:endParaRPr lang="en-US" sz="2200" dirty="0" smtClean="0"/>
          </a:p>
          <a:p>
            <a:r>
              <a:rPr lang="en-US" sz="2200" b="1" dirty="0" smtClean="0"/>
              <a:t>PROPUNERE:</a:t>
            </a:r>
            <a:r>
              <a:rPr lang="ro-RO" sz="2200" b="1" dirty="0" smtClean="0"/>
              <a:t> </a:t>
            </a:r>
            <a:r>
              <a:rPr lang="en-US" sz="2200" b="1" dirty="0" smtClean="0"/>
              <a:t>UN </a:t>
            </a:r>
            <a:r>
              <a:rPr lang="en-US" sz="2200" b="1" dirty="0"/>
              <a:t>model </a:t>
            </a:r>
            <a:r>
              <a:rPr lang="en-US" sz="2200" b="1" dirty="0" err="1"/>
              <a:t>unic</a:t>
            </a:r>
            <a:r>
              <a:rPr lang="en-US" sz="2200" b="1" dirty="0"/>
              <a:t> de </a:t>
            </a:r>
            <a:r>
              <a:rPr lang="en-US" sz="2200" b="1" dirty="0" err="1"/>
              <a:t>supliment</a:t>
            </a:r>
            <a:r>
              <a:rPr lang="en-US" sz="2200" b="1" dirty="0"/>
              <a:t> la </a:t>
            </a:r>
            <a:r>
              <a:rPr lang="en-US" sz="2200" b="1" dirty="0" smtClean="0"/>
              <a:t>diploma: </a:t>
            </a:r>
            <a:r>
              <a:rPr lang="en-US" sz="2200" b="1" dirty="0" err="1" smtClean="0"/>
              <a:t>cel</a:t>
            </a:r>
            <a:r>
              <a:rPr lang="en-US" sz="2200" b="1" dirty="0" smtClean="0"/>
              <a:t>  digital </a:t>
            </a:r>
            <a:r>
              <a:rPr lang="en-US" sz="2200" b="1" dirty="0" err="1" smtClean="0"/>
              <a:t>Europass</a:t>
            </a:r>
            <a:r>
              <a:rPr lang="en-US" sz="2200" b="1" dirty="0" smtClean="0"/>
              <a:t> </a:t>
            </a:r>
            <a:r>
              <a:rPr lang="ro-RO" sz="2200" b="1" dirty="0" smtClean="0"/>
              <a:t>(</a:t>
            </a:r>
            <a:r>
              <a:rPr lang="en-US" sz="2200" b="1" dirty="0" smtClean="0"/>
              <a:t>v.</a:t>
            </a:r>
            <a:r>
              <a:rPr lang="ro-RO" sz="2200" b="1" dirty="0" smtClean="0"/>
              <a:t> </a:t>
            </a:r>
            <a:r>
              <a:rPr lang="en-US" sz="2200" b="1" dirty="0" err="1" smtClean="0"/>
              <a:t>anexa</a:t>
            </a:r>
            <a:r>
              <a:rPr lang="ro-RO" sz="2200" b="1" dirty="0" smtClean="0"/>
              <a:t>)</a:t>
            </a:r>
            <a:r>
              <a:rPr lang="en-US" sz="2200" b="1" dirty="0" smtClean="0"/>
              <a:t> </a:t>
            </a:r>
            <a:endParaRPr lang="en-US" sz="2200" b="1" dirty="0"/>
          </a:p>
          <a:p>
            <a:endParaRPr lang="en-US" sz="2200" dirty="0" smtClean="0"/>
          </a:p>
          <a:p>
            <a:r>
              <a:rPr lang="en-US" sz="7600" spc="-50" dirty="0">
                <a:latin typeface="+mj-lt"/>
                <a:ea typeface="+mj-ea"/>
                <a:cs typeface="+mj-cs"/>
              </a:rPr>
              <a:t>5 –CREDITE ECTS  conf.OM ME – 5I46/2019</a:t>
            </a:r>
          </a:p>
          <a:p>
            <a:r>
              <a:rPr lang="en-US" sz="2500" dirty="0"/>
              <a:t>ECTS </a:t>
            </a:r>
            <a:r>
              <a:rPr lang="en-US" sz="2500" dirty="0" smtClean="0"/>
              <a:t>=</a:t>
            </a:r>
            <a:r>
              <a:rPr lang="ro-RO" sz="2500" dirty="0" smtClean="0"/>
              <a:t> </a:t>
            </a:r>
            <a:r>
              <a:rPr lang="en-US" sz="2500" dirty="0" smtClean="0"/>
              <a:t>25 </a:t>
            </a:r>
            <a:r>
              <a:rPr lang="en-US" sz="2500" dirty="0"/>
              <a:t>ORE DIN </a:t>
            </a:r>
            <a:r>
              <a:rPr lang="en-US" sz="2500" dirty="0" smtClean="0"/>
              <a:t>CARE:</a:t>
            </a:r>
            <a:endParaRPr lang="en-US" sz="2500" dirty="0"/>
          </a:p>
          <a:p>
            <a:r>
              <a:rPr lang="en-US" sz="2500" dirty="0" smtClean="0"/>
              <a:t>-</a:t>
            </a:r>
            <a:r>
              <a:rPr lang="ro-RO" sz="2500" dirty="0" smtClean="0"/>
              <a:t> </a:t>
            </a:r>
            <a:r>
              <a:rPr lang="en-US" sz="2500" dirty="0" smtClean="0"/>
              <a:t>12 </a:t>
            </a:r>
            <a:r>
              <a:rPr lang="en-US" sz="2500" dirty="0"/>
              <a:t>DIDACTICE </a:t>
            </a:r>
            <a:r>
              <a:rPr lang="en-US" sz="2500" dirty="0" smtClean="0"/>
              <a:t>=</a:t>
            </a:r>
            <a:r>
              <a:rPr lang="ro-RO" sz="2500" dirty="0" smtClean="0"/>
              <a:t> </a:t>
            </a:r>
            <a:r>
              <a:rPr lang="en-US" sz="2500" dirty="0" smtClean="0"/>
              <a:t>min. </a:t>
            </a:r>
            <a:r>
              <a:rPr lang="en-US" sz="2500" dirty="0"/>
              <a:t>8 </a:t>
            </a:r>
            <a:r>
              <a:rPr lang="en-US" sz="2500" dirty="0" err="1" smtClean="0"/>
              <a:t>aplica</a:t>
            </a:r>
            <a:r>
              <a:rPr lang="ro-RO" sz="2500" dirty="0" smtClean="0"/>
              <a:t>ț</a:t>
            </a:r>
            <a:r>
              <a:rPr lang="en-US" sz="2500" dirty="0" smtClean="0"/>
              <a:t>ii +</a:t>
            </a:r>
            <a:r>
              <a:rPr lang="ro-RO" sz="2500" dirty="0" smtClean="0"/>
              <a:t> </a:t>
            </a:r>
            <a:r>
              <a:rPr lang="en-US" sz="2500" dirty="0" smtClean="0"/>
              <a:t>max</a:t>
            </a:r>
            <a:r>
              <a:rPr lang="ro-RO" sz="2500" dirty="0" smtClean="0"/>
              <a:t>. </a:t>
            </a:r>
            <a:r>
              <a:rPr lang="en-US" sz="2500" dirty="0" smtClean="0"/>
              <a:t>4 </a:t>
            </a:r>
            <a:r>
              <a:rPr lang="en-US" sz="2500" dirty="0"/>
              <a:t>curs </a:t>
            </a:r>
          </a:p>
          <a:p>
            <a:r>
              <a:rPr lang="en-US" sz="2500" dirty="0" smtClean="0"/>
              <a:t>-</a:t>
            </a:r>
            <a:r>
              <a:rPr lang="ro-RO" sz="2500" dirty="0" smtClean="0"/>
              <a:t> </a:t>
            </a:r>
            <a:r>
              <a:rPr lang="en-US" sz="2500" dirty="0" smtClean="0"/>
              <a:t>13 </a:t>
            </a:r>
            <a:r>
              <a:rPr lang="en-US" sz="2500" dirty="0" err="1" smtClean="0"/>
              <a:t>individuale</a:t>
            </a:r>
            <a:r>
              <a:rPr lang="ro-RO" sz="2500" dirty="0" smtClean="0"/>
              <a:t>.</a:t>
            </a:r>
            <a:r>
              <a:rPr lang="en-US" sz="2500" dirty="0" smtClean="0"/>
              <a:t> </a:t>
            </a:r>
            <a:endParaRPr lang="en-US" sz="2500" dirty="0"/>
          </a:p>
          <a:p>
            <a:r>
              <a:rPr lang="en-US" sz="2500" dirty="0" err="1" smtClean="0"/>
              <a:t>În</a:t>
            </a:r>
            <a:r>
              <a:rPr lang="en-US" sz="2500" dirty="0" smtClean="0"/>
              <a:t> </a:t>
            </a:r>
            <a:r>
              <a:rPr lang="en-US" sz="2500" dirty="0" err="1" smtClean="0"/>
              <a:t>Ghidul</a:t>
            </a:r>
            <a:r>
              <a:rPr lang="en-US" sz="2500" dirty="0" smtClean="0"/>
              <a:t> ECTS</a:t>
            </a:r>
            <a:r>
              <a:rPr lang="ro-RO" sz="2500" dirty="0" smtClean="0"/>
              <a:t>, </a:t>
            </a:r>
            <a:r>
              <a:rPr lang="en-US" sz="2500" dirty="0" err="1" smtClean="0"/>
              <a:t>următoarele</a:t>
            </a:r>
            <a:r>
              <a:rPr lang="en-US" sz="2500" dirty="0" smtClean="0"/>
              <a:t> </a:t>
            </a:r>
            <a:r>
              <a:rPr lang="en-US" sz="2500" dirty="0" err="1"/>
              <a:t>documente</a:t>
            </a:r>
            <a:r>
              <a:rPr lang="en-US" sz="2500" dirty="0"/>
              <a:t> </a:t>
            </a:r>
            <a:r>
              <a:rPr lang="en-US" sz="2500" dirty="0" err="1"/>
              <a:t>suport</a:t>
            </a:r>
            <a:r>
              <a:rPr lang="en-US" sz="2500" dirty="0"/>
              <a:t> </a:t>
            </a:r>
            <a:r>
              <a:rPr lang="en-US" sz="2500" dirty="0" err="1"/>
              <a:t>ajută</a:t>
            </a:r>
            <a:r>
              <a:rPr lang="en-US" sz="2500" dirty="0"/>
              <a:t> la </a:t>
            </a:r>
            <a:r>
              <a:rPr lang="en-US" sz="2500" dirty="0" err="1"/>
              <a:t>facilitatea</a:t>
            </a:r>
            <a:r>
              <a:rPr lang="en-US" sz="2500" dirty="0"/>
              <a:t> </a:t>
            </a:r>
            <a:r>
              <a:rPr lang="en-US" sz="2500" dirty="0" err="1"/>
              <a:t>recunoașterii</a:t>
            </a:r>
            <a:r>
              <a:rPr lang="en-US" sz="2500" dirty="0"/>
              <a:t> </a:t>
            </a:r>
            <a:r>
              <a:rPr lang="en-US" sz="2500" dirty="0" err="1"/>
              <a:t>creditelor</a:t>
            </a:r>
            <a:r>
              <a:rPr lang="en-US" sz="2500" dirty="0"/>
              <a:t> </a:t>
            </a:r>
            <a:r>
              <a:rPr lang="en-US" sz="2500" dirty="0" err="1"/>
              <a:t>în</a:t>
            </a:r>
            <a:r>
              <a:rPr lang="en-US" sz="2500" dirty="0"/>
              <a:t> </a:t>
            </a:r>
            <a:r>
              <a:rPr lang="en-US" sz="2500" dirty="0" err="1"/>
              <a:t>scopul</a:t>
            </a:r>
            <a:r>
              <a:rPr lang="en-US" sz="2500" dirty="0"/>
              <a:t> </a:t>
            </a:r>
            <a:r>
              <a:rPr lang="en-US" sz="2500" dirty="0" err="1"/>
              <a:t>mobilității</a:t>
            </a:r>
            <a:r>
              <a:rPr lang="en-US" sz="2500" dirty="0"/>
              <a:t>:● </a:t>
            </a:r>
            <a:r>
              <a:rPr lang="en-US" sz="2500" dirty="0" err="1"/>
              <a:t>Catalogul</a:t>
            </a:r>
            <a:r>
              <a:rPr lang="en-US" sz="2500" dirty="0"/>
              <a:t> </a:t>
            </a:r>
            <a:r>
              <a:rPr lang="en-US" sz="2500" dirty="0" err="1"/>
              <a:t>cursurilor</a:t>
            </a:r>
            <a:r>
              <a:rPr lang="en-US" sz="2500" dirty="0"/>
              <a:t>● </a:t>
            </a:r>
            <a:r>
              <a:rPr lang="en-US" sz="2500" dirty="0" err="1"/>
              <a:t>Contractul</a:t>
            </a:r>
            <a:r>
              <a:rPr lang="en-US" sz="2500" dirty="0"/>
              <a:t> de </a:t>
            </a:r>
            <a:r>
              <a:rPr lang="en-US" sz="2500" dirty="0" err="1"/>
              <a:t>studii</a:t>
            </a:r>
            <a:r>
              <a:rPr lang="en-US" sz="2500" dirty="0"/>
              <a:t>● </a:t>
            </a:r>
            <a:r>
              <a:rPr lang="en-US" sz="2500" dirty="0" err="1"/>
              <a:t>Suplimentul</a:t>
            </a:r>
            <a:r>
              <a:rPr lang="en-US" sz="2500" dirty="0"/>
              <a:t> la </a:t>
            </a:r>
            <a:r>
              <a:rPr lang="en-US" sz="2500" dirty="0" err="1"/>
              <a:t>diplomă</a:t>
            </a:r>
            <a:r>
              <a:rPr lang="en-US" sz="2500" dirty="0"/>
              <a:t>● </a:t>
            </a:r>
            <a:r>
              <a:rPr lang="en-US" sz="2500" dirty="0" err="1"/>
              <a:t>Certificatul</a:t>
            </a:r>
            <a:r>
              <a:rPr lang="en-US" sz="2500" dirty="0"/>
              <a:t> de </a:t>
            </a:r>
            <a:r>
              <a:rPr lang="en-US" sz="2500" dirty="0" err="1"/>
              <a:t>stagiu</a:t>
            </a:r>
            <a:r>
              <a:rPr lang="en-US" sz="2500" dirty="0"/>
              <a:t> de </a:t>
            </a:r>
            <a:r>
              <a:rPr lang="en-US" sz="2500" dirty="0" err="1" smtClean="0"/>
              <a:t>practică</a:t>
            </a:r>
            <a:r>
              <a:rPr lang="en-US" sz="2500" dirty="0" smtClean="0"/>
              <a:t>/</a:t>
            </a:r>
            <a:r>
              <a:rPr lang="en-US" sz="2500" dirty="0" err="1" smtClean="0"/>
              <a:t>profesional</a:t>
            </a:r>
            <a:endParaRPr lang="en-US" sz="2500" dirty="0" smtClean="0"/>
          </a:p>
          <a:p>
            <a:r>
              <a:rPr lang="en-US" sz="2500" b="1" dirty="0" smtClean="0"/>
              <a:t>ARACIS –</a:t>
            </a:r>
            <a:r>
              <a:rPr lang="ro-RO" sz="2500" b="1" dirty="0" smtClean="0"/>
              <a:t> </a:t>
            </a:r>
            <a:r>
              <a:rPr lang="en-US" sz="2500" b="1" dirty="0" err="1" smtClean="0"/>
              <a:t>verificat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existen</a:t>
            </a:r>
            <a:r>
              <a:rPr lang="ro-RO" sz="2500" b="1" dirty="0" smtClean="0"/>
              <a:t>ța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catalogului</a:t>
            </a:r>
            <a:r>
              <a:rPr lang="en-US" sz="2500" b="1" dirty="0" smtClean="0"/>
              <a:t> </a:t>
            </a:r>
            <a:r>
              <a:rPr lang="en-US" sz="2500" b="1" dirty="0" err="1" smtClean="0"/>
              <a:t>cursurilor</a:t>
            </a:r>
            <a:r>
              <a:rPr lang="en-US" sz="2500" b="1" dirty="0" smtClean="0"/>
              <a:t>?</a:t>
            </a:r>
            <a:r>
              <a:rPr lang="ro-RO" sz="2500" b="1" dirty="0" smtClean="0"/>
              <a:t> </a:t>
            </a:r>
            <a:r>
              <a:rPr lang="en-US" sz="2500" b="1" dirty="0" err="1" smtClean="0"/>
              <a:t>certificatul</a:t>
            </a:r>
            <a:r>
              <a:rPr lang="en-US" sz="2500" b="1" dirty="0" smtClean="0"/>
              <a:t> de </a:t>
            </a:r>
            <a:r>
              <a:rPr lang="en-US" sz="2500" b="1" dirty="0" err="1" smtClean="0"/>
              <a:t>practic</a:t>
            </a:r>
            <a:r>
              <a:rPr lang="ro-RO" sz="2500" b="1" dirty="0" smtClean="0"/>
              <a:t>ă</a:t>
            </a:r>
            <a:r>
              <a:rPr lang="en-US" sz="2500" b="1" dirty="0" smtClean="0"/>
              <a:t>?</a:t>
            </a:r>
            <a:r>
              <a:rPr lang="ro-RO" sz="2500" b="1" dirty="0" smtClean="0"/>
              <a:t> S</a:t>
            </a:r>
            <a:r>
              <a:rPr lang="en-US" sz="2500" b="1" dirty="0" err="1" smtClean="0"/>
              <a:t>uplimentul</a:t>
            </a:r>
            <a:r>
              <a:rPr lang="ro-RO" sz="2500" b="1" dirty="0" smtClean="0"/>
              <a:t>? </a:t>
            </a:r>
            <a:r>
              <a:rPr lang="en-US" sz="2500" b="1" dirty="0" err="1" smtClean="0"/>
              <a:t>contractul</a:t>
            </a:r>
            <a:r>
              <a:rPr lang="en-US" sz="2500" b="1" dirty="0" smtClean="0"/>
              <a:t>?</a:t>
            </a:r>
            <a:endParaRPr lang="en-US" sz="2500" b="1" dirty="0"/>
          </a:p>
          <a:p>
            <a:endParaRPr lang="en-US" sz="22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192041" y="1178011"/>
            <a:ext cx="5273864" cy="5041557"/>
          </a:xfrm>
        </p:spPr>
        <p:txBody>
          <a:bodyPr>
            <a:normAutofit fontScale="47500" lnSpcReduction="20000"/>
          </a:bodyPr>
          <a:lstStyle/>
          <a:p>
            <a:r>
              <a:rPr lang="en-US" sz="7600" spc="-50" dirty="0" smtClean="0">
                <a:latin typeface="+mj-lt"/>
                <a:ea typeface="+mj-ea"/>
                <a:cs typeface="+mj-cs"/>
              </a:rPr>
              <a:t>4.FI</a:t>
            </a:r>
            <a:r>
              <a:rPr lang="ro-RO" sz="7600" spc="-50" dirty="0">
                <a:latin typeface="+mj-lt"/>
                <a:ea typeface="+mj-ea"/>
                <a:cs typeface="+mj-cs"/>
              </a:rPr>
              <a:t>Ș</a:t>
            </a:r>
            <a:r>
              <a:rPr lang="en-US" sz="7600" spc="-50" dirty="0" smtClean="0">
                <a:latin typeface="+mj-lt"/>
                <a:ea typeface="+mj-ea"/>
                <a:cs typeface="+mj-cs"/>
              </a:rPr>
              <a:t>A </a:t>
            </a:r>
            <a:r>
              <a:rPr lang="en-US" sz="7600" spc="-50" dirty="0">
                <a:latin typeface="+mj-lt"/>
                <a:ea typeface="+mj-ea"/>
                <a:cs typeface="+mj-cs"/>
              </a:rPr>
              <a:t>DISCIPLINEI </a:t>
            </a:r>
          </a:p>
          <a:p>
            <a:r>
              <a:rPr lang="en-US" dirty="0" smtClean="0"/>
              <a:t>-</a:t>
            </a:r>
            <a:r>
              <a:rPr lang="ro-RO" dirty="0" smtClean="0"/>
              <a:t> </a:t>
            </a:r>
            <a:r>
              <a:rPr lang="en-US" dirty="0" smtClean="0"/>
              <a:t>MODEL GHID EUROPEAN ECTS -2015-</a:t>
            </a:r>
            <a:r>
              <a:rPr lang="en-US" dirty="0"/>
              <a:t>OM ME – 5I46/2019 </a:t>
            </a:r>
            <a:endParaRPr lang="en-US" dirty="0" smtClean="0"/>
          </a:p>
          <a:p>
            <a:r>
              <a:rPr lang="en-US" dirty="0" smtClean="0"/>
              <a:t>ART.5 </a:t>
            </a:r>
          </a:p>
          <a:p>
            <a:r>
              <a:rPr lang="en-US" dirty="0" err="1" smtClean="0"/>
              <a:t>alin</a:t>
            </a:r>
            <a:r>
              <a:rPr lang="en-US" b="1" dirty="0" smtClean="0"/>
              <a:t> </a:t>
            </a:r>
            <a:r>
              <a:rPr lang="en-US" b="1" dirty="0"/>
              <a:t>f)</a:t>
            </a:r>
            <a:r>
              <a:rPr lang="en-US" dirty="0"/>
              <a:t> </a:t>
            </a:r>
            <a:r>
              <a:rPr lang="en-US" dirty="0" err="1"/>
              <a:t>descrierea</a:t>
            </a:r>
            <a:r>
              <a:rPr lang="en-US" dirty="0"/>
              <a:t> </a:t>
            </a:r>
            <a:r>
              <a:rPr lang="en-US" dirty="0" err="1"/>
              <a:t>schematică</a:t>
            </a:r>
            <a:r>
              <a:rPr lang="en-US" dirty="0"/>
              <a:t> a </a:t>
            </a:r>
            <a:r>
              <a:rPr lang="en-US" dirty="0" err="1"/>
              <a:t>fiecărei</a:t>
            </a:r>
            <a:r>
              <a:rPr lang="en-US" dirty="0"/>
              <a:t> discipline </a:t>
            </a:r>
            <a:r>
              <a:rPr lang="en-US" dirty="0" err="1"/>
              <a:t>cuprinse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planul</a:t>
            </a:r>
            <a:r>
              <a:rPr lang="en-US" dirty="0"/>
              <a:t> de </a:t>
            </a:r>
            <a:r>
              <a:rPr lang="en-US" dirty="0" err="1"/>
              <a:t>învățământ</a:t>
            </a:r>
            <a:r>
              <a:rPr lang="en-US" dirty="0"/>
              <a:t>: 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denumirea</a:t>
            </a:r>
            <a:r>
              <a:rPr lang="en-US" dirty="0" smtClean="0"/>
              <a:t> </a:t>
            </a:r>
            <a:r>
              <a:rPr lang="en-US" dirty="0" err="1"/>
              <a:t>disciplinei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limba</a:t>
            </a:r>
            <a:r>
              <a:rPr lang="en-US" dirty="0"/>
              <a:t> </a:t>
            </a:r>
            <a:r>
              <a:rPr lang="en-US" dirty="0" err="1"/>
              <a:t>română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limba</a:t>
            </a:r>
            <a:r>
              <a:rPr lang="en-US" dirty="0"/>
              <a:t> </a:t>
            </a:r>
            <a:r>
              <a:rPr lang="en-US" dirty="0" err="1"/>
              <a:t>engleză</a:t>
            </a:r>
            <a:r>
              <a:rPr lang="en-US" dirty="0"/>
              <a:t>; 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statutul</a:t>
            </a:r>
            <a:r>
              <a:rPr lang="en-US" dirty="0" smtClean="0"/>
              <a:t> </a:t>
            </a:r>
            <a:r>
              <a:rPr lang="en-US" dirty="0" err="1"/>
              <a:t>disciplinei</a:t>
            </a:r>
            <a:r>
              <a:rPr lang="en-US" dirty="0"/>
              <a:t> (</a:t>
            </a:r>
            <a:r>
              <a:rPr lang="en-US" dirty="0" err="1"/>
              <a:t>obligatoriu</a:t>
            </a:r>
            <a:r>
              <a:rPr lang="en-US" dirty="0"/>
              <a:t>, </a:t>
            </a:r>
            <a:r>
              <a:rPr lang="en-US" dirty="0" err="1"/>
              <a:t>opțional</a:t>
            </a:r>
            <a:r>
              <a:rPr lang="en-US" dirty="0"/>
              <a:t>, </a:t>
            </a:r>
            <a:r>
              <a:rPr lang="en-US" dirty="0" err="1"/>
              <a:t>facultativ</a:t>
            </a:r>
            <a:r>
              <a:rPr lang="en-US" dirty="0"/>
              <a:t>); 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precizarea</a:t>
            </a:r>
            <a:r>
              <a:rPr lang="en-US" dirty="0" smtClean="0"/>
              <a:t> </a:t>
            </a:r>
            <a:r>
              <a:rPr lang="en-US" dirty="0" err="1"/>
              <a:t>eventualelor</a:t>
            </a:r>
            <a:r>
              <a:rPr lang="en-US" dirty="0"/>
              <a:t> </a:t>
            </a:r>
            <a:r>
              <a:rPr lang="en-US" dirty="0" err="1"/>
              <a:t>cerințe</a:t>
            </a:r>
            <a:r>
              <a:rPr lang="en-US" dirty="0"/>
              <a:t> de </a:t>
            </a:r>
            <a:r>
              <a:rPr lang="en-US" dirty="0" err="1"/>
              <a:t>cunoaștere</a:t>
            </a:r>
            <a:r>
              <a:rPr lang="en-US" dirty="0"/>
              <a:t>/ </a:t>
            </a:r>
            <a:r>
              <a:rPr lang="en-US" dirty="0" err="1"/>
              <a:t>promovare</a:t>
            </a:r>
            <a:r>
              <a:rPr lang="en-US" dirty="0"/>
              <a:t> </a:t>
            </a:r>
            <a:r>
              <a:rPr lang="en-US" dirty="0" err="1"/>
              <a:t>prealabilă</a:t>
            </a:r>
            <a:r>
              <a:rPr lang="en-US" dirty="0"/>
              <a:t> a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alte</a:t>
            </a:r>
            <a:r>
              <a:rPr lang="en-US" dirty="0"/>
              <a:t> discipline (prerequisites); 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enumerarea</a:t>
            </a:r>
            <a:r>
              <a:rPr lang="en-US" dirty="0" smtClean="0"/>
              <a:t> </a:t>
            </a:r>
            <a:r>
              <a:rPr lang="en-US" dirty="0" err="1"/>
              <a:t>principalelor</a:t>
            </a:r>
            <a:r>
              <a:rPr lang="en-US" dirty="0"/>
              <a:t> </a:t>
            </a:r>
            <a:r>
              <a:rPr lang="en-US" dirty="0" err="1"/>
              <a:t>secțiuni</a:t>
            </a:r>
            <a:r>
              <a:rPr lang="en-US" dirty="0"/>
              <a:t>/</a:t>
            </a:r>
            <a:r>
              <a:rPr lang="en-US" dirty="0" err="1"/>
              <a:t>capitole</a:t>
            </a:r>
            <a:r>
              <a:rPr lang="en-US" dirty="0"/>
              <a:t>/</a:t>
            </a:r>
            <a:r>
              <a:rPr lang="en-US" dirty="0" err="1"/>
              <a:t>teme</a:t>
            </a:r>
            <a:r>
              <a:rPr lang="en-US" dirty="0"/>
              <a:t> ale </a:t>
            </a:r>
            <a:r>
              <a:rPr lang="en-US" dirty="0" err="1"/>
              <a:t>disciplinei</a:t>
            </a:r>
            <a:r>
              <a:rPr lang="en-US" dirty="0"/>
              <a:t>; 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bibliografia</a:t>
            </a:r>
            <a:r>
              <a:rPr lang="en-US" dirty="0" smtClean="0"/>
              <a:t> </a:t>
            </a:r>
            <a:r>
              <a:rPr lang="en-US" dirty="0" err="1"/>
              <a:t>minimală</a:t>
            </a:r>
            <a:r>
              <a:rPr lang="en-US" dirty="0"/>
              <a:t> </a:t>
            </a:r>
            <a:r>
              <a:rPr lang="en-US" dirty="0" err="1"/>
              <a:t>obligatorie</a:t>
            </a:r>
            <a:r>
              <a:rPr lang="en-US" dirty="0"/>
              <a:t>; 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numărul</a:t>
            </a:r>
            <a:r>
              <a:rPr lang="en-US" dirty="0" smtClean="0"/>
              <a:t> </a:t>
            </a:r>
            <a:r>
              <a:rPr lang="en-US" dirty="0"/>
              <a:t>de ore de curs/seminar/</a:t>
            </a:r>
            <a:r>
              <a:rPr lang="en-US" dirty="0" err="1"/>
              <a:t>lucrări</a:t>
            </a:r>
            <a:r>
              <a:rPr lang="en-US" dirty="0"/>
              <a:t> </a:t>
            </a:r>
            <a:r>
              <a:rPr lang="en-US" dirty="0" err="1"/>
              <a:t>aplicative</a:t>
            </a:r>
            <a:r>
              <a:rPr lang="en-US" dirty="0"/>
              <a:t>/</a:t>
            </a:r>
            <a:r>
              <a:rPr lang="en-US" dirty="0" err="1"/>
              <a:t>proiectare</a:t>
            </a:r>
            <a:r>
              <a:rPr lang="en-US" dirty="0"/>
              <a:t>; 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procedura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evaluare</a:t>
            </a:r>
            <a:r>
              <a:rPr lang="en-US" dirty="0"/>
              <a:t> a </a:t>
            </a:r>
            <a:r>
              <a:rPr lang="en-US" dirty="0" err="1"/>
              <a:t>cunoștințelor</a:t>
            </a:r>
            <a:r>
              <a:rPr lang="en-US" dirty="0"/>
              <a:t> (</a:t>
            </a:r>
            <a:r>
              <a:rPr lang="en-US" dirty="0" err="1"/>
              <a:t>examen</a:t>
            </a:r>
            <a:r>
              <a:rPr lang="en-US" dirty="0"/>
              <a:t>, </a:t>
            </a:r>
            <a:r>
              <a:rPr lang="en-US" dirty="0" err="1"/>
              <a:t>colocviu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verificare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parcursul</a:t>
            </a:r>
            <a:r>
              <a:rPr lang="en-US" dirty="0"/>
              <a:t> </a:t>
            </a:r>
            <a:r>
              <a:rPr lang="en-US" dirty="0" err="1"/>
              <a:t>semestrului</a:t>
            </a:r>
            <a:r>
              <a:rPr lang="en-US" dirty="0"/>
              <a:t>); 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numărul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credite</a:t>
            </a:r>
            <a:r>
              <a:rPr lang="en-US" dirty="0"/>
              <a:t> </a:t>
            </a:r>
            <a:r>
              <a:rPr lang="en-US" dirty="0" err="1"/>
              <a:t>acumulate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promovare</a:t>
            </a:r>
            <a:r>
              <a:rPr lang="en-US" dirty="0"/>
              <a:t>;</a:t>
            </a:r>
          </a:p>
          <a:p>
            <a:r>
              <a:rPr lang="en-US" b="1" dirty="0" err="1" smtClean="0"/>
              <a:t>Propunere</a:t>
            </a:r>
            <a:r>
              <a:rPr lang="en-US" b="1" dirty="0" smtClean="0"/>
              <a:t> : - </a:t>
            </a:r>
            <a:r>
              <a:rPr lang="en-US" b="1" dirty="0" err="1" smtClean="0"/>
              <a:t>continutului</a:t>
            </a:r>
            <a:r>
              <a:rPr lang="en-US" b="1" dirty="0" smtClean="0"/>
              <a:t> din </a:t>
            </a:r>
            <a:r>
              <a:rPr lang="en-US" b="1" dirty="0" err="1" smtClean="0"/>
              <a:t>ghidul</a:t>
            </a:r>
            <a:r>
              <a:rPr lang="en-US" b="1" dirty="0" smtClean="0"/>
              <a:t> ECTS </a:t>
            </a:r>
            <a:r>
              <a:rPr lang="en-US" b="1" dirty="0" err="1" smtClean="0"/>
              <a:t>pentru</a:t>
            </a:r>
            <a:r>
              <a:rPr lang="en-US" b="1" dirty="0" smtClean="0"/>
              <a:t> </a:t>
            </a:r>
            <a:r>
              <a:rPr lang="en-US" b="1" dirty="0" err="1" smtClean="0"/>
              <a:t>fisa</a:t>
            </a:r>
            <a:r>
              <a:rPr lang="en-US" b="1" dirty="0" smtClean="0"/>
              <a:t> </a:t>
            </a:r>
            <a:r>
              <a:rPr lang="en-US" b="1" dirty="0" err="1" smtClean="0"/>
              <a:t>disciplinei</a:t>
            </a:r>
            <a:endParaRPr lang="en-US" b="1" dirty="0" smtClean="0"/>
          </a:p>
          <a:p>
            <a:r>
              <a:rPr lang="en-US" b="1" dirty="0" err="1" smtClean="0"/>
              <a:t>Atentie</a:t>
            </a:r>
            <a:r>
              <a:rPr lang="en-US" b="1" dirty="0" smtClean="0"/>
              <a:t>:</a:t>
            </a:r>
            <a:r>
              <a:rPr lang="ro-RO" b="1" dirty="0" smtClean="0"/>
              <a:t> </a:t>
            </a:r>
            <a:r>
              <a:rPr lang="en-US" b="1" dirty="0" err="1" smtClean="0"/>
              <a:t>suplimentul</a:t>
            </a:r>
            <a:r>
              <a:rPr lang="en-US" b="1" dirty="0" smtClean="0"/>
              <a:t> la diploma </a:t>
            </a:r>
            <a:r>
              <a:rPr lang="en-US" b="1" dirty="0" err="1" smtClean="0"/>
              <a:t>cere</a:t>
            </a:r>
            <a:r>
              <a:rPr lang="en-US" b="1" dirty="0" smtClean="0"/>
              <a:t> </a:t>
            </a:r>
            <a:r>
              <a:rPr lang="en-US" b="1" dirty="0" err="1" smtClean="0"/>
              <a:t>rezultatele</a:t>
            </a:r>
            <a:r>
              <a:rPr lang="en-US" b="1" dirty="0" smtClean="0"/>
              <a:t> </a:t>
            </a:r>
            <a:r>
              <a:rPr lang="ro-RO" b="1" dirty="0"/>
              <a:t>î</a:t>
            </a:r>
            <a:r>
              <a:rPr lang="en-US" b="1" dirty="0" err="1" smtClean="0"/>
              <a:t>nv</a:t>
            </a:r>
            <a:r>
              <a:rPr lang="ro-RO" b="1" dirty="0" smtClean="0"/>
              <a:t>ăță</a:t>
            </a:r>
            <a:r>
              <a:rPr lang="en-US" b="1" dirty="0" err="1" smtClean="0"/>
              <a:t>rii</a:t>
            </a: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665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8297" y="1248355"/>
            <a:ext cx="3649648" cy="36933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o-RO" dirty="0" smtClean="0">
                <a:latin typeface="Calibri" panose="020F0502020204030204" pitchFamily="34" charset="0"/>
              </a:rPr>
              <a:t>Ministerul Educației  </a:t>
            </a:r>
            <a:endParaRPr lang="en-US" dirty="0">
              <a:latin typeface="Calibri" panose="020F0502020204030204" pitchFamily="34" charset="0"/>
            </a:endParaRPr>
          </a:p>
        </p:txBody>
      </p:sp>
      <p:cxnSp>
        <p:nvCxnSpPr>
          <p:cNvPr id="4" name="Straight Arrow Connector 3"/>
          <p:cNvCxnSpPr>
            <a:stCxn id="2" idx="2"/>
            <a:endCxn id="16" idx="0"/>
          </p:cNvCxnSpPr>
          <p:nvPr/>
        </p:nvCxnSpPr>
        <p:spPr>
          <a:xfrm flipH="1">
            <a:off x="3083120" y="1617687"/>
            <a:ext cx="1" cy="9233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401420" y="3349774"/>
            <a:ext cx="3427012" cy="15902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9" name="Straight Arrow Connector 8"/>
          <p:cNvCxnSpPr>
            <a:endCxn id="13" idx="0"/>
          </p:cNvCxnSpPr>
          <p:nvPr/>
        </p:nvCxnSpPr>
        <p:spPr>
          <a:xfrm>
            <a:off x="1409369" y="3373628"/>
            <a:ext cx="0" cy="4100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828432" y="3373628"/>
            <a:ext cx="0" cy="4532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13" name="Rectangle 12"/>
          <p:cNvSpPr/>
          <p:nvPr/>
        </p:nvSpPr>
        <p:spPr>
          <a:xfrm>
            <a:off x="781216" y="3783691"/>
            <a:ext cx="1256306" cy="69176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>
                <a:latin typeface="Calibri" panose="020F0502020204030204" pitchFamily="34" charset="0"/>
              </a:rPr>
              <a:t>ARACIS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454968" y="3789368"/>
            <a:ext cx="1256303" cy="69176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>
                <a:solidFill>
                  <a:srgbClr val="FF0000"/>
                </a:solidFill>
                <a:latin typeface="Calibri" panose="020F0502020204030204" pitchFamily="34" charset="0"/>
              </a:rPr>
              <a:t>CNA</a:t>
            </a:r>
            <a:r>
              <a:rPr lang="ro-RO" dirty="0" smtClean="0">
                <a:latin typeface="Calibri" panose="020F0502020204030204" pitchFamily="34" charset="0"/>
              </a:rPr>
              <a:t> 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232084" y="3834804"/>
            <a:ext cx="1192695" cy="65200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>
                <a:latin typeface="Calibri" panose="020F0502020204030204" pitchFamily="34" charset="0"/>
              </a:rPr>
              <a:t>ARACIP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727422" y="2541017"/>
            <a:ext cx="2711395" cy="51228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>
                <a:latin typeface="Calibri" panose="020F0502020204030204" pitchFamily="34" charset="0"/>
              </a:rPr>
              <a:t>ACREDITARE</a:t>
            </a:r>
            <a:endParaRPr lang="en-US" dirty="0">
              <a:latin typeface="Calibri" panose="020F0502020204030204" pitchFamily="34" charset="0"/>
            </a:endParaRPr>
          </a:p>
        </p:txBody>
      </p:sp>
      <p:cxnSp>
        <p:nvCxnSpPr>
          <p:cNvPr id="19" name="Straight Arrow Connector 18"/>
          <p:cNvCxnSpPr>
            <a:stCxn id="16" idx="2"/>
            <a:endCxn id="14" idx="0"/>
          </p:cNvCxnSpPr>
          <p:nvPr/>
        </p:nvCxnSpPr>
        <p:spPr>
          <a:xfrm>
            <a:off x="3083120" y="3053301"/>
            <a:ext cx="0" cy="7360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21" name="TextBox 20"/>
          <p:cNvSpPr txBox="1"/>
          <p:nvPr/>
        </p:nvSpPr>
        <p:spPr>
          <a:xfrm>
            <a:off x="7034921" y="1248355"/>
            <a:ext cx="4028495" cy="36933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                   </a:t>
            </a:r>
            <a:r>
              <a:rPr lang="ro-RO" dirty="0" smtClean="0">
                <a:latin typeface="Calibri" panose="020F0502020204030204" pitchFamily="34" charset="0"/>
              </a:rPr>
              <a:t>Ministerul Muncii, </a:t>
            </a:r>
            <a:endParaRPr lang="en-US" dirty="0">
              <a:latin typeface="Calibri" panose="020F0502020204030204" pitchFamily="34" charset="0"/>
            </a:endParaRPr>
          </a:p>
        </p:txBody>
      </p:sp>
      <p:cxnSp>
        <p:nvCxnSpPr>
          <p:cNvPr id="23" name="Straight Arrow Connector 22"/>
          <p:cNvCxnSpPr>
            <a:stCxn id="21" idx="2"/>
            <a:endCxn id="24" idx="0"/>
          </p:cNvCxnSpPr>
          <p:nvPr/>
        </p:nvCxnSpPr>
        <p:spPr>
          <a:xfrm>
            <a:off x="9049169" y="1617687"/>
            <a:ext cx="1407" cy="9233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24" name="Rectangle 23"/>
          <p:cNvSpPr/>
          <p:nvPr/>
        </p:nvSpPr>
        <p:spPr>
          <a:xfrm>
            <a:off x="7345021" y="2541017"/>
            <a:ext cx="3411109" cy="51228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>
                <a:latin typeface="Calibri" panose="020F0502020204030204" pitchFamily="34" charset="0"/>
              </a:rPr>
              <a:t>AUTORIZARE</a:t>
            </a:r>
            <a:r>
              <a:rPr lang="en-US" dirty="0" smtClean="0">
                <a:latin typeface="Calibri" panose="020F0502020204030204" pitchFamily="34" charset="0"/>
              </a:rPr>
              <a:t>/ACREDITARE ?</a:t>
            </a:r>
            <a:endParaRPr lang="en-US" dirty="0">
              <a:latin typeface="Calibri" panose="020F0502020204030204" pitchFamily="34" charset="0"/>
            </a:endParaRPr>
          </a:p>
        </p:txBody>
      </p:sp>
      <p:cxnSp>
        <p:nvCxnSpPr>
          <p:cNvPr id="28" name="Straight Arrow Connector 27"/>
          <p:cNvCxnSpPr>
            <a:stCxn id="24" idx="2"/>
          </p:cNvCxnSpPr>
          <p:nvPr/>
        </p:nvCxnSpPr>
        <p:spPr>
          <a:xfrm>
            <a:off x="9050576" y="3053301"/>
            <a:ext cx="0" cy="36803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29" name="Rectangle 28"/>
          <p:cNvSpPr/>
          <p:nvPr/>
        </p:nvSpPr>
        <p:spPr>
          <a:xfrm>
            <a:off x="8430374" y="3421334"/>
            <a:ext cx="1272209" cy="41347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libri" panose="020F0502020204030204" pitchFamily="34" charset="0"/>
              </a:rPr>
              <a:t>CAJ-?</a:t>
            </a:r>
            <a:endParaRPr lang="en-US" dirty="0">
              <a:latin typeface="Calibri" panose="020F0502020204030204" pitchFamily="34" charset="0"/>
            </a:endParaRPr>
          </a:p>
        </p:txBody>
      </p:sp>
      <p:cxnSp>
        <p:nvCxnSpPr>
          <p:cNvPr id="31" name="Straight Arrow Connector 30"/>
          <p:cNvCxnSpPr>
            <a:stCxn id="29" idx="2"/>
          </p:cNvCxnSpPr>
          <p:nvPr/>
        </p:nvCxnSpPr>
        <p:spPr>
          <a:xfrm flipH="1">
            <a:off x="9050575" y="3834804"/>
            <a:ext cx="15904" cy="36803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8167981" y="4202837"/>
            <a:ext cx="1749287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8167981" y="4202837"/>
            <a:ext cx="7951" cy="4770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9905343" y="4202837"/>
            <a:ext cx="2982" cy="47707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39" name="Rectangle 38"/>
          <p:cNvSpPr/>
          <p:nvPr/>
        </p:nvSpPr>
        <p:spPr>
          <a:xfrm>
            <a:off x="7412607" y="4679914"/>
            <a:ext cx="1526651" cy="55204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>
                <a:solidFill>
                  <a:srgbClr val="FF0000"/>
                </a:solidFill>
                <a:latin typeface="Calibri" panose="020F0502020204030204" pitchFamily="34" charset="0"/>
              </a:rPr>
              <a:t>CENTRE DE EVALUARE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 ??</a:t>
            </a:r>
            <a:endParaRPr lang="en-US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9243394" y="4679915"/>
            <a:ext cx="1421293" cy="67246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FURNIZORI DE FORMARE PROFESIONALĂ</a:t>
            </a:r>
            <a:endParaRPr lang="en-US" sz="14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8457" y="5138818"/>
            <a:ext cx="6983877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o-RO" sz="1400" i="1" dirty="0" smtClean="0"/>
              <a:t>Listă de abrevieri</a:t>
            </a:r>
            <a:r>
              <a:rPr lang="ro-RO" sz="1400" dirty="0" smtClean="0"/>
              <a:t>:</a:t>
            </a:r>
          </a:p>
          <a:p>
            <a:endParaRPr lang="ro-RO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400" b="1" dirty="0" smtClean="0"/>
              <a:t>ARACIS – Agenția Română de Asigurare a Calității în Învățământul Superior.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400" b="1" dirty="0" smtClean="0"/>
              <a:t>ARACIP – Agenția Națională de Asigurare a Calității în Învățământul Profesional;</a:t>
            </a:r>
            <a:endParaRPr lang="en-US" sz="1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smtClean="0"/>
              <a:t>ACREDITAREA FURNIZORILOR  SI CENTRELOR de EVALUARE?</a:t>
            </a:r>
            <a:endParaRPr lang="ro-RO" sz="1400" b="1" dirty="0" smtClean="0"/>
          </a:p>
        </p:txBody>
      </p:sp>
      <p:cxnSp>
        <p:nvCxnSpPr>
          <p:cNvPr id="5" name="Straight Connector 4"/>
          <p:cNvCxnSpPr>
            <a:stCxn id="2" idx="0"/>
          </p:cNvCxnSpPr>
          <p:nvPr/>
        </p:nvCxnSpPr>
        <p:spPr>
          <a:xfrm flipH="1" flipV="1">
            <a:off x="3083119" y="874643"/>
            <a:ext cx="2" cy="373712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8" name="Straight Connector 7"/>
          <p:cNvCxnSpPr>
            <a:stCxn id="21" idx="0"/>
          </p:cNvCxnSpPr>
          <p:nvPr/>
        </p:nvCxnSpPr>
        <p:spPr>
          <a:xfrm flipV="1">
            <a:off x="9049169" y="871805"/>
            <a:ext cx="1406" cy="376550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083119" y="874643"/>
            <a:ext cx="596745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6042991" y="691851"/>
            <a:ext cx="0" cy="179954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26" name="Rectangle 25"/>
          <p:cNvSpPr/>
          <p:nvPr/>
        </p:nvSpPr>
        <p:spPr>
          <a:xfrm>
            <a:off x="3148717" y="322519"/>
            <a:ext cx="5790541" cy="36933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6.</a:t>
            </a:r>
            <a:r>
              <a:rPr lang="ro-RO" b="1" dirty="0" smtClean="0"/>
              <a:t>ASIGURAREA CALITĂȚII</a:t>
            </a:r>
            <a:r>
              <a:rPr lang="en-US" b="1" dirty="0" smtClean="0"/>
              <a:t>-DISCUTIE ADULTI </a:t>
            </a:r>
            <a:endParaRPr lang="en-US" b="1" dirty="0"/>
          </a:p>
        </p:txBody>
      </p:sp>
      <p:cxnSp>
        <p:nvCxnSpPr>
          <p:cNvPr id="41" name="Straight Connector 40"/>
          <p:cNvCxnSpPr/>
          <p:nvPr/>
        </p:nvCxnSpPr>
        <p:spPr>
          <a:xfrm flipH="1">
            <a:off x="1727422" y="3784821"/>
            <a:ext cx="5962" cy="4547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45" name="Straight Connector 44"/>
          <p:cNvCxnSpPr>
            <a:stCxn id="13" idx="2"/>
          </p:cNvCxnSpPr>
          <p:nvPr/>
        </p:nvCxnSpPr>
        <p:spPr>
          <a:xfrm>
            <a:off x="1409369" y="4475456"/>
            <a:ext cx="0" cy="287375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1409369" y="4767378"/>
            <a:ext cx="840850" cy="10227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51" name="Straight Connector 50"/>
          <p:cNvCxnSpPr>
            <a:stCxn id="15" idx="2"/>
          </p:cNvCxnSpPr>
          <p:nvPr/>
        </p:nvCxnSpPr>
        <p:spPr>
          <a:xfrm flipH="1">
            <a:off x="4828431" y="4486811"/>
            <a:ext cx="1" cy="285680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3971675" y="4762831"/>
            <a:ext cx="85675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55" name="Rectangle 54"/>
          <p:cNvSpPr/>
          <p:nvPr/>
        </p:nvSpPr>
        <p:spPr>
          <a:xfrm>
            <a:off x="2244256" y="4616306"/>
            <a:ext cx="1729409" cy="30669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EDUCAȚIE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561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11703" y="468649"/>
            <a:ext cx="3244133" cy="683812"/>
          </a:xfrm>
          <a:prstGeom prst="rect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CALITATE</a:t>
            </a:r>
            <a:endParaRPr lang="en-US" b="1" dirty="0"/>
          </a:p>
        </p:txBody>
      </p:sp>
      <p:cxnSp>
        <p:nvCxnSpPr>
          <p:cNvPr id="5" name="Straight Arrow Connector 4"/>
          <p:cNvCxnSpPr>
            <a:stCxn id="3" idx="2"/>
            <a:endCxn id="57" idx="0"/>
          </p:cNvCxnSpPr>
          <p:nvPr/>
        </p:nvCxnSpPr>
        <p:spPr>
          <a:xfrm flipH="1">
            <a:off x="5833769" y="1152461"/>
            <a:ext cx="1" cy="581435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701952" y="1375584"/>
            <a:ext cx="6492237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701952" y="1375583"/>
            <a:ext cx="0" cy="373712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13" name="Straight Arrow Connector 12"/>
          <p:cNvCxnSpPr>
            <a:endCxn id="43" idx="0"/>
          </p:cNvCxnSpPr>
          <p:nvPr/>
        </p:nvCxnSpPr>
        <p:spPr>
          <a:xfrm>
            <a:off x="9194189" y="1383529"/>
            <a:ext cx="0" cy="365771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14" name="Rectangle 13"/>
          <p:cNvSpPr/>
          <p:nvPr/>
        </p:nvSpPr>
        <p:spPr>
          <a:xfrm>
            <a:off x="1334327" y="1749295"/>
            <a:ext cx="2735249" cy="496961"/>
          </a:xfrm>
          <a:prstGeom prst="rect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Acreditare</a:t>
            </a:r>
            <a:endParaRPr lang="en-US" b="1" dirty="0"/>
          </a:p>
        </p:txBody>
      </p:sp>
      <p:cxnSp>
        <p:nvCxnSpPr>
          <p:cNvPr id="16" name="Straight Connector 15"/>
          <p:cNvCxnSpPr>
            <a:stCxn id="14" idx="2"/>
          </p:cNvCxnSpPr>
          <p:nvPr/>
        </p:nvCxnSpPr>
        <p:spPr>
          <a:xfrm>
            <a:off x="2701952" y="2246256"/>
            <a:ext cx="0" cy="131192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334327" y="2375461"/>
            <a:ext cx="2735249" cy="7951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20" name="Straight Arrow Connector 19"/>
          <p:cNvCxnSpPr>
            <a:endCxn id="23" idx="0"/>
          </p:cNvCxnSpPr>
          <p:nvPr/>
        </p:nvCxnSpPr>
        <p:spPr>
          <a:xfrm flipH="1">
            <a:off x="1331843" y="2375461"/>
            <a:ext cx="2484" cy="310100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22" name="Straight Arrow Connector 21"/>
          <p:cNvCxnSpPr>
            <a:endCxn id="24" idx="0"/>
          </p:cNvCxnSpPr>
          <p:nvPr/>
        </p:nvCxnSpPr>
        <p:spPr>
          <a:xfrm flipH="1">
            <a:off x="4057647" y="2391362"/>
            <a:ext cx="7952" cy="327001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23" name="Rectangle 22"/>
          <p:cNvSpPr/>
          <p:nvPr/>
        </p:nvSpPr>
        <p:spPr>
          <a:xfrm>
            <a:off x="652006" y="2685561"/>
            <a:ext cx="1359673" cy="548640"/>
          </a:xfrm>
          <a:prstGeom prst="rect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ARACIS</a:t>
            </a:r>
          </a:p>
          <a:p>
            <a:pPr algn="ctr"/>
            <a:r>
              <a:rPr lang="ro-RO" dirty="0" smtClean="0"/>
              <a:t>Standarde 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332090" y="2718363"/>
            <a:ext cx="1451113" cy="544663"/>
          </a:xfrm>
          <a:prstGeom prst="rect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ARACIP</a:t>
            </a:r>
          </a:p>
          <a:p>
            <a:pPr algn="ctr"/>
            <a:r>
              <a:rPr lang="ro-RO" dirty="0" smtClean="0"/>
              <a:t>Standarde </a:t>
            </a:r>
            <a:endParaRPr lang="en-US" dirty="0"/>
          </a:p>
        </p:txBody>
      </p:sp>
      <p:cxnSp>
        <p:nvCxnSpPr>
          <p:cNvPr id="26" name="Straight Connector 25"/>
          <p:cNvCxnSpPr>
            <a:stCxn id="23" idx="2"/>
          </p:cNvCxnSpPr>
          <p:nvPr/>
        </p:nvCxnSpPr>
        <p:spPr>
          <a:xfrm>
            <a:off x="1331843" y="3234201"/>
            <a:ext cx="0" cy="31010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28" name="Straight Connector 27"/>
          <p:cNvCxnSpPr>
            <a:stCxn id="24" idx="2"/>
          </p:cNvCxnSpPr>
          <p:nvPr/>
        </p:nvCxnSpPr>
        <p:spPr>
          <a:xfrm>
            <a:off x="4057647" y="3263026"/>
            <a:ext cx="0" cy="281275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34" name="Straight Arrow Connector 33"/>
          <p:cNvCxnSpPr>
            <a:endCxn id="37" idx="1"/>
          </p:cNvCxnSpPr>
          <p:nvPr/>
        </p:nvCxnSpPr>
        <p:spPr>
          <a:xfrm>
            <a:off x="1331843" y="3535358"/>
            <a:ext cx="719592" cy="4964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36" name="Straight Arrow Connector 35"/>
          <p:cNvCxnSpPr>
            <a:endCxn id="37" idx="3"/>
          </p:cNvCxnSpPr>
          <p:nvPr/>
        </p:nvCxnSpPr>
        <p:spPr>
          <a:xfrm flipH="1" flipV="1">
            <a:off x="3267486" y="3540322"/>
            <a:ext cx="798112" cy="3980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37" name="Rectangle 36"/>
          <p:cNvSpPr/>
          <p:nvPr/>
        </p:nvSpPr>
        <p:spPr>
          <a:xfrm>
            <a:off x="2051435" y="3271968"/>
            <a:ext cx="1216051" cy="536707"/>
          </a:xfrm>
          <a:prstGeom prst="rect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CNA –ADULTI ?</a:t>
            </a:r>
            <a:endParaRPr lang="en-US" dirty="0"/>
          </a:p>
        </p:txBody>
      </p:sp>
      <p:cxnSp>
        <p:nvCxnSpPr>
          <p:cNvPr id="39" name="Straight Arrow Connector 38"/>
          <p:cNvCxnSpPr>
            <a:stCxn id="37" idx="2"/>
            <a:endCxn id="41" idx="0"/>
          </p:cNvCxnSpPr>
          <p:nvPr/>
        </p:nvCxnSpPr>
        <p:spPr>
          <a:xfrm>
            <a:off x="2659461" y="3808675"/>
            <a:ext cx="0" cy="278300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41" name="Rectangle 40"/>
          <p:cNvSpPr/>
          <p:nvPr/>
        </p:nvSpPr>
        <p:spPr>
          <a:xfrm>
            <a:off x="1808671" y="4086975"/>
            <a:ext cx="1701580" cy="580445"/>
          </a:xfrm>
          <a:prstGeom prst="rect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OUG 75/2005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7498571" y="1749300"/>
            <a:ext cx="3391236" cy="496957"/>
          </a:xfrm>
          <a:prstGeom prst="rect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b="1" smtClean="0"/>
              <a:t>Autorizare</a:t>
            </a:r>
            <a:endParaRPr lang="en-US" b="1" dirty="0"/>
          </a:p>
        </p:txBody>
      </p:sp>
      <p:cxnSp>
        <p:nvCxnSpPr>
          <p:cNvPr id="44" name="Straight Connector 43"/>
          <p:cNvCxnSpPr>
            <a:stCxn id="43" idx="2"/>
          </p:cNvCxnSpPr>
          <p:nvPr/>
        </p:nvCxnSpPr>
        <p:spPr>
          <a:xfrm>
            <a:off x="9194189" y="2246257"/>
            <a:ext cx="0" cy="153059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7703320" y="2391365"/>
            <a:ext cx="2735249" cy="15902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7720215" y="2407267"/>
            <a:ext cx="2983" cy="302149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47" name="Straight Arrow Connector 46"/>
          <p:cNvCxnSpPr>
            <a:endCxn id="49" idx="0"/>
          </p:cNvCxnSpPr>
          <p:nvPr/>
        </p:nvCxnSpPr>
        <p:spPr>
          <a:xfrm>
            <a:off x="10438569" y="2399316"/>
            <a:ext cx="7950" cy="319047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48" name="Rectangle 47"/>
          <p:cNvSpPr/>
          <p:nvPr/>
        </p:nvSpPr>
        <p:spPr>
          <a:xfrm>
            <a:off x="6470373" y="2719354"/>
            <a:ext cx="2470870" cy="552615"/>
          </a:xfrm>
          <a:prstGeom prst="rect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ro-RO" dirty="0" smtClean="0"/>
              <a:t>Furnizori de formare</a:t>
            </a:r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9194189" y="2718363"/>
            <a:ext cx="2504660" cy="528761"/>
          </a:xfrm>
          <a:prstGeom prst="rect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Centre de evaluare</a:t>
            </a:r>
          </a:p>
        </p:txBody>
      </p:sp>
      <p:cxnSp>
        <p:nvCxnSpPr>
          <p:cNvPr id="50" name="Straight Connector 49"/>
          <p:cNvCxnSpPr>
            <a:stCxn id="48" idx="2"/>
          </p:cNvCxnSpPr>
          <p:nvPr/>
        </p:nvCxnSpPr>
        <p:spPr>
          <a:xfrm flipH="1">
            <a:off x="7702824" y="3271969"/>
            <a:ext cx="2984" cy="35980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51" name="Straight Connector 50"/>
          <p:cNvCxnSpPr>
            <a:stCxn id="49" idx="2"/>
          </p:cNvCxnSpPr>
          <p:nvPr/>
        </p:nvCxnSpPr>
        <p:spPr>
          <a:xfrm>
            <a:off x="10446519" y="3247124"/>
            <a:ext cx="0" cy="35980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7703321" y="3631769"/>
            <a:ext cx="807057" cy="0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9778613" y="3606924"/>
            <a:ext cx="675858" cy="0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54" name="Rectangle 53"/>
          <p:cNvSpPr/>
          <p:nvPr/>
        </p:nvSpPr>
        <p:spPr>
          <a:xfrm>
            <a:off x="8510378" y="3411120"/>
            <a:ext cx="1268235" cy="441298"/>
          </a:xfrm>
          <a:prstGeom prst="rect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MM</a:t>
            </a:r>
            <a:endParaRPr lang="en-US" dirty="0"/>
          </a:p>
        </p:txBody>
      </p:sp>
      <p:cxnSp>
        <p:nvCxnSpPr>
          <p:cNvPr id="55" name="Straight Arrow Connector 54"/>
          <p:cNvCxnSpPr>
            <a:stCxn id="54" idx="2"/>
            <a:endCxn id="56" idx="0"/>
          </p:cNvCxnSpPr>
          <p:nvPr/>
        </p:nvCxnSpPr>
        <p:spPr>
          <a:xfrm flipH="1">
            <a:off x="9144495" y="3852418"/>
            <a:ext cx="1" cy="310101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56" name="Rectangle 55"/>
          <p:cNvSpPr/>
          <p:nvPr/>
        </p:nvSpPr>
        <p:spPr>
          <a:xfrm>
            <a:off x="8223137" y="4162519"/>
            <a:ext cx="1842716" cy="498948"/>
          </a:xfrm>
          <a:prstGeom prst="rect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OG 129/2000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73873" y="1733896"/>
            <a:ext cx="2319791" cy="527758"/>
          </a:xfrm>
          <a:prstGeom prst="rect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Alege instituția de formare</a:t>
            </a:r>
            <a:endParaRPr lang="en-US" dirty="0"/>
          </a:p>
        </p:txBody>
      </p:sp>
      <p:cxnSp>
        <p:nvCxnSpPr>
          <p:cNvPr id="61" name="Straight Arrow Connector 60"/>
          <p:cNvCxnSpPr>
            <a:stCxn id="57" idx="1"/>
            <a:endCxn id="14" idx="3"/>
          </p:cNvCxnSpPr>
          <p:nvPr/>
        </p:nvCxnSpPr>
        <p:spPr>
          <a:xfrm flipH="1">
            <a:off x="4069576" y="1997775"/>
            <a:ext cx="604297" cy="1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63" name="Straight Arrow Connector 62"/>
          <p:cNvCxnSpPr>
            <a:stCxn id="57" idx="3"/>
            <a:endCxn id="43" idx="1"/>
          </p:cNvCxnSpPr>
          <p:nvPr/>
        </p:nvCxnSpPr>
        <p:spPr>
          <a:xfrm>
            <a:off x="6993664" y="1997775"/>
            <a:ext cx="504907" cy="4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146" name="Straight Connector 145"/>
          <p:cNvCxnSpPr>
            <a:stCxn id="41" idx="2"/>
          </p:cNvCxnSpPr>
          <p:nvPr/>
        </p:nvCxnSpPr>
        <p:spPr>
          <a:xfrm>
            <a:off x="2659461" y="4667420"/>
            <a:ext cx="0" cy="278299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148" name="Straight Connector 147"/>
          <p:cNvCxnSpPr>
            <a:stCxn id="56" idx="2"/>
          </p:cNvCxnSpPr>
          <p:nvPr/>
        </p:nvCxnSpPr>
        <p:spPr>
          <a:xfrm>
            <a:off x="9144495" y="4661467"/>
            <a:ext cx="0" cy="300152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150" name="Straight Arrow Connector 149"/>
          <p:cNvCxnSpPr>
            <a:endCxn id="154" idx="1"/>
          </p:cNvCxnSpPr>
          <p:nvPr/>
        </p:nvCxnSpPr>
        <p:spPr>
          <a:xfrm>
            <a:off x="2659461" y="4953671"/>
            <a:ext cx="2198534" cy="7948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152" name="Straight Arrow Connector 151"/>
          <p:cNvCxnSpPr>
            <a:endCxn id="154" idx="3"/>
          </p:cNvCxnSpPr>
          <p:nvPr/>
        </p:nvCxnSpPr>
        <p:spPr>
          <a:xfrm flipH="1">
            <a:off x="6869675" y="4953671"/>
            <a:ext cx="2274820" cy="7948"/>
          </a:xfrm>
          <a:prstGeom prst="straightConnector1">
            <a:avLst/>
          </a:prstGeom>
          <a:ln w="12700">
            <a:solidFill>
              <a:schemeClr val="accent2"/>
            </a:solidFill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154" name="Rectangle 153"/>
          <p:cNvSpPr/>
          <p:nvPr/>
        </p:nvSpPr>
        <p:spPr>
          <a:xfrm>
            <a:off x="4857995" y="4663445"/>
            <a:ext cx="2011680" cy="596348"/>
          </a:xfrm>
          <a:prstGeom prst="rect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ym typeface="Symbol" panose="05050102010706020507" pitchFamily="18" charset="2"/>
              </a:rPr>
              <a:t>Acreditarea</a:t>
            </a:r>
            <a:r>
              <a:rPr lang="en-US" b="1" dirty="0" smtClean="0">
                <a:sym typeface="Symbol" panose="05050102010706020507" pitchFamily="18" charset="2"/>
              </a:rPr>
              <a:t> FF/CE</a:t>
            </a:r>
            <a:endParaRPr lang="en-US" b="1" dirty="0"/>
          </a:p>
        </p:txBody>
      </p:sp>
      <p:sp>
        <p:nvSpPr>
          <p:cNvPr id="170" name="TextBox 169"/>
          <p:cNvSpPr txBox="1"/>
          <p:nvPr/>
        </p:nvSpPr>
        <p:spPr>
          <a:xfrm>
            <a:off x="652006" y="5259793"/>
            <a:ext cx="9557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200" i="1" dirty="0" smtClean="0"/>
              <a:t>LEGISLAȚIE: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o-RO" sz="1200" b="1" dirty="0"/>
              <a:t>Legea </a:t>
            </a:r>
            <a:r>
              <a:rPr lang="ro-RO" sz="1200" b="1" dirty="0" smtClean="0"/>
              <a:t>143/2016 </a:t>
            </a:r>
            <a:r>
              <a:rPr lang="ro-RO" sz="1200" i="1" dirty="0" smtClean="0"/>
              <a:t>pentru </a:t>
            </a:r>
            <a:r>
              <a:rPr lang="ro-RO" sz="1200" i="1" dirty="0"/>
              <a:t>aprobarea </a:t>
            </a:r>
            <a:r>
              <a:rPr lang="ro-RO" sz="1200" i="1" dirty="0" err="1"/>
              <a:t>Ordonanţei</a:t>
            </a:r>
            <a:r>
              <a:rPr lang="ro-RO" sz="1200" i="1" dirty="0"/>
              <a:t> Guvernului nr. 42/2015 privind dreptul </a:t>
            </a:r>
            <a:r>
              <a:rPr lang="ro-RO" sz="1200" i="1" dirty="0" err="1"/>
              <a:t>absolvenţilor</a:t>
            </a:r>
            <a:r>
              <a:rPr lang="ro-RO" sz="1200" i="1" dirty="0"/>
              <a:t> de a beneficia de acte de studii recunoscute la finalizarea unor studii neautorizate </a:t>
            </a:r>
            <a:r>
              <a:rPr lang="ro-RO" sz="1200" i="1" dirty="0" err="1"/>
              <a:t>şi</a:t>
            </a:r>
            <a:r>
              <a:rPr lang="ro-RO" sz="1200" i="1" dirty="0"/>
              <a:t> </a:t>
            </a:r>
            <a:r>
              <a:rPr lang="ro-RO" sz="1200" i="1" dirty="0" err="1"/>
              <a:t>sancţionarea</a:t>
            </a:r>
            <a:r>
              <a:rPr lang="ro-RO" sz="1200" i="1" dirty="0"/>
              <a:t> </a:t>
            </a:r>
            <a:r>
              <a:rPr lang="ro-RO" sz="1200" i="1" dirty="0" err="1"/>
              <a:t>instituţiilor</a:t>
            </a:r>
            <a:r>
              <a:rPr lang="ro-RO" sz="1200" i="1" dirty="0"/>
              <a:t> de </a:t>
            </a:r>
            <a:r>
              <a:rPr lang="ro-RO" sz="1200" i="1" dirty="0" err="1"/>
              <a:t>învăţământ</a:t>
            </a:r>
            <a:r>
              <a:rPr lang="ro-RO" sz="1200" i="1" dirty="0"/>
              <a:t> care </a:t>
            </a:r>
            <a:r>
              <a:rPr lang="ro-RO" sz="1200" i="1" dirty="0" err="1"/>
              <a:t>şcolarizează</a:t>
            </a:r>
            <a:r>
              <a:rPr lang="ro-RO" sz="1200" i="1" dirty="0"/>
              <a:t> fără </a:t>
            </a:r>
            <a:r>
              <a:rPr lang="ro-RO" sz="1200" i="1" dirty="0" smtClean="0"/>
              <a:t>autorizare;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o-RO" sz="1200" b="1" dirty="0" smtClean="0"/>
              <a:t>OUG 75/2005 </a:t>
            </a:r>
            <a:r>
              <a:rPr lang="ro-RO" sz="1200" i="1" dirty="0" smtClean="0"/>
              <a:t>privind asigurarea calității în educație;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o-RO" sz="1200" b="1" i="1" dirty="0" smtClean="0"/>
              <a:t>OG 129/2000 </a:t>
            </a:r>
            <a:r>
              <a:rPr lang="ro-RO" sz="1200" i="1" dirty="0" smtClean="0"/>
              <a:t>privind formarea profesională a adulților;</a:t>
            </a:r>
          </a:p>
        </p:txBody>
      </p:sp>
    </p:spTree>
    <p:extLst>
      <p:ext uri="{BB962C8B-B14F-4D97-AF65-F5344CB8AC3E}">
        <p14:creationId xmlns:p14="http://schemas.microsoft.com/office/powerpoint/2010/main" val="911040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6064" y="1256305"/>
            <a:ext cx="10058400" cy="448546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/>
              <a:t>7.</a:t>
            </a:r>
            <a:r>
              <a:rPr lang="ro-RO" sz="4000" dirty="0"/>
              <a:t> </a:t>
            </a:r>
            <a:r>
              <a:rPr lang="en-US" sz="4000" dirty="0"/>
              <a:t>PROGRAME DE </a:t>
            </a:r>
            <a:r>
              <a:rPr lang="en-US" sz="4000" dirty="0" smtClean="0"/>
              <a:t>STUD</a:t>
            </a:r>
            <a:r>
              <a:rPr lang="ro-RO" sz="4000" dirty="0" smtClean="0"/>
              <a:t>I</a:t>
            </a:r>
            <a:r>
              <a:rPr lang="en-US" sz="4000" dirty="0" smtClean="0"/>
              <a:t>I&amp;STANDARDE </a:t>
            </a:r>
            <a:r>
              <a:rPr lang="ro-RO" sz="4000" dirty="0" smtClean="0"/>
              <a:t/>
            </a:r>
            <a:br>
              <a:rPr lang="ro-RO" sz="4000" dirty="0" smtClean="0"/>
            </a:br>
            <a:r>
              <a:rPr lang="en-US" dirty="0" err="1" smtClean="0"/>
              <a:t>Calitatea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Ce </a:t>
            </a:r>
            <a:r>
              <a:rPr lang="ro-RO" dirty="0"/>
              <a:t>presupune o țară dezvoltată în domeniul educației și formării profesionale pentru educația continuă </a:t>
            </a:r>
            <a:r>
              <a:rPr lang="en-US" dirty="0" smtClean="0"/>
              <a:t>a </a:t>
            </a:r>
            <a:r>
              <a:rPr lang="ro-RO" dirty="0" smtClean="0"/>
              <a:t>adulților ? </a:t>
            </a:r>
            <a:br>
              <a:rPr lang="ro-RO" dirty="0" smtClean="0"/>
            </a:br>
            <a:r>
              <a:rPr lang="en-US" dirty="0" smtClean="0"/>
              <a:t>- </a:t>
            </a:r>
            <a:r>
              <a:rPr lang="ro-RO" dirty="0" smtClean="0"/>
              <a:t/>
            </a:r>
            <a:br>
              <a:rPr lang="ro-RO" dirty="0" smtClean="0"/>
            </a:br>
            <a:r>
              <a:rPr lang="ro-RO" b="1" i="1" dirty="0" smtClean="0"/>
              <a:t>STANDARDE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actualizate</a:t>
            </a:r>
            <a:r>
              <a:rPr lang="en-US" b="1" dirty="0" smtClean="0"/>
              <a:t> </a:t>
            </a:r>
            <a:r>
              <a:rPr lang="ro-RO" b="1" dirty="0"/>
              <a:t>ș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armonizate</a:t>
            </a:r>
            <a:r>
              <a:rPr lang="en-US" b="1" dirty="0" smtClean="0"/>
              <a:t> permanent cu </a:t>
            </a:r>
            <a:r>
              <a:rPr lang="en-US" b="1" dirty="0" err="1" smtClean="0"/>
              <a:t>cererea</a:t>
            </a:r>
            <a:r>
              <a:rPr lang="en-US" b="1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893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24537" y="108415"/>
            <a:ext cx="3053301" cy="48251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b="1" dirty="0" smtClean="0"/>
              <a:t>Trei piloni pentru educația continuă(EC):</a:t>
            </a:r>
            <a:endParaRPr lang="en-US" b="1" dirty="0"/>
          </a:p>
        </p:txBody>
      </p:sp>
      <p:cxnSp>
        <p:nvCxnSpPr>
          <p:cNvPr id="5" name="Straight Connector 4"/>
          <p:cNvCxnSpPr>
            <a:stCxn id="3" idx="2"/>
            <a:endCxn id="17" idx="0"/>
          </p:cNvCxnSpPr>
          <p:nvPr/>
        </p:nvCxnSpPr>
        <p:spPr>
          <a:xfrm>
            <a:off x="6051188" y="590930"/>
            <a:ext cx="1492" cy="534728"/>
          </a:xfrm>
          <a:prstGeom prst="lin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130330" y="804682"/>
            <a:ext cx="5673256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130330" y="804682"/>
            <a:ext cx="0" cy="289170"/>
          </a:xfrm>
          <a:prstGeom prst="lin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13" name="Straight Connector 12"/>
          <p:cNvCxnSpPr>
            <a:endCxn id="43" idx="0"/>
          </p:cNvCxnSpPr>
          <p:nvPr/>
        </p:nvCxnSpPr>
        <p:spPr>
          <a:xfrm>
            <a:off x="8803586" y="812634"/>
            <a:ext cx="0" cy="289170"/>
          </a:xfrm>
          <a:prstGeom prst="lin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14" name="Rectangle 13"/>
          <p:cNvSpPr/>
          <p:nvPr/>
        </p:nvSpPr>
        <p:spPr>
          <a:xfrm>
            <a:off x="2307370" y="1093852"/>
            <a:ext cx="1645920" cy="405516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600" b="1" dirty="0" smtClean="0"/>
              <a:t>OCUPAȚIE</a:t>
            </a:r>
            <a:endParaRPr lang="en-US" sz="1600" b="1" dirty="0"/>
          </a:p>
        </p:txBody>
      </p:sp>
      <p:sp>
        <p:nvSpPr>
          <p:cNvPr id="19" name="Rectangle 18"/>
          <p:cNvSpPr/>
          <p:nvPr/>
        </p:nvSpPr>
        <p:spPr>
          <a:xfrm>
            <a:off x="1894645" y="1747324"/>
            <a:ext cx="2466397" cy="46380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dirty="0" smtClean="0"/>
          </a:p>
          <a:p>
            <a:pPr algn="ctr"/>
            <a:r>
              <a:rPr lang="ro-RO" sz="1600" dirty="0" smtClean="0"/>
              <a:t>Standarde</a:t>
            </a:r>
            <a:r>
              <a:rPr lang="en-US" sz="1600" dirty="0" smtClean="0"/>
              <a:t> </a:t>
            </a:r>
            <a:r>
              <a:rPr lang="en-US" sz="1600" dirty="0" err="1" smtClean="0"/>
              <a:t>domeni</a:t>
            </a:r>
            <a:r>
              <a:rPr lang="ro-RO" sz="1600" dirty="0" smtClean="0"/>
              <a:t>u</a:t>
            </a:r>
            <a:r>
              <a:rPr lang="en-US" sz="1600" dirty="0" smtClean="0"/>
              <a:t>l</a:t>
            </a:r>
            <a:r>
              <a:rPr lang="ro-RO" sz="1600" dirty="0" smtClean="0"/>
              <a:t> </a:t>
            </a:r>
            <a:r>
              <a:rPr lang="ro-RO" sz="1600" dirty="0"/>
              <a:t>ocupațional</a:t>
            </a:r>
            <a:r>
              <a:rPr lang="en-US" sz="1600" dirty="0"/>
              <a:t>?</a:t>
            </a:r>
          </a:p>
          <a:p>
            <a:pPr algn="ctr"/>
            <a:endParaRPr lang="en-US" sz="1600" dirty="0"/>
          </a:p>
        </p:txBody>
      </p:sp>
      <p:cxnSp>
        <p:nvCxnSpPr>
          <p:cNvPr id="21" name="Straight Arrow Connector 20"/>
          <p:cNvCxnSpPr>
            <a:stCxn id="14" idx="2"/>
            <a:endCxn id="19" idx="0"/>
          </p:cNvCxnSpPr>
          <p:nvPr/>
        </p:nvCxnSpPr>
        <p:spPr>
          <a:xfrm flipH="1">
            <a:off x="3127844" y="1499368"/>
            <a:ext cx="2486" cy="2479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24" name="Straight Arrow Connector 23"/>
          <p:cNvCxnSpPr>
            <a:stCxn id="19" idx="2"/>
            <a:endCxn id="72" idx="0"/>
          </p:cNvCxnSpPr>
          <p:nvPr/>
        </p:nvCxnSpPr>
        <p:spPr>
          <a:xfrm>
            <a:off x="3127844" y="2211131"/>
            <a:ext cx="2486" cy="1654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25" name="Rectangle 24"/>
          <p:cNvSpPr/>
          <p:nvPr/>
        </p:nvSpPr>
        <p:spPr>
          <a:xfrm>
            <a:off x="2059885" y="3040522"/>
            <a:ext cx="2143381" cy="50708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600" dirty="0" smtClean="0"/>
              <a:t>Registrul ocupațiilor  COR</a:t>
            </a:r>
            <a:endParaRPr lang="en-US" sz="1600" dirty="0"/>
          </a:p>
        </p:txBody>
      </p:sp>
      <p:cxnSp>
        <p:nvCxnSpPr>
          <p:cNvPr id="27" name="Straight Arrow Connector 26"/>
          <p:cNvCxnSpPr>
            <a:stCxn id="25" idx="2"/>
            <a:endCxn id="28" idx="0"/>
          </p:cNvCxnSpPr>
          <p:nvPr/>
        </p:nvCxnSpPr>
        <p:spPr>
          <a:xfrm flipH="1">
            <a:off x="3130329" y="3547605"/>
            <a:ext cx="1247" cy="2084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28" name="Rectangle 27"/>
          <p:cNvSpPr/>
          <p:nvPr/>
        </p:nvSpPr>
        <p:spPr>
          <a:xfrm>
            <a:off x="2059884" y="3756060"/>
            <a:ext cx="2140889" cy="58443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ANOFM-AJPIS</a:t>
            </a:r>
            <a:endParaRPr lang="en-US" sz="1600" dirty="0"/>
          </a:p>
        </p:txBody>
      </p:sp>
      <p:cxnSp>
        <p:nvCxnSpPr>
          <p:cNvPr id="30" name="Straight Arrow Connector 29"/>
          <p:cNvCxnSpPr>
            <a:stCxn id="28" idx="2"/>
            <a:endCxn id="31" idx="0"/>
          </p:cNvCxnSpPr>
          <p:nvPr/>
        </p:nvCxnSpPr>
        <p:spPr>
          <a:xfrm>
            <a:off x="3130329" y="4340491"/>
            <a:ext cx="0" cy="2084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31" name="Rectangle 30"/>
          <p:cNvSpPr/>
          <p:nvPr/>
        </p:nvSpPr>
        <p:spPr>
          <a:xfrm>
            <a:off x="1894646" y="4548946"/>
            <a:ext cx="2471366" cy="799506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600" dirty="0" smtClean="0"/>
              <a:t>Instituție responsabilă?</a:t>
            </a:r>
            <a:endParaRPr lang="en-US" sz="1600" dirty="0" smtClean="0"/>
          </a:p>
          <a:p>
            <a:pPr algn="ctr"/>
            <a:r>
              <a:rPr lang="en-US" sz="1600" dirty="0" smtClean="0"/>
              <a:t>MMSS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5229720" y="1125658"/>
            <a:ext cx="1645920" cy="405516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600" b="1" dirty="0" smtClean="0"/>
              <a:t>CALIFICĂRI</a:t>
            </a:r>
            <a:endParaRPr lang="en-US" sz="1600" b="1" dirty="0"/>
          </a:p>
        </p:txBody>
      </p:sp>
      <p:sp>
        <p:nvSpPr>
          <p:cNvPr id="18" name="Rectangle 17"/>
          <p:cNvSpPr/>
          <p:nvPr/>
        </p:nvSpPr>
        <p:spPr>
          <a:xfrm>
            <a:off x="4728519" y="1755801"/>
            <a:ext cx="2660822" cy="40457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600" dirty="0" smtClean="0"/>
              <a:t>Standarde</a:t>
            </a:r>
            <a:r>
              <a:rPr lang="en-US" sz="1600" dirty="0" smtClean="0"/>
              <a:t> </a:t>
            </a:r>
            <a:r>
              <a:rPr lang="en-US" sz="1600" dirty="0" err="1" smtClean="0"/>
              <a:t>domeniul</a:t>
            </a:r>
            <a:r>
              <a:rPr lang="en-US" sz="1600" dirty="0" smtClean="0"/>
              <a:t> </a:t>
            </a:r>
            <a:r>
              <a:rPr lang="en-US" sz="1600" dirty="0" err="1" smtClean="0"/>
              <a:t>calificari</a:t>
            </a:r>
            <a:endParaRPr lang="en-US" sz="1600" dirty="0"/>
          </a:p>
        </p:txBody>
      </p:sp>
      <p:cxnSp>
        <p:nvCxnSpPr>
          <p:cNvPr id="20" name="Straight Arrow Connector 19"/>
          <p:cNvCxnSpPr>
            <a:stCxn id="17" idx="2"/>
            <a:endCxn id="18" idx="0"/>
          </p:cNvCxnSpPr>
          <p:nvPr/>
        </p:nvCxnSpPr>
        <p:spPr>
          <a:xfrm>
            <a:off x="6052680" y="1531174"/>
            <a:ext cx="6250" cy="2246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22" name="Straight Arrow Connector 21"/>
          <p:cNvCxnSpPr>
            <a:stCxn id="69" idx="2"/>
            <a:endCxn id="23" idx="0"/>
          </p:cNvCxnSpPr>
          <p:nvPr/>
        </p:nvCxnSpPr>
        <p:spPr>
          <a:xfrm>
            <a:off x="6059638" y="2875058"/>
            <a:ext cx="0" cy="1654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23" name="Rectangle 22"/>
          <p:cNvSpPr/>
          <p:nvPr/>
        </p:nvSpPr>
        <p:spPr>
          <a:xfrm>
            <a:off x="5190958" y="3040522"/>
            <a:ext cx="1737360" cy="50708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PROGRAME-</a:t>
            </a:r>
            <a:r>
              <a:rPr lang="ro-RO" sz="1600" dirty="0" smtClean="0"/>
              <a:t>RNC</a:t>
            </a:r>
            <a:endParaRPr lang="en-US" sz="1600" dirty="0"/>
          </a:p>
        </p:txBody>
      </p:sp>
      <p:cxnSp>
        <p:nvCxnSpPr>
          <p:cNvPr id="26" name="Straight Arrow Connector 25"/>
          <p:cNvCxnSpPr>
            <a:stCxn id="23" idx="2"/>
          </p:cNvCxnSpPr>
          <p:nvPr/>
        </p:nvCxnSpPr>
        <p:spPr>
          <a:xfrm>
            <a:off x="6059638" y="3547605"/>
            <a:ext cx="998" cy="2104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29" name="Rectangle 28"/>
          <p:cNvSpPr/>
          <p:nvPr/>
        </p:nvSpPr>
        <p:spPr>
          <a:xfrm>
            <a:off x="4804328" y="3749833"/>
            <a:ext cx="2512612" cy="57716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600" dirty="0" smtClean="0"/>
              <a:t>ME + Comitetele Sectoriale</a:t>
            </a:r>
            <a:endParaRPr lang="en-US" sz="1600" dirty="0"/>
          </a:p>
        </p:txBody>
      </p:sp>
      <p:cxnSp>
        <p:nvCxnSpPr>
          <p:cNvPr id="32" name="Straight Arrow Connector 31"/>
          <p:cNvCxnSpPr>
            <a:stCxn id="29" idx="2"/>
            <a:endCxn id="33" idx="0"/>
          </p:cNvCxnSpPr>
          <p:nvPr/>
        </p:nvCxnSpPr>
        <p:spPr>
          <a:xfrm flipH="1">
            <a:off x="6059638" y="4326995"/>
            <a:ext cx="996" cy="2157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33" name="Rectangle 32"/>
          <p:cNvSpPr/>
          <p:nvPr/>
        </p:nvSpPr>
        <p:spPr>
          <a:xfrm>
            <a:off x="5190958" y="4542733"/>
            <a:ext cx="1737360" cy="80479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600" dirty="0" smtClean="0"/>
              <a:t>Instituție responsabilă</a:t>
            </a:r>
            <a:endParaRPr lang="en-US" sz="1600" dirty="0"/>
          </a:p>
          <a:p>
            <a:pPr algn="ctr"/>
            <a:r>
              <a:rPr lang="ro-RO" sz="1600" dirty="0" smtClean="0"/>
              <a:t>ANC</a:t>
            </a:r>
            <a:endParaRPr lang="en-US" sz="1600" dirty="0"/>
          </a:p>
        </p:txBody>
      </p:sp>
      <p:sp>
        <p:nvSpPr>
          <p:cNvPr id="43" name="Rectangle 42"/>
          <p:cNvSpPr/>
          <p:nvPr/>
        </p:nvSpPr>
        <p:spPr>
          <a:xfrm>
            <a:off x="7980626" y="1101804"/>
            <a:ext cx="1645920" cy="405516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600" b="1" dirty="0" smtClean="0"/>
              <a:t>CALITATE</a:t>
            </a:r>
            <a:endParaRPr lang="en-US" sz="1600" b="1" dirty="0"/>
          </a:p>
        </p:txBody>
      </p:sp>
      <p:sp>
        <p:nvSpPr>
          <p:cNvPr id="44" name="Rectangle 43"/>
          <p:cNvSpPr/>
          <p:nvPr/>
        </p:nvSpPr>
        <p:spPr>
          <a:xfrm>
            <a:off x="7594243" y="1755800"/>
            <a:ext cx="2418685" cy="407493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600" dirty="0" smtClean="0"/>
              <a:t>Standarde</a:t>
            </a:r>
            <a:r>
              <a:rPr lang="en-US" sz="1600" dirty="0" smtClean="0"/>
              <a:t> de </a:t>
            </a:r>
            <a:r>
              <a:rPr lang="en-US" sz="1600" dirty="0" err="1" smtClean="0"/>
              <a:t>calitate</a:t>
            </a:r>
            <a:r>
              <a:rPr lang="en-US" sz="1600" dirty="0" smtClean="0"/>
              <a:t> </a:t>
            </a:r>
            <a:r>
              <a:rPr lang="ro-RO" sz="1600" dirty="0" smtClean="0"/>
              <a:t>  </a:t>
            </a:r>
            <a:endParaRPr lang="en-US" sz="1600" dirty="0"/>
          </a:p>
        </p:txBody>
      </p:sp>
      <p:cxnSp>
        <p:nvCxnSpPr>
          <p:cNvPr id="45" name="Straight Arrow Connector 44"/>
          <p:cNvCxnSpPr>
            <a:stCxn id="43" idx="2"/>
            <a:endCxn id="44" idx="0"/>
          </p:cNvCxnSpPr>
          <p:nvPr/>
        </p:nvCxnSpPr>
        <p:spPr>
          <a:xfrm>
            <a:off x="8803586" y="1507320"/>
            <a:ext cx="0" cy="248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8803586" y="2163294"/>
            <a:ext cx="0" cy="205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47" name="Rectangle 46"/>
          <p:cNvSpPr/>
          <p:nvPr/>
        </p:nvSpPr>
        <p:spPr>
          <a:xfrm>
            <a:off x="7934906" y="2376595"/>
            <a:ext cx="1737360" cy="49294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600" dirty="0" smtClean="0"/>
              <a:t>Asigurarea calității(</a:t>
            </a:r>
            <a:r>
              <a:rPr lang="en-US" sz="1600" dirty="0" smtClean="0"/>
              <a:t>QA</a:t>
            </a:r>
            <a:r>
              <a:rPr lang="ro-RO" sz="1600" dirty="0" smtClean="0"/>
              <a:t>)</a:t>
            </a:r>
            <a:endParaRPr lang="en-US" sz="1600" dirty="0"/>
          </a:p>
        </p:txBody>
      </p:sp>
      <p:cxnSp>
        <p:nvCxnSpPr>
          <p:cNvPr id="48" name="Straight Arrow Connector 47"/>
          <p:cNvCxnSpPr>
            <a:stCxn id="47" idx="2"/>
            <a:endCxn id="49" idx="0"/>
          </p:cNvCxnSpPr>
          <p:nvPr/>
        </p:nvCxnSpPr>
        <p:spPr>
          <a:xfrm>
            <a:off x="8803586" y="2869542"/>
            <a:ext cx="0" cy="1698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49" name="Rectangle 48"/>
          <p:cNvSpPr/>
          <p:nvPr/>
        </p:nvSpPr>
        <p:spPr>
          <a:xfrm>
            <a:off x="7904095" y="3039415"/>
            <a:ext cx="1798982" cy="50819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Registre</a:t>
            </a:r>
            <a:r>
              <a:rPr lang="en-US" sz="1600" dirty="0" smtClean="0"/>
              <a:t> </a:t>
            </a:r>
            <a:r>
              <a:rPr lang="en-US" sz="1600" dirty="0" err="1" smtClean="0"/>
              <a:t>furnizori</a:t>
            </a:r>
            <a:r>
              <a:rPr lang="en-US" sz="1600" dirty="0" smtClean="0"/>
              <a:t> </a:t>
            </a:r>
            <a:endParaRPr lang="en-US" sz="1600" dirty="0"/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8813525" y="3540348"/>
            <a:ext cx="0" cy="2226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51" name="Rectangle 50"/>
          <p:cNvSpPr/>
          <p:nvPr/>
        </p:nvSpPr>
        <p:spPr>
          <a:xfrm>
            <a:off x="7876265" y="3758063"/>
            <a:ext cx="1854642" cy="56203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600" dirty="0" smtClean="0"/>
              <a:t>Instituții independente</a:t>
            </a:r>
            <a:endParaRPr lang="en-US" sz="1600" dirty="0"/>
          </a:p>
        </p:txBody>
      </p:sp>
      <p:cxnSp>
        <p:nvCxnSpPr>
          <p:cNvPr id="65" name="Straight Arrow Connector 64"/>
          <p:cNvCxnSpPr>
            <a:stCxn id="51" idx="2"/>
            <a:endCxn id="66" idx="0"/>
          </p:cNvCxnSpPr>
          <p:nvPr/>
        </p:nvCxnSpPr>
        <p:spPr>
          <a:xfrm>
            <a:off x="8803586" y="4320097"/>
            <a:ext cx="0" cy="2325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66" name="Rectangle 65"/>
          <p:cNvSpPr/>
          <p:nvPr/>
        </p:nvSpPr>
        <p:spPr>
          <a:xfrm>
            <a:off x="7594243" y="4552670"/>
            <a:ext cx="2418686" cy="79485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RESP.</a:t>
            </a:r>
            <a:r>
              <a:rPr lang="ro-RO" sz="1600" dirty="0" smtClean="0"/>
              <a:t> – ARACIS, ARACIP</a:t>
            </a:r>
            <a:r>
              <a:rPr lang="en-US" sz="1600" dirty="0" smtClean="0"/>
              <a:t>,CNA</a:t>
            </a:r>
            <a:endParaRPr lang="ro-RO" sz="1600" dirty="0" smtClean="0"/>
          </a:p>
          <a:p>
            <a:pPr algn="ctr"/>
            <a:r>
              <a:rPr lang="en-US" sz="1600" dirty="0" err="1" smtClean="0"/>
              <a:t>Adulti</a:t>
            </a:r>
            <a:r>
              <a:rPr lang="ro-RO" sz="1600" dirty="0" smtClean="0"/>
              <a:t> – o nouă instituție? </a:t>
            </a:r>
            <a:endParaRPr lang="en-US" sz="1600" dirty="0"/>
          </a:p>
        </p:txBody>
      </p:sp>
      <p:cxnSp>
        <p:nvCxnSpPr>
          <p:cNvPr id="68" name="Straight Arrow Connector 67"/>
          <p:cNvCxnSpPr>
            <a:stCxn id="18" idx="2"/>
            <a:endCxn id="69" idx="0"/>
          </p:cNvCxnSpPr>
          <p:nvPr/>
        </p:nvCxnSpPr>
        <p:spPr>
          <a:xfrm>
            <a:off x="6058930" y="2160372"/>
            <a:ext cx="708" cy="2073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69" name="Rectangle 68"/>
          <p:cNvSpPr/>
          <p:nvPr/>
        </p:nvSpPr>
        <p:spPr>
          <a:xfrm>
            <a:off x="5190958" y="2367686"/>
            <a:ext cx="1737360" cy="50737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600" dirty="0" smtClean="0"/>
              <a:t>Standarde </a:t>
            </a:r>
            <a:endParaRPr lang="en-US" sz="1600" dirty="0"/>
          </a:p>
          <a:p>
            <a:pPr algn="ctr"/>
            <a:r>
              <a:rPr lang="en-US" sz="1600" dirty="0" err="1" smtClean="0"/>
              <a:t>Ocupationale</a:t>
            </a:r>
            <a:r>
              <a:rPr lang="en-US" sz="1600" dirty="0" smtClean="0"/>
              <a:t> </a:t>
            </a:r>
            <a:endParaRPr lang="en-US" sz="1600" dirty="0"/>
          </a:p>
        </p:txBody>
      </p:sp>
      <p:cxnSp>
        <p:nvCxnSpPr>
          <p:cNvPr id="71" name="Straight Arrow Connector 70"/>
          <p:cNvCxnSpPr>
            <a:stCxn id="72" idx="2"/>
            <a:endCxn id="25" idx="0"/>
          </p:cNvCxnSpPr>
          <p:nvPr/>
        </p:nvCxnSpPr>
        <p:spPr>
          <a:xfrm>
            <a:off x="3130330" y="2875057"/>
            <a:ext cx="1246" cy="1654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72" name="Rectangle 71"/>
          <p:cNvSpPr/>
          <p:nvPr/>
        </p:nvSpPr>
        <p:spPr>
          <a:xfrm>
            <a:off x="2238790" y="2376596"/>
            <a:ext cx="1783080" cy="498461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Fisa</a:t>
            </a:r>
            <a:r>
              <a:rPr lang="ro-RO" sz="1600" dirty="0" smtClean="0"/>
              <a:t> </a:t>
            </a:r>
            <a:r>
              <a:rPr lang="en-US" sz="1600" dirty="0" smtClean="0"/>
              <a:t> standard a </a:t>
            </a:r>
            <a:r>
              <a:rPr lang="ro-RO" sz="1600" dirty="0" err="1" smtClean="0"/>
              <a:t>ocupaț</a:t>
            </a:r>
            <a:r>
              <a:rPr lang="en-US" sz="1600" dirty="0" err="1" smtClean="0"/>
              <a:t>iei</a:t>
            </a:r>
            <a:endParaRPr lang="en-US" sz="1600" dirty="0"/>
          </a:p>
        </p:txBody>
      </p:sp>
      <p:sp>
        <p:nvSpPr>
          <p:cNvPr id="123" name="TextBox 122"/>
          <p:cNvSpPr txBox="1"/>
          <p:nvPr/>
        </p:nvSpPr>
        <p:spPr>
          <a:xfrm>
            <a:off x="1579078" y="5635541"/>
            <a:ext cx="9199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 smtClean="0">
                <a:solidFill>
                  <a:srgbClr val="FF0000"/>
                </a:solidFill>
              </a:rPr>
              <a:t>Salarizarea </a:t>
            </a:r>
            <a:r>
              <a:rPr lang="en-US" b="1" dirty="0" err="1" smtClean="0">
                <a:solidFill>
                  <a:srgbClr val="FF0000"/>
                </a:solidFill>
              </a:rPr>
              <a:t>ar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trebuie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sa</a:t>
            </a:r>
            <a:r>
              <a:rPr lang="en-US" b="1" dirty="0" smtClean="0">
                <a:solidFill>
                  <a:srgbClr val="FF0000"/>
                </a:solidFill>
              </a:rPr>
              <a:t> fie</a:t>
            </a:r>
            <a:r>
              <a:rPr lang="ro-RO" b="1" dirty="0" smtClean="0">
                <a:solidFill>
                  <a:srgbClr val="FF0000"/>
                </a:solidFill>
              </a:rPr>
              <a:t> stabilită pe bază de competențe și nivel de calificare.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9930559" y="3124233"/>
            <a:ext cx="762156" cy="33855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MMJS</a:t>
            </a:r>
          </a:p>
        </p:txBody>
      </p:sp>
      <p:cxnSp>
        <p:nvCxnSpPr>
          <p:cNvPr id="128" name="Straight Connector 127"/>
          <p:cNvCxnSpPr>
            <a:stCxn id="47" idx="3"/>
          </p:cNvCxnSpPr>
          <p:nvPr/>
        </p:nvCxnSpPr>
        <p:spPr>
          <a:xfrm flipV="1">
            <a:off x="9672266" y="2376595"/>
            <a:ext cx="340663" cy="246474"/>
          </a:xfrm>
          <a:prstGeom prst="lin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cxnSp>
        <p:nvCxnSpPr>
          <p:cNvPr id="130" name="Straight Connector 129"/>
          <p:cNvCxnSpPr>
            <a:stCxn id="47" idx="3"/>
          </p:cNvCxnSpPr>
          <p:nvPr/>
        </p:nvCxnSpPr>
        <p:spPr>
          <a:xfrm>
            <a:off x="9672266" y="2623069"/>
            <a:ext cx="340663" cy="167838"/>
          </a:xfrm>
          <a:prstGeom prst="lin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  <p:sp>
        <p:nvSpPr>
          <p:cNvPr id="131" name="TextBox 130"/>
          <p:cNvSpPr txBox="1"/>
          <p:nvPr/>
        </p:nvSpPr>
        <p:spPr>
          <a:xfrm>
            <a:off x="10012928" y="2183020"/>
            <a:ext cx="1668325" cy="36933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o-RO" dirty="0" smtClean="0"/>
              <a:t>Ac</a:t>
            </a:r>
            <a:r>
              <a:rPr lang="en-US" dirty="0" err="1" smtClean="0"/>
              <a:t>reditare</a:t>
            </a:r>
            <a:r>
              <a:rPr lang="en-US" dirty="0" smtClean="0"/>
              <a:t> ESG </a:t>
            </a:r>
            <a:endParaRPr lang="en-US" dirty="0"/>
          </a:p>
        </p:txBody>
      </p:sp>
      <p:sp>
        <p:nvSpPr>
          <p:cNvPr id="132" name="TextBox 131"/>
          <p:cNvSpPr txBox="1"/>
          <p:nvPr/>
        </p:nvSpPr>
        <p:spPr>
          <a:xfrm>
            <a:off x="10012929" y="2573153"/>
            <a:ext cx="1668324" cy="36933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o-RO" dirty="0" smtClean="0"/>
              <a:t>A</a:t>
            </a:r>
            <a:r>
              <a:rPr lang="en-US" dirty="0" err="1" smtClean="0"/>
              <a:t>utorizare</a:t>
            </a:r>
            <a:r>
              <a:rPr lang="en-US" dirty="0" smtClean="0"/>
              <a:t>-Au</a:t>
            </a:r>
            <a:endParaRPr lang="en-US" dirty="0"/>
          </a:p>
        </p:txBody>
      </p:sp>
      <p:cxnSp>
        <p:nvCxnSpPr>
          <p:cNvPr id="134" name="Straight Connector 133"/>
          <p:cNvCxnSpPr>
            <a:stCxn id="49" idx="3"/>
            <a:endCxn id="126" idx="1"/>
          </p:cNvCxnSpPr>
          <p:nvPr/>
        </p:nvCxnSpPr>
        <p:spPr>
          <a:xfrm>
            <a:off x="9703077" y="3293510"/>
            <a:ext cx="227482" cy="0"/>
          </a:xfrm>
          <a:prstGeom prst="line">
            <a:avLst/>
          </a:prstGeom>
          <a:ln w="127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605458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542" y="310569"/>
            <a:ext cx="10515600" cy="1328572"/>
          </a:xfrm>
        </p:spPr>
        <p:txBody>
          <a:bodyPr>
            <a:normAutofit/>
          </a:bodyPr>
          <a:lstStyle/>
          <a:p>
            <a:pPr algn="ctr"/>
            <a:r>
              <a:rPr lang="ro-RO" sz="3200" b="1" dirty="0" smtClean="0"/>
              <a:t>Procesul calificării</a:t>
            </a:r>
            <a:br>
              <a:rPr lang="ro-RO" sz="3200" b="1" dirty="0" smtClean="0"/>
            </a:br>
            <a:r>
              <a:rPr lang="ro-RO" sz="2800" b="1" dirty="0" smtClean="0"/>
              <a:t/>
            </a:r>
            <a:br>
              <a:rPr lang="ro-RO" sz="2800" b="1" dirty="0" smtClean="0"/>
            </a:br>
            <a:r>
              <a:rPr lang="ro-RO" sz="2800" b="1" i="1" dirty="0" smtClean="0"/>
              <a:t>Etapa I – INTRODUCERE ÎN COR</a:t>
            </a:r>
            <a:r>
              <a:rPr lang="en-US" sz="2800" b="1" i="1" dirty="0" smtClean="0"/>
              <a:t>-FISA OCUPATIEI </a:t>
            </a:r>
            <a:endParaRPr lang="en-US" sz="2800" b="1" i="1" dirty="0"/>
          </a:p>
        </p:txBody>
      </p:sp>
      <p:sp>
        <p:nvSpPr>
          <p:cNvPr id="3" name="Rectangle 2"/>
          <p:cNvSpPr/>
          <p:nvPr/>
        </p:nvSpPr>
        <p:spPr>
          <a:xfrm>
            <a:off x="3103049" y="2024542"/>
            <a:ext cx="5908431" cy="382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ANALIZĂ OCUPAȚIONALĂ	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10865" y="2555987"/>
            <a:ext cx="5900615" cy="3751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PROCESUL MUNCII – DESCRIEREA ACTIVITĂȚILOR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03049" y="3095249"/>
            <a:ext cx="5900615" cy="4376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SARCINI – ATRIBUȚII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03049" y="3681403"/>
            <a:ext cx="5900615" cy="4845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CUNOȘTINȚE, ABILITĂȚI, COMPETENȚE NECESARE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7" name="Straight Arrow Connector 6"/>
          <p:cNvCxnSpPr>
            <a:stCxn id="9" idx="3"/>
            <a:endCxn id="4" idx="1"/>
          </p:cNvCxnSpPr>
          <p:nvPr/>
        </p:nvCxnSpPr>
        <p:spPr>
          <a:xfrm>
            <a:off x="2180834" y="2743555"/>
            <a:ext cx="930031" cy="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2173019" y="3326465"/>
            <a:ext cx="930030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34988" y="2481740"/>
            <a:ext cx="1445846" cy="5236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CONDIȚII DE MUNCĂ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11542" y="3062695"/>
            <a:ext cx="1461477" cy="10315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CERINȚE ANGAJARE</a:t>
            </a:r>
            <a:endParaRPr lang="en-US" sz="16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NIVEL CALIFICARE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11" name="Straight Arrow Connector 10"/>
          <p:cNvCxnSpPr>
            <a:stCxn id="14" idx="1"/>
            <a:endCxn id="4" idx="3"/>
          </p:cNvCxnSpPr>
          <p:nvPr/>
        </p:nvCxnSpPr>
        <p:spPr>
          <a:xfrm flipH="1">
            <a:off x="9011480" y="2743556"/>
            <a:ext cx="769930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188650" y="4532636"/>
            <a:ext cx="92221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9003664" y="3945898"/>
            <a:ext cx="935549" cy="108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9781410" y="2311025"/>
            <a:ext cx="1924557" cy="8650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MEDIU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de MUNCA</a:t>
            </a:r>
            <a:endParaRPr lang="ro-RO" sz="16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ECHIPAMENTE</a:t>
            </a:r>
          </a:p>
          <a:p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RISCURI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7173" y="4165957"/>
            <a:ext cx="1461477" cy="7307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OCUPAȚII ÎNRUDITE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954845" y="3532911"/>
            <a:ext cx="1572388" cy="13637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GRUPĂ DE BAZĂ</a:t>
            </a:r>
            <a:endParaRPr lang="en-US" sz="16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en-US" sz="1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Corespondenta</a:t>
            </a:r>
            <a:endParaRPr lang="en-US" sz="16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Cu </a:t>
            </a:r>
            <a:r>
              <a:rPr lang="en-US" sz="1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nivel</a:t>
            </a:r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de </a:t>
            </a:r>
            <a:r>
              <a:rPr lang="en-US" sz="1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calificare</a:t>
            </a:r>
            <a:endParaRPr lang="en-US" sz="16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HG CNC /OM  </a:t>
            </a:r>
          </a:p>
          <a:p>
            <a:pPr algn="ctr"/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17" name="Straight Arrow Connector 16"/>
          <p:cNvCxnSpPr>
            <a:stCxn id="3" idx="2"/>
            <a:endCxn id="4" idx="0"/>
          </p:cNvCxnSpPr>
          <p:nvPr/>
        </p:nvCxnSpPr>
        <p:spPr>
          <a:xfrm>
            <a:off x="6057265" y="2407495"/>
            <a:ext cx="3908" cy="14849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4" idx="2"/>
            <a:endCxn id="5" idx="0"/>
          </p:cNvCxnSpPr>
          <p:nvPr/>
        </p:nvCxnSpPr>
        <p:spPr>
          <a:xfrm flipH="1">
            <a:off x="6053357" y="2931126"/>
            <a:ext cx="7816" cy="16412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5" idx="2"/>
            <a:endCxn id="6" idx="0"/>
          </p:cNvCxnSpPr>
          <p:nvPr/>
        </p:nvCxnSpPr>
        <p:spPr>
          <a:xfrm>
            <a:off x="6053357" y="3532911"/>
            <a:ext cx="0" cy="14849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94999" y="5532362"/>
            <a:ext cx="109308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i="1" dirty="0" smtClean="0"/>
              <a:t>Listă de abrevieri:</a:t>
            </a:r>
          </a:p>
          <a:p>
            <a:endParaRPr lang="ro-RO" sz="1400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400" b="1" i="1" dirty="0" smtClean="0"/>
              <a:t>COR – Codul Ocupațiilor din România</a:t>
            </a:r>
            <a:r>
              <a:rPr lang="ro-RO" sz="1400" i="1" dirty="0" smtClean="0"/>
              <a:t>;</a:t>
            </a:r>
            <a:r>
              <a:rPr lang="en-US" sz="1400" i="1" dirty="0" smtClean="0"/>
              <a:t>OM -MMSS/INS-37/83/2022</a:t>
            </a:r>
            <a:endParaRPr lang="ro-RO" sz="1400" i="1" dirty="0" smtClean="0"/>
          </a:p>
          <a:p>
            <a:endParaRPr lang="en-US" sz="1200" i="1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061172" y="4165957"/>
            <a:ext cx="3908" cy="14849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3110865" y="4339849"/>
            <a:ext cx="5908431" cy="382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         </a:t>
            </a:r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RESPONSABILITĂȚI, AUTONOMIE	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6051402" y="4748202"/>
            <a:ext cx="3908" cy="14849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3110865" y="4899991"/>
            <a:ext cx="5908431" cy="382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OCUPAȚIE – COD COR	</a:t>
            </a:r>
            <a:endParaRPr lang="en-US" sz="1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4516289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1325</TotalTime>
  <Words>888</Words>
  <Application>Microsoft Office PowerPoint</Application>
  <PresentationFormat>Widescreen</PresentationFormat>
  <Paragraphs>208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Trebuchet MS</vt:lpstr>
      <vt:lpstr>Retrospect</vt:lpstr>
      <vt:lpstr>Sistemul Național al Calificărilor în viziunea ANC pentru 2022-2024</vt:lpstr>
      <vt:lpstr>PROPUNERE DISCUȚIE:  1. ABORDAREA REZULTATELOR ÎNVĂȚĂRII   2. ABORDEAREA  CERTIFICĂRILOR  PARȚIALE /CALIFICĂRI  PARȚIALE  3. ABORDAREA  ACTELOR DE STUDII: SUPLIMENTUL  LA  DIPLOMĂ 4. ABORDAREA FIȘEI DISCIPLINEI  5. ECTS  6. ABORDAREA ASIGURĂRII CALITĂȚII ÎN FORMAREA ADULȚILOR 7. PROGRAME DE STUDII ȘI STANDARDE    </vt:lpstr>
      <vt:lpstr>1. Rezultatele învățării /2.Certificare parțială </vt:lpstr>
      <vt:lpstr>PowerPoint Presentation</vt:lpstr>
      <vt:lpstr>PowerPoint Presentation</vt:lpstr>
      <vt:lpstr>PowerPoint Presentation</vt:lpstr>
      <vt:lpstr>7. PROGRAME DE STUDII&amp;STANDARDE  Calitatea  Ce presupune o țară dezvoltată în domeniul educației și formării profesionale pentru educația continuă a adulților ?  -  STANDARDE actualizate și armonizate permanent cu cererea </vt:lpstr>
      <vt:lpstr>PowerPoint Presentation</vt:lpstr>
      <vt:lpstr>Procesul calificării  Etapa I – INTRODUCERE ÎN COR-FISA OCUPATIEI </vt:lpstr>
      <vt:lpstr>Etapa II – Realizarea Standardului Ocupational</vt:lpstr>
      <vt:lpstr>Etapa II B – Standardul de calificare  va  contine si rezultatele invatarii -2023/24</vt:lpstr>
      <vt:lpstr>Etapa II C - CURRICULA  care conduce la calificare  </vt:lpstr>
      <vt:lpstr>PowerPoint Presentation</vt:lpstr>
      <vt:lpstr>PROPUNERE sustinerea de programe de training  “specialist calificări “cu experți ARACIS  Vă mulțumim!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Andreea</cp:lastModifiedBy>
  <cp:revision>93</cp:revision>
  <cp:lastPrinted>2016-12-15T09:59:07Z</cp:lastPrinted>
  <dcterms:created xsi:type="dcterms:W3CDTF">2016-12-13T12:04:09Z</dcterms:created>
  <dcterms:modified xsi:type="dcterms:W3CDTF">2023-02-07T12:17:25Z</dcterms:modified>
</cp:coreProperties>
</file>