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218593-9CE4-4BBE-9BAD-DD63A67F44F3}"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3051886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218593-9CE4-4BBE-9BAD-DD63A67F44F3}"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108615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218593-9CE4-4BBE-9BAD-DD63A67F44F3}"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18634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218593-9CE4-4BBE-9BAD-DD63A67F44F3}"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405873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218593-9CE4-4BBE-9BAD-DD63A67F44F3}" type="datetimeFigureOut">
              <a:rPr lang="en-GB" smtClean="0"/>
              <a:t>06/11/2023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230564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218593-9CE4-4BBE-9BAD-DD63A67F44F3}"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388796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218593-9CE4-4BBE-9BAD-DD63A67F44F3}" type="datetimeFigureOut">
              <a:rPr lang="en-GB" smtClean="0"/>
              <a:t>06/11/2023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121645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218593-9CE4-4BBE-9BAD-DD63A67F44F3}" type="datetimeFigureOut">
              <a:rPr lang="en-GB" smtClean="0"/>
              <a:t>06/11/2023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310370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18593-9CE4-4BBE-9BAD-DD63A67F44F3}" type="datetimeFigureOut">
              <a:rPr lang="en-GB" smtClean="0"/>
              <a:t>06/11/2023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318985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218593-9CE4-4BBE-9BAD-DD63A67F44F3}"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90118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218593-9CE4-4BBE-9BAD-DD63A67F44F3}" type="datetimeFigureOut">
              <a:rPr lang="en-GB" smtClean="0"/>
              <a:t>06/11/2023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6B3561-9E82-44C1-8F27-6E194A78C877}" type="slidenum">
              <a:rPr lang="en-GB" smtClean="0"/>
              <a:t>‹#›</a:t>
            </a:fld>
            <a:endParaRPr lang="en-GB"/>
          </a:p>
        </p:txBody>
      </p:sp>
    </p:spTree>
    <p:extLst>
      <p:ext uri="{BB962C8B-B14F-4D97-AF65-F5344CB8AC3E}">
        <p14:creationId xmlns:p14="http://schemas.microsoft.com/office/powerpoint/2010/main" val="266480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18593-9CE4-4BBE-9BAD-DD63A67F44F3}" type="datetimeFigureOut">
              <a:rPr lang="en-GB" smtClean="0"/>
              <a:t>06/11/2023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B3561-9E82-44C1-8F27-6E194A78C877}" type="slidenum">
              <a:rPr lang="en-GB" smtClean="0"/>
              <a:t>‹#›</a:t>
            </a:fld>
            <a:endParaRPr lang="en-GB"/>
          </a:p>
        </p:txBody>
      </p:sp>
    </p:spTree>
    <p:extLst>
      <p:ext uri="{BB962C8B-B14F-4D97-AF65-F5344CB8AC3E}">
        <p14:creationId xmlns:p14="http://schemas.microsoft.com/office/powerpoint/2010/main" val="4091602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12" y="1178402"/>
            <a:ext cx="11425188" cy="1762019"/>
          </a:xfrm>
        </p:spPr>
        <p:txBody>
          <a:bodyPr>
            <a:noAutofit/>
          </a:bodyPr>
          <a:lstStyle/>
          <a:p>
            <a:pPr algn="ctr"/>
            <a:r>
              <a:rPr lang="en-GB" sz="3600" b="1" dirty="0" smtClean="0">
                <a:latin typeface="Times New Roman" panose="02020603050405020304" pitchFamily="18" charset="0"/>
                <a:cs typeface="Times New Roman" panose="02020603050405020304" pitchFamily="18" charset="0"/>
              </a:rPr>
              <a:t/>
            </a:r>
            <a:br>
              <a:rPr lang="en-GB" sz="3600" b="1" dirty="0" smtClean="0">
                <a:latin typeface="Times New Roman" panose="02020603050405020304" pitchFamily="18" charset="0"/>
                <a:cs typeface="Times New Roman" panose="02020603050405020304" pitchFamily="18" charset="0"/>
              </a:rPr>
            </a:br>
            <a:r>
              <a:rPr lang="en-US" sz="3600" b="1" i="1" dirty="0" err="1"/>
              <a:t>Sesiunea</a:t>
            </a:r>
            <a:r>
              <a:rPr lang="en-US" sz="3600" b="1" i="1" dirty="0"/>
              <a:t> </a:t>
            </a:r>
            <a:r>
              <a:rPr lang="en-US" sz="3600" b="1" i="1" dirty="0" err="1"/>
              <a:t>anuala</a:t>
            </a:r>
            <a:r>
              <a:rPr lang="en-US" sz="3600" b="1" i="1" dirty="0"/>
              <a:t> de </a:t>
            </a:r>
            <a:r>
              <a:rPr lang="en-US" sz="3600" b="1" i="1" dirty="0" err="1"/>
              <a:t>comunicări</a:t>
            </a:r>
            <a:r>
              <a:rPr lang="en-US" sz="3600" b="1" i="1" dirty="0"/>
              <a:t> </a:t>
            </a:r>
            <a:r>
              <a:rPr lang="en-US" sz="3600" b="1" i="1" dirty="0" err="1"/>
              <a:t>științifice</a:t>
            </a:r>
            <a:r>
              <a:rPr lang="en-US" sz="3600" dirty="0"/>
              <a:t> </a:t>
            </a:r>
            <a:br>
              <a:rPr lang="en-US" sz="3600" dirty="0"/>
            </a:br>
            <a:r>
              <a:rPr lang="en-US" sz="3600" b="1" i="1" dirty="0"/>
              <a:t>a</a:t>
            </a:r>
            <a:br>
              <a:rPr lang="en-US" sz="3600" b="1" i="1" dirty="0"/>
            </a:br>
            <a:r>
              <a:rPr lang="ro-RO" sz="3600" b="1" i="1" dirty="0"/>
              <a:t> </a:t>
            </a:r>
            <a:r>
              <a:rPr lang="en-US" sz="3600" b="1" i="1" dirty="0" err="1"/>
              <a:t>Institutului</a:t>
            </a:r>
            <a:r>
              <a:rPr lang="en-US" sz="3600" b="1" i="1" dirty="0"/>
              <a:t> </a:t>
            </a:r>
            <a:r>
              <a:rPr lang="en-US" sz="3600" b="1" i="1" dirty="0" err="1"/>
              <a:t>Național</a:t>
            </a:r>
            <a:r>
              <a:rPr lang="en-US" sz="3600" b="1" i="1" dirty="0"/>
              <a:t> al </a:t>
            </a:r>
            <a:r>
              <a:rPr lang="en-US" sz="3600" b="1" i="1" dirty="0" err="1"/>
              <a:t>Patrimoniului</a:t>
            </a:r>
            <a:r>
              <a:rPr lang="ro-RO" sz="3600" b="1" i="1" dirty="0"/>
              <a:t/>
            </a:r>
            <a:br>
              <a:rPr lang="ro-RO" sz="3600" b="1" i="1" dirty="0"/>
            </a:br>
            <a:r>
              <a:rPr lang="en-GB" sz="3600" dirty="0">
                <a:latin typeface="Times New Roman" panose="02020603050405020304" pitchFamily="18" charset="0"/>
                <a:cs typeface="Times New Roman" panose="02020603050405020304" pitchFamily="18" charset="0"/>
              </a:rPr>
              <a:t/>
            </a:r>
            <a:br>
              <a:rPr lang="en-GB" sz="3600" dirty="0">
                <a:latin typeface="Times New Roman" panose="02020603050405020304" pitchFamily="18" charset="0"/>
                <a:cs typeface="Times New Roman" panose="02020603050405020304" pitchFamily="18" charset="0"/>
              </a:rPr>
            </a:b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656114"/>
            <a:ext cx="10515600" cy="3905394"/>
          </a:xfrm>
        </p:spPr>
        <p:txBody>
          <a:bodyPr>
            <a:normAutofit/>
          </a:bodyPr>
          <a:lstStyle/>
          <a:p>
            <a:pPr marL="0" indent="0" algn="ctr">
              <a:buNone/>
            </a:pPr>
            <a:r>
              <a:rPr lang="en-GB" b="1" dirty="0" err="1" smtClean="0">
                <a:latin typeface="Times New Roman" panose="02020603050405020304" pitchFamily="18" charset="0"/>
                <a:cs typeface="Times New Roman" panose="02020603050405020304" pitchFamily="18" charset="0"/>
              </a:rPr>
              <a:t>Patrimoniul</a:t>
            </a:r>
            <a:r>
              <a:rPr lang="en-GB" b="1" dirty="0" smtClean="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ș</a:t>
            </a:r>
            <a:r>
              <a:rPr lang="en-GB" b="1" dirty="0" err="1">
                <a:latin typeface="Times New Roman" panose="02020603050405020304" pitchFamily="18" charset="0"/>
                <a:cs typeface="Times New Roman" panose="02020603050405020304" pitchFamily="18" charset="0"/>
              </a:rPr>
              <a:t>i</a:t>
            </a:r>
            <a:r>
              <a:rPr lang="en-GB" b="1" dirty="0">
                <a:latin typeface="Times New Roman" panose="02020603050405020304" pitchFamily="18" charset="0"/>
                <a:cs typeface="Times New Roman" panose="02020603050405020304" pitchFamily="18" charset="0"/>
              </a:rPr>
              <a:t> </a:t>
            </a:r>
            <a:r>
              <a:rPr lang="en-GB" b="1" dirty="0" err="1">
                <a:latin typeface="Times New Roman" panose="02020603050405020304" pitchFamily="18" charset="0"/>
                <a:cs typeface="Times New Roman" panose="02020603050405020304" pitchFamily="18" charset="0"/>
              </a:rPr>
              <a:t>Cultura</a:t>
            </a:r>
            <a:r>
              <a:rPr lang="en-GB" b="1" dirty="0">
                <a:latin typeface="Times New Roman" panose="02020603050405020304" pitchFamily="18" charset="0"/>
                <a:cs typeface="Times New Roman" panose="02020603050405020304" pitchFamily="18" charset="0"/>
              </a:rPr>
              <a:t> </a:t>
            </a:r>
            <a:br>
              <a:rPr lang="en-GB" b="1" dirty="0">
                <a:latin typeface="Times New Roman" panose="02020603050405020304" pitchFamily="18" charset="0"/>
                <a:cs typeface="Times New Roman" panose="02020603050405020304" pitchFamily="18" charset="0"/>
              </a:rPr>
            </a:br>
            <a:r>
              <a:rPr lang="ro-RO" b="1" dirty="0">
                <a:latin typeface="Times New Roman" panose="02020603050405020304" pitchFamily="18" charset="0"/>
                <a:cs typeface="Times New Roman" panose="02020603050405020304" pitchFamily="18" charset="0"/>
              </a:rPr>
              <a:t>î</a:t>
            </a:r>
            <a:r>
              <a:rPr lang="en-GB" b="1" dirty="0">
                <a:latin typeface="Times New Roman" panose="02020603050405020304" pitchFamily="18" charset="0"/>
                <a:cs typeface="Times New Roman" panose="02020603050405020304" pitchFamily="18" charset="0"/>
              </a:rPr>
              <a:t>n </a:t>
            </a:r>
            <a:br>
              <a:rPr lang="en-GB" b="1" dirty="0">
                <a:latin typeface="Times New Roman" panose="02020603050405020304" pitchFamily="18" charset="0"/>
                <a:cs typeface="Times New Roman" panose="02020603050405020304" pitchFamily="18" charset="0"/>
              </a:rPr>
            </a:br>
            <a:r>
              <a:rPr lang="ro-RO" b="1" dirty="0">
                <a:latin typeface="Times New Roman" panose="02020603050405020304" pitchFamily="18" charset="0"/>
                <a:cs typeface="Times New Roman" panose="02020603050405020304" pitchFamily="18" charset="0"/>
              </a:rPr>
              <a:t>Competențe cheie pentru învățarea pe tot parcursul vieții</a:t>
            </a:r>
            <a:endParaRPr lang="en-GB" b="1" i="1" dirty="0"/>
          </a:p>
          <a:p>
            <a:pPr marL="0" indent="0" algn="ctr">
              <a:buNone/>
            </a:pPr>
            <a:r>
              <a:rPr lang="en-GB" dirty="0" err="1" smtClean="0">
                <a:latin typeface="Times New Roman" panose="02020603050405020304" pitchFamily="18" charset="0"/>
                <a:cs typeface="Times New Roman" panose="02020603050405020304" pitchFamily="18" charset="0"/>
              </a:rPr>
              <a:t>Autoritatea</a:t>
            </a:r>
            <a:r>
              <a:rPr lang="en-GB" dirty="0" smtClean="0">
                <a:latin typeface="Times New Roman" panose="02020603050405020304" pitchFamily="18" charset="0"/>
                <a:cs typeface="Times New Roman" panose="02020603050405020304" pitchFamily="18" charset="0"/>
              </a:rPr>
              <a:t> Na</a:t>
            </a:r>
            <a:r>
              <a:rPr lang="ro-RO" dirty="0" smtClean="0">
                <a:latin typeface="Times New Roman" panose="02020603050405020304" pitchFamily="18" charset="0"/>
                <a:cs typeface="Times New Roman" panose="02020603050405020304" pitchFamily="18" charset="0"/>
              </a:rPr>
              <a:t>țio</a:t>
            </a:r>
            <a:r>
              <a:rPr lang="en-GB" dirty="0" err="1" smtClean="0">
                <a:latin typeface="Times New Roman" panose="02020603050405020304" pitchFamily="18" charset="0"/>
                <a:cs typeface="Times New Roman" panose="02020603050405020304" pitchFamily="18" charset="0"/>
              </a:rPr>
              <a:t>nal</a:t>
            </a:r>
            <a:r>
              <a:rPr lang="ro-RO" dirty="0" smtClean="0">
                <a:latin typeface="Times New Roman" panose="02020603050405020304" pitchFamily="18" charset="0"/>
                <a:cs typeface="Times New Roman" panose="02020603050405020304" pitchFamily="18" charset="0"/>
              </a:rPr>
              <a:t>ă</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pentru</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Calific</a:t>
            </a:r>
            <a:r>
              <a:rPr lang="ro-RO" dirty="0" smtClean="0">
                <a:latin typeface="Times New Roman" panose="02020603050405020304" pitchFamily="18" charset="0"/>
                <a:cs typeface="Times New Roman" panose="02020603050405020304" pitchFamily="18" charset="0"/>
              </a:rPr>
              <a:t>ă</a:t>
            </a:r>
            <a:r>
              <a:rPr lang="en-GB" dirty="0" err="1" smtClean="0">
                <a:latin typeface="Times New Roman" panose="02020603050405020304" pitchFamily="18" charset="0"/>
                <a:cs typeface="Times New Roman" panose="02020603050405020304" pitchFamily="18" charset="0"/>
              </a:rPr>
              <a:t>ri</a:t>
            </a:r>
            <a:r>
              <a:rPr lang="en-GB" dirty="0" smtClean="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pPr marL="0" indent="0" algn="ctr">
              <a:buNone/>
            </a:pPr>
            <a:r>
              <a:rPr lang="en-GB" dirty="0" err="1" smtClean="0">
                <a:latin typeface="Times New Roman" panose="02020603050405020304" pitchFamily="18" charset="0"/>
                <a:cs typeface="Times New Roman" panose="02020603050405020304" pitchFamily="18" charset="0"/>
              </a:rPr>
              <a:t>Bucure</a:t>
            </a:r>
            <a:r>
              <a:rPr lang="ro-RO" dirty="0" smtClean="0">
                <a:latin typeface="Times New Roman" panose="02020603050405020304" pitchFamily="18" charset="0"/>
                <a:cs typeface="Times New Roman" panose="02020603050405020304" pitchFamily="18" charset="0"/>
              </a:rPr>
              <a:t>ș</a:t>
            </a:r>
            <a:r>
              <a:rPr lang="en-GB" dirty="0" smtClean="0">
                <a:latin typeface="Times New Roman" panose="02020603050405020304" pitchFamily="18" charset="0"/>
                <a:cs typeface="Times New Roman" panose="02020603050405020304" pitchFamily="18" charset="0"/>
              </a:rPr>
              <a:t>ti</a:t>
            </a:r>
            <a:r>
              <a:rPr lang="ro-RO"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07.1</a:t>
            </a:r>
            <a:r>
              <a:rPr lang="ro-RO" dirty="0" smtClean="0">
                <a:latin typeface="Times New Roman" panose="02020603050405020304" pitchFamily="18" charset="0"/>
                <a:cs typeface="Times New Roman" panose="02020603050405020304" pitchFamily="18" charset="0"/>
              </a:rPr>
              <a:t>1</a:t>
            </a:r>
            <a:r>
              <a:rPr lang="en-GB" dirty="0" smtClean="0">
                <a:latin typeface="Times New Roman" panose="02020603050405020304" pitchFamily="18" charset="0"/>
                <a:cs typeface="Times New Roman" panose="02020603050405020304" pitchFamily="18" charset="0"/>
              </a:rPr>
              <a:t>.202</a:t>
            </a:r>
            <a:r>
              <a:rPr lang="ro-RO" dirty="0" smtClean="0">
                <a:latin typeface="Times New Roman" panose="02020603050405020304" pitchFamily="18" charset="0"/>
                <a:cs typeface="Times New Roman" panose="02020603050405020304" pitchFamily="18" charset="0"/>
              </a:rPr>
              <a:t>3</a:t>
            </a:r>
            <a:endParaRPr lang="en-GB" dirty="0" smtClean="0">
              <a:latin typeface="Times New Roman" panose="02020603050405020304" pitchFamily="18" charset="0"/>
              <a:cs typeface="Times New Roman" panose="02020603050405020304" pitchFamily="18" charset="0"/>
            </a:endParaRPr>
          </a:p>
          <a:p>
            <a:pPr algn="ctr"/>
            <a:endParaRPr lang="en-GB" dirty="0">
              <a:latin typeface="Times New Roman" panose="02020603050405020304" pitchFamily="18" charset="0"/>
              <a:cs typeface="Times New Roman" panose="02020603050405020304" pitchFamily="18" charset="0"/>
            </a:endParaRPr>
          </a:p>
          <a:p>
            <a:pPr marL="0" indent="0" algn="ctr">
              <a:buNone/>
            </a:pPr>
            <a:r>
              <a:rPr lang="en-GB" dirty="0" err="1" smtClean="0">
                <a:latin typeface="Times New Roman" panose="02020603050405020304" pitchFamily="18" charset="0"/>
                <a:cs typeface="Times New Roman" panose="02020603050405020304" pitchFamily="18" charset="0"/>
              </a:rPr>
              <a:t>Tiberiu</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Dobrescu</a:t>
            </a:r>
            <a:r>
              <a:rPr lang="en-GB" dirty="0" smtClean="0">
                <a:latin typeface="Times New Roman" panose="02020603050405020304" pitchFamily="18" charset="0"/>
                <a:cs typeface="Times New Roman" panose="02020603050405020304" pitchFamily="18" charset="0"/>
              </a:rPr>
              <a:t>       Nicolae Post</a:t>
            </a:r>
            <a:r>
              <a:rPr lang="ro-RO" dirty="0" smtClean="0">
                <a:latin typeface="Times New Roman" panose="02020603050405020304" pitchFamily="18" charset="0"/>
                <a:cs typeface="Times New Roman" panose="02020603050405020304" pitchFamily="18" charset="0"/>
              </a:rPr>
              <a:t>ă</a:t>
            </a:r>
            <a:r>
              <a:rPr lang="en-GB" dirty="0" err="1" smtClean="0">
                <a:latin typeface="Times New Roman" panose="02020603050405020304" pitchFamily="18" charset="0"/>
                <a:cs typeface="Times New Roman" panose="02020603050405020304" pitchFamily="18" charset="0"/>
              </a:rPr>
              <a:t>varu</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72146" y="158051"/>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396970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2303" y="1273632"/>
            <a:ext cx="11620099" cy="5374087"/>
          </a:xfrm>
        </p:spPr>
        <p:txBody>
          <a:bodyPr>
            <a:normAutofit/>
          </a:bodyPr>
          <a:lstStyle/>
          <a:p>
            <a:pPr algn="just"/>
            <a:r>
              <a:rPr lang="ro-RO" sz="2800" b="1" dirty="0">
                <a:latin typeface="Times New Roman" panose="02020603050405020304" pitchFamily="18" charset="0"/>
                <a:cs typeface="Times New Roman" panose="02020603050405020304" pitchFamily="18" charset="0"/>
              </a:rPr>
              <a:t>Legea 199/2023 a </a:t>
            </a:r>
            <a:r>
              <a:rPr lang="ro-RO" sz="2800" b="1" dirty="0" smtClean="0">
                <a:latin typeface="Times New Roman" panose="02020603050405020304" pitchFamily="18" charset="0"/>
                <a:cs typeface="Times New Roman" panose="02020603050405020304" pitchFamily="18" charset="0"/>
              </a:rPr>
              <a:t>învățământului </a:t>
            </a:r>
            <a:r>
              <a:rPr lang="ro-RO" sz="2800" b="1" dirty="0">
                <a:latin typeface="Times New Roman" panose="02020603050405020304" pitchFamily="18" charset="0"/>
                <a:cs typeface="Times New Roman" panose="02020603050405020304" pitchFamily="18" charset="0"/>
              </a:rPr>
              <a:t>superior </a:t>
            </a:r>
            <a:r>
              <a:rPr lang="ro-RO" sz="2800" b="1" dirty="0" smtClean="0">
                <a:latin typeface="Times New Roman" panose="02020603050405020304" pitchFamily="18" charset="0"/>
                <a:cs typeface="Times New Roman" panose="02020603050405020304" pitchFamily="18" charset="0"/>
              </a:rPr>
              <a:t>- Art </a:t>
            </a:r>
            <a:r>
              <a:rPr lang="ro-RO" sz="2800" b="1" dirty="0">
                <a:latin typeface="Times New Roman" panose="02020603050405020304" pitchFamily="18" charset="0"/>
                <a:cs typeface="Times New Roman" panose="02020603050405020304" pitchFamily="18" charset="0"/>
              </a:rPr>
              <a:t>181.</a:t>
            </a:r>
            <a:endParaRPr lang="en-GB" sz="2800" dirty="0">
              <a:latin typeface="Times New Roman" panose="02020603050405020304" pitchFamily="18" charset="0"/>
              <a:cs typeface="Times New Roman" panose="02020603050405020304" pitchFamily="18" charset="0"/>
            </a:endParaRPr>
          </a:p>
          <a:p>
            <a:pPr algn="just"/>
            <a:r>
              <a:rPr lang="ro-RO" sz="2800" dirty="0">
                <a:latin typeface="Times New Roman" panose="02020603050405020304" pitchFamily="18" charset="0"/>
                <a:cs typeface="Times New Roman" panose="02020603050405020304" pitchFamily="18" charset="0"/>
              </a:rPr>
              <a:t>(2) Învățarea pe tot parcursul vieții este centrată pe formarea și dezvoltarea competențelor. Acestea pot fi:</a:t>
            </a:r>
            <a:endParaRPr lang="en-GB" sz="2800" dirty="0">
              <a:latin typeface="Times New Roman" panose="02020603050405020304" pitchFamily="18" charset="0"/>
              <a:cs typeface="Times New Roman" panose="02020603050405020304" pitchFamily="18" charset="0"/>
            </a:endParaRPr>
          </a:p>
          <a:p>
            <a:pPr algn="just"/>
            <a:r>
              <a:rPr lang="ro-RO" sz="2800" dirty="0">
                <a:latin typeface="Times New Roman" panose="02020603050405020304" pitchFamily="18" charset="0"/>
                <a:cs typeface="Times New Roman" panose="02020603050405020304" pitchFamily="18" charset="0"/>
              </a:rPr>
              <a:t> a) </a:t>
            </a:r>
            <a:r>
              <a:rPr lang="ro-RO" sz="2800" b="1" dirty="0">
                <a:latin typeface="Times New Roman" panose="02020603050405020304" pitchFamily="18" charset="0"/>
                <a:cs typeface="Times New Roman" panose="02020603050405020304" pitchFamily="18" charset="0"/>
              </a:rPr>
              <a:t>competențele-cheie </a:t>
            </a:r>
            <a:r>
              <a:rPr lang="ro-RO" sz="2800" dirty="0">
                <a:latin typeface="Times New Roman" panose="02020603050405020304" pitchFamily="18" charset="0"/>
                <a:cs typeface="Times New Roman" panose="02020603050405020304" pitchFamily="18" charset="0"/>
              </a:rPr>
              <a:t>definite prin Recomandarea Consiliului din 22 mai 2018 privind competențele-cheie pentru învățarea pe tot parcursul vieții (2018/C 189/01); </a:t>
            </a:r>
            <a:endParaRPr lang="en-GB" sz="2800" dirty="0">
              <a:latin typeface="Times New Roman" panose="02020603050405020304" pitchFamily="18" charset="0"/>
              <a:cs typeface="Times New Roman" panose="02020603050405020304" pitchFamily="18" charset="0"/>
            </a:endParaRPr>
          </a:p>
          <a:p>
            <a:pPr algn="just"/>
            <a:r>
              <a:rPr lang="ro-RO" sz="2800" dirty="0">
                <a:latin typeface="Times New Roman" panose="02020603050405020304" pitchFamily="18" charset="0"/>
                <a:cs typeface="Times New Roman" panose="02020603050405020304" pitchFamily="18" charset="0"/>
              </a:rPr>
              <a:t>b) competențe profesionale specifice unui domeniu de activitate sau unei calificări; </a:t>
            </a:r>
            <a:endParaRPr lang="en-GB" sz="2800" dirty="0">
              <a:latin typeface="Times New Roman" panose="02020603050405020304" pitchFamily="18" charset="0"/>
              <a:cs typeface="Times New Roman" panose="02020603050405020304" pitchFamily="18" charset="0"/>
            </a:endParaRPr>
          </a:p>
          <a:p>
            <a:pPr algn="just"/>
            <a:r>
              <a:rPr lang="ro-RO" sz="2800" dirty="0">
                <a:latin typeface="Times New Roman" panose="02020603050405020304" pitchFamily="18" charset="0"/>
                <a:cs typeface="Times New Roman" panose="02020603050405020304" pitchFamily="18" charset="0"/>
              </a:rPr>
              <a:t>c) competențe transversale, considerate în mod obișnuit ca nefiind legate în mod specific de un anumit loc de muncă, sarcină, disciplină academică sau domeniu de cunoaștere, ci ca fiind abilități care pot fi utilizate într-o mare varietate de situații și medii de lucru, inclusiv cele regăsite în portalul european </a:t>
            </a:r>
            <a:r>
              <a:rPr lang="ro-RO" sz="2800" dirty="0" smtClean="0">
                <a:latin typeface="Times New Roman" panose="02020603050405020304" pitchFamily="18" charset="0"/>
                <a:cs typeface="Times New Roman" panose="02020603050405020304" pitchFamily="18" charset="0"/>
              </a:rPr>
              <a:t>ESCO</a:t>
            </a:r>
            <a:endParaRPr lang="en-GB" sz="2800" dirty="0">
              <a:latin typeface="Times New Roman" panose="02020603050405020304" pitchFamily="18" charset="0"/>
              <a:cs typeface="Times New Roman" panose="02020603050405020304" pitchFamily="18" charset="0"/>
            </a:endParaRPr>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72146" y="158051"/>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385231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2440" y="1255331"/>
            <a:ext cx="11387328" cy="5246053"/>
          </a:xfrm>
        </p:spPr>
        <p:txBody>
          <a:bodyPr>
            <a:normAutofit fontScale="92500" lnSpcReduction="10000"/>
          </a:bodyPr>
          <a:lstStyle/>
          <a:p>
            <a:pPr marL="0" indent="0" algn="just">
              <a:buNone/>
            </a:pPr>
            <a:r>
              <a:rPr lang="ro-RO" b="1" dirty="0">
                <a:latin typeface="Times New Roman" panose="02020603050405020304" pitchFamily="18" charset="0"/>
                <a:cs typeface="Times New Roman" panose="02020603050405020304" pitchFamily="18" charset="0"/>
              </a:rPr>
              <a:t>RECOMANDAREA </a:t>
            </a:r>
            <a:r>
              <a:rPr lang="ro-RO" b="1" dirty="0" smtClean="0">
                <a:latin typeface="Times New Roman" panose="02020603050405020304" pitchFamily="18" charset="0"/>
                <a:cs typeface="Times New Roman" panose="02020603050405020304" pitchFamily="18" charset="0"/>
              </a:rPr>
              <a:t>CONSILIULUI din </a:t>
            </a:r>
            <a:r>
              <a:rPr lang="ro-RO" b="1" dirty="0">
                <a:latin typeface="Times New Roman" panose="02020603050405020304" pitchFamily="18" charset="0"/>
                <a:cs typeface="Times New Roman" panose="02020603050405020304" pitchFamily="18" charset="0"/>
              </a:rPr>
              <a:t>22 mai </a:t>
            </a:r>
            <a:r>
              <a:rPr lang="ro-RO" b="1" dirty="0" smtClean="0">
                <a:latin typeface="Times New Roman" panose="02020603050405020304" pitchFamily="18" charset="0"/>
                <a:cs typeface="Times New Roman" panose="02020603050405020304" pitchFamily="18" charset="0"/>
              </a:rPr>
              <a:t>2018 privind </a:t>
            </a:r>
            <a:r>
              <a:rPr lang="ro-RO" b="1" dirty="0">
                <a:latin typeface="Times New Roman" panose="02020603050405020304" pitchFamily="18" charset="0"/>
                <a:cs typeface="Times New Roman" panose="02020603050405020304" pitchFamily="18" charset="0"/>
              </a:rPr>
              <a:t>competențele-cheie pentru învățarea pe tot parcursul </a:t>
            </a:r>
            <a:r>
              <a:rPr lang="ro-RO" b="1" dirty="0" smtClean="0">
                <a:latin typeface="Times New Roman" panose="02020603050405020304" pitchFamily="18" charset="0"/>
                <a:cs typeface="Times New Roman" panose="02020603050405020304" pitchFamily="18" charset="0"/>
              </a:rPr>
              <a:t>vieții</a:t>
            </a:r>
            <a:endParaRPr lang="en-GB" dirty="0">
              <a:latin typeface="Times New Roman" panose="02020603050405020304" pitchFamily="18" charset="0"/>
              <a:cs typeface="Times New Roman" panose="02020603050405020304" pitchFamily="18" charset="0"/>
            </a:endParaRPr>
          </a:p>
          <a:p>
            <a:pPr algn="just"/>
            <a:r>
              <a:rPr lang="ro-RO" b="1" dirty="0">
                <a:latin typeface="Times New Roman" panose="02020603050405020304" pitchFamily="18" charset="0"/>
                <a:cs typeface="Times New Roman" panose="02020603050405020304" pitchFamily="18" charset="0"/>
              </a:rPr>
              <a:t>Competențele cheie </a:t>
            </a:r>
            <a:r>
              <a:rPr lang="ro-RO" dirty="0">
                <a:latin typeface="Times New Roman" panose="02020603050405020304" pitchFamily="18" charset="0"/>
                <a:cs typeface="Times New Roman" panose="02020603050405020304" pitchFamily="18" charset="0"/>
              </a:rPr>
              <a:t>sunt o combinație între cunoștințe, aptitudini și atitudini. </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Cunoștințe</a:t>
            </a:r>
            <a:r>
              <a:rPr lang="ro-RO"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Cunoștințele sunt formate din fapte și cifre, concepte, idei și teorii deja stabilite și care sprijină înțelegerea într-un anumit domeniu sau subiect;</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Aptitudini </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Aptitudinile sunt definite ca abilitatea de a desfășura procese și de a utiliza cunoștințele existente pentru obținerea de rezultate</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Atitudini</a:t>
            </a:r>
            <a:r>
              <a:rPr lang="ro-RO"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Atitudinile descriu dispoziția și mentalitatea de a acționa sau de a reacționa la idei, persoane sau </a:t>
            </a:r>
            <a:r>
              <a:rPr lang="ro-RO" dirty="0" smtClean="0">
                <a:latin typeface="Times New Roman" panose="02020603050405020304" pitchFamily="18" charset="0"/>
                <a:cs typeface="Times New Roman" panose="02020603050405020304" pitchFamily="18" charset="0"/>
              </a:rPr>
              <a:t>situații</a:t>
            </a:r>
            <a:endParaRPr lang="en-GB" dirty="0">
              <a:latin typeface="Times New Roman" panose="02020603050405020304" pitchFamily="18" charset="0"/>
              <a:cs typeface="Times New Roman" panose="02020603050405020304" pitchFamily="18" charset="0"/>
            </a:endParaRPr>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72146" y="158051"/>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12987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264" y="1143016"/>
            <a:ext cx="11798808" cy="5929273"/>
          </a:xfrm>
        </p:spPr>
        <p:txBody>
          <a:bodyPr>
            <a:normAutofit fontScale="85000" lnSpcReduction="20000"/>
          </a:bodyPr>
          <a:lstStyle/>
          <a:p>
            <a:pPr algn="just"/>
            <a:r>
              <a:rPr lang="ro-RO" dirty="0">
                <a:latin typeface="Times New Roman" panose="02020603050405020304" pitchFamily="18" charset="0"/>
                <a:cs typeface="Times New Roman" panose="02020603050405020304" pitchFamily="18" charset="0"/>
              </a:rPr>
              <a:t>Competențele cheie sunt dezvoltate de-a lungul vieții, prin învățarea formală, non-formală și informală în diferite medii, inclusiv în familie, școală, la locul de muncă, în zona de reședință și alte comunități.</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Toate competențele cheie sunt considerate la fel de importante și aspectele esențiale pentru un domeniu vor sprijini dezvoltarea competențelor în altul. De exemplu, abilități precum gândirea critică, rezolvarea problemelor, lucrul în echipă, comunicarea, creativitatea, negocierea, abilitățile analitice și interculturale sunt încorporate în cadrul competențelor cheie</a:t>
            </a:r>
            <a:r>
              <a:rPr lang="ro-RO"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Acestea sunt cele opt competențe cheie: </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de alfabetizare</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a:t>
            </a:r>
            <a:r>
              <a:rPr lang="ro-RO" dirty="0" err="1">
                <a:latin typeface="Times New Roman" panose="02020603050405020304" pitchFamily="18" charset="0"/>
                <a:cs typeface="Times New Roman" panose="02020603050405020304" pitchFamily="18" charset="0"/>
              </a:rPr>
              <a:t>multilingvistice</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în domeniul științei, tehnologiei, ingineriei și matematicii</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digitale</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personale, sociale și de a învăța să înveți</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cetățenești</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Competențe antreprenoriale</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&gt; </a:t>
            </a:r>
            <a:r>
              <a:rPr lang="ro-RO" u="sng" dirty="0">
                <a:latin typeface="Times New Roman" panose="02020603050405020304" pitchFamily="18" charset="0"/>
                <a:cs typeface="Times New Roman" panose="02020603050405020304" pitchFamily="18" charset="0"/>
              </a:rPr>
              <a:t>Competențe de sensibilizare și expresie culturală</a:t>
            </a:r>
            <a:endParaRPr lang="en-GB" u="sng" dirty="0">
              <a:latin typeface="Times New Roman" panose="02020603050405020304" pitchFamily="18" charset="0"/>
              <a:cs typeface="Times New Roman" panose="02020603050405020304" pitchFamily="18" charset="0"/>
            </a:endParaRPr>
          </a:p>
          <a:p>
            <a:pPr algn="just"/>
            <a:endParaRPr lang="en-GB" dirty="0"/>
          </a:p>
          <a:p>
            <a:pPr algn="just"/>
            <a:endParaRPr lang="en-GB" dirty="0">
              <a:latin typeface="Times New Roman" panose="02020603050405020304" pitchFamily="18" charset="0"/>
              <a:cs typeface="Times New Roman" panose="02020603050405020304" pitchFamily="18" charset="0"/>
            </a:endParaRPr>
          </a:p>
          <a:p>
            <a:pPr algn="just"/>
            <a:endParaRPr lang="en-GB" dirty="0"/>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57628" y="75755"/>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341090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16" y="1043370"/>
            <a:ext cx="11951207" cy="6420051"/>
          </a:xfrm>
        </p:spPr>
        <p:txBody>
          <a:bodyPr>
            <a:normAutofit fontScale="85000" lnSpcReduction="20000"/>
          </a:bodyPr>
          <a:lstStyle/>
          <a:p>
            <a:pPr marL="0" indent="0" algn="just">
              <a:buNone/>
            </a:pPr>
            <a:r>
              <a:rPr lang="ro-RO" b="1" dirty="0">
                <a:latin typeface="Times New Roman" panose="02020603050405020304" pitchFamily="18" charset="0"/>
                <a:cs typeface="Times New Roman" panose="02020603050405020304" pitchFamily="18" charset="0"/>
              </a:rPr>
              <a:t>Competențe de sensibilizare și expresie </a:t>
            </a:r>
            <a:r>
              <a:rPr lang="ro-RO" b="1" dirty="0" smtClean="0">
                <a:latin typeface="Times New Roman" panose="02020603050405020304" pitchFamily="18" charset="0"/>
                <a:cs typeface="Times New Roman" panose="02020603050405020304" pitchFamily="18" charset="0"/>
              </a:rPr>
              <a:t>culturală</a:t>
            </a:r>
            <a:r>
              <a:rPr lang="ro-RO"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Competențele de sensibilizare și expresie culturală implică înțelegerea și respectul față de </a:t>
            </a:r>
            <a:r>
              <a:rPr lang="ro-RO" dirty="0">
                <a:solidFill>
                  <a:srgbClr val="FF0000"/>
                </a:solidFill>
                <a:latin typeface="Times New Roman" panose="02020603050405020304" pitchFamily="18" charset="0"/>
                <a:cs typeface="Times New Roman" panose="02020603050405020304" pitchFamily="18" charset="0"/>
              </a:rPr>
              <a:t>modul în care ideile și înțelesurile sunt formulate și comunicate în mod creativ în diferite culturi și printr-o serie de arte și alte forme culturale</a:t>
            </a:r>
            <a:r>
              <a:rPr lang="ro-RO" dirty="0">
                <a:latin typeface="Times New Roman" panose="02020603050405020304" pitchFamily="18" charset="0"/>
                <a:cs typeface="Times New Roman" panose="02020603050405020304" pitchFamily="18" charset="0"/>
              </a:rPr>
              <a:t>. Aceasta implică </a:t>
            </a:r>
            <a:r>
              <a:rPr lang="ro-RO" u="sng" dirty="0">
                <a:latin typeface="Times New Roman" panose="02020603050405020304" pitchFamily="18" charset="0"/>
                <a:cs typeface="Times New Roman" panose="02020603050405020304" pitchFamily="18" charset="0"/>
              </a:rPr>
              <a:t>participarea la înțelegerea, dezvoltarea și exprimarea ideilor proprii și a sentimentului de apartenență sau a rolului în societate în diverse moduri și </a:t>
            </a:r>
            <a:r>
              <a:rPr lang="ro-RO" u="sng" dirty="0" smtClean="0">
                <a:latin typeface="Times New Roman" panose="02020603050405020304" pitchFamily="18" charset="0"/>
                <a:cs typeface="Times New Roman" panose="02020603050405020304" pitchFamily="18" charset="0"/>
              </a:rPr>
              <a:t>contexte</a:t>
            </a:r>
            <a:endParaRPr lang="en-US" u="sng" dirty="0" smtClean="0">
              <a:latin typeface="Times New Roman" panose="02020603050405020304" pitchFamily="18" charset="0"/>
              <a:cs typeface="Times New Roman" panose="02020603050405020304" pitchFamily="18" charset="0"/>
            </a:endParaRPr>
          </a:p>
          <a:p>
            <a:pPr algn="just"/>
            <a:endParaRPr lang="en-GB" u="sng" dirty="0">
              <a:latin typeface="Times New Roman" panose="02020603050405020304" pitchFamily="18" charset="0"/>
              <a:cs typeface="Times New Roman" panose="02020603050405020304" pitchFamily="18" charset="0"/>
            </a:endParaRPr>
          </a:p>
          <a:p>
            <a:pPr algn="just"/>
            <a:r>
              <a:rPr lang="ro-RO" b="1" dirty="0">
                <a:latin typeface="Times New Roman" panose="02020603050405020304" pitchFamily="18" charset="0"/>
                <a:cs typeface="Times New Roman" panose="02020603050405020304" pitchFamily="18" charset="0"/>
              </a:rPr>
              <a:t>Cunoștințe, aptitudini și atitudini esențiale legate de această competență</a:t>
            </a:r>
            <a:endParaRPr lang="en-GB"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A</a:t>
            </a:r>
            <a:r>
              <a:rPr lang="en-US" b="1" dirty="0" smtClean="0">
                <a:latin typeface="Times New Roman" panose="02020603050405020304" pitchFamily="18" charset="0"/>
                <a:cs typeface="Times New Roman" panose="02020603050405020304" pitchFamily="18" charset="0"/>
              </a:rPr>
              <a:t>.</a:t>
            </a:r>
            <a:r>
              <a:rPr lang="ro-RO" b="1" dirty="0" smtClean="0">
                <a:latin typeface="Times New Roman" panose="02020603050405020304" pitchFamily="18" charset="0"/>
                <a:cs typeface="Times New Roman" panose="02020603050405020304" pitchFamily="18" charset="0"/>
              </a:rPr>
              <a:t> Cunoștințe </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Această competență necesită </a:t>
            </a:r>
            <a:r>
              <a:rPr lang="ro-RO" dirty="0">
                <a:solidFill>
                  <a:schemeClr val="accent5"/>
                </a:solidFill>
                <a:latin typeface="Times New Roman" panose="02020603050405020304" pitchFamily="18" charset="0"/>
                <a:cs typeface="Times New Roman" panose="02020603050405020304" pitchFamily="18" charset="0"/>
              </a:rPr>
              <a:t>cunoașterea culturilor și modurilor de exprimare locale, naționale, regionale, europene și mondiale, inclusiv limbile, patrimoniul și tradițiile acestora, precum și cunoașterea produselor culturale și o înțelegere a modului în care aceste exprimări pot influența opiniile individuale și </a:t>
            </a:r>
            <a:r>
              <a:rPr lang="ro-RO" dirty="0" smtClean="0">
                <a:solidFill>
                  <a:schemeClr val="accent5"/>
                </a:solidFill>
                <a:latin typeface="Times New Roman" panose="02020603050405020304" pitchFamily="18" charset="0"/>
                <a:cs typeface="Times New Roman" panose="02020603050405020304" pitchFamily="18" charset="0"/>
              </a:rPr>
              <a:t>reciproc</a:t>
            </a:r>
            <a:r>
              <a:rPr lang="ro-RO"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Aceasta </a:t>
            </a:r>
            <a:r>
              <a:rPr lang="ro-RO" dirty="0">
                <a:latin typeface="Times New Roman" panose="02020603050405020304" pitchFamily="18" charset="0"/>
                <a:cs typeface="Times New Roman" panose="02020603050405020304" pitchFamily="18" charset="0"/>
              </a:rPr>
              <a:t>include înțelegerea diferitelor moduri de comunicare a ideilor între creator, participant și audiență în </a:t>
            </a:r>
            <a:r>
              <a:rPr lang="ro-RO" dirty="0">
                <a:solidFill>
                  <a:schemeClr val="accent5"/>
                </a:solidFill>
                <a:latin typeface="Times New Roman" panose="02020603050405020304" pitchFamily="18" charset="0"/>
                <a:cs typeface="Times New Roman" panose="02020603050405020304" pitchFamily="18" charset="0"/>
              </a:rPr>
              <a:t>texte scrise, tipărite și digitale, teatru, film, dans, jocuri, artă și design, muzică, ritualuri și arhitectură, precum și în forme hibride</a:t>
            </a:r>
            <a:r>
              <a:rPr lang="ro-RO" dirty="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Acest </a:t>
            </a:r>
            <a:r>
              <a:rPr lang="ro-RO" dirty="0">
                <a:latin typeface="Times New Roman" panose="02020603050405020304" pitchFamily="18" charset="0"/>
                <a:cs typeface="Times New Roman" panose="02020603050405020304" pitchFamily="18" charset="0"/>
              </a:rPr>
              <a:t>lucru necesită o </a:t>
            </a:r>
            <a:r>
              <a:rPr lang="ro-RO" u="sng" dirty="0">
                <a:latin typeface="Times New Roman" panose="02020603050405020304" pitchFamily="18" charset="0"/>
                <a:cs typeface="Times New Roman" panose="02020603050405020304" pitchFamily="18" charset="0"/>
              </a:rPr>
              <a:t>înțelegere a propriei identități</a:t>
            </a:r>
            <a:r>
              <a:rPr lang="ro-RO" dirty="0">
                <a:latin typeface="Times New Roman" panose="02020603050405020304" pitchFamily="18" charset="0"/>
                <a:cs typeface="Times New Roman" panose="02020603050405020304" pitchFamily="18" charset="0"/>
              </a:rPr>
              <a:t> aflate în evoluție și a </a:t>
            </a:r>
            <a:r>
              <a:rPr lang="ro-RO" u="sng" dirty="0">
                <a:latin typeface="Times New Roman" panose="02020603050405020304" pitchFamily="18" charset="0"/>
                <a:cs typeface="Times New Roman" panose="02020603050405020304" pitchFamily="18" charset="0"/>
              </a:rPr>
              <a:t>patrimoniului cultural</a:t>
            </a:r>
            <a:r>
              <a:rPr lang="ro-RO" dirty="0">
                <a:latin typeface="Times New Roman" panose="02020603050405020304" pitchFamily="18" charset="0"/>
                <a:cs typeface="Times New Roman" panose="02020603050405020304" pitchFamily="18" charset="0"/>
              </a:rPr>
              <a:t>, într-</a:t>
            </a:r>
            <a:r>
              <a:rPr lang="ro-RO" u="sng" dirty="0">
                <a:latin typeface="Times New Roman" panose="02020603050405020304" pitchFamily="18" charset="0"/>
                <a:cs typeface="Times New Roman" panose="02020603050405020304" pitchFamily="18" charset="0"/>
              </a:rPr>
              <a:t>o lume a diversității culturale</a:t>
            </a:r>
            <a:r>
              <a:rPr lang="ro-RO" dirty="0">
                <a:latin typeface="Times New Roman" panose="02020603050405020304" pitchFamily="18" charset="0"/>
                <a:cs typeface="Times New Roman" panose="02020603050405020304" pitchFamily="18" charset="0"/>
              </a:rPr>
              <a:t>, precum și a </a:t>
            </a:r>
            <a:r>
              <a:rPr lang="ro-RO" u="sng" dirty="0">
                <a:latin typeface="Times New Roman" panose="02020603050405020304" pitchFamily="18" charset="0"/>
                <a:cs typeface="Times New Roman" panose="02020603050405020304" pitchFamily="18" charset="0"/>
              </a:rPr>
              <a:t>modului în care artele și alte forme culturale pot fi o modalitate de a vizualiza și de a modela lumea. </a:t>
            </a:r>
            <a:endParaRPr lang="en-GB" dirty="0">
              <a:latin typeface="Times New Roman" panose="02020603050405020304" pitchFamily="18" charset="0"/>
              <a:cs typeface="Times New Roman" panose="02020603050405020304" pitchFamily="18" charset="0"/>
            </a:endParaRPr>
          </a:p>
          <a:p>
            <a:pPr algn="just"/>
            <a:endParaRPr lang="en-GB" dirty="0"/>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63002" y="66611"/>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280218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 y="889863"/>
            <a:ext cx="11996927" cy="6275671"/>
          </a:xfrm>
        </p:spPr>
        <p:txBody>
          <a:bodyPr>
            <a:normAutofit fontScale="92500" lnSpcReduction="10000"/>
          </a:bodyPr>
          <a:lstStyle/>
          <a:p>
            <a:pPr algn="just">
              <a:lnSpc>
                <a:spcPct val="110000"/>
              </a:lnSpc>
            </a:pPr>
            <a:r>
              <a:rPr lang="en-US" b="1" dirty="0" smtClean="0">
                <a:latin typeface="Times New Roman" panose="02020603050405020304" pitchFamily="18" charset="0"/>
                <a:cs typeface="Times New Roman" panose="02020603050405020304" pitchFamily="18" charset="0"/>
              </a:rPr>
              <a:t>B.</a:t>
            </a:r>
            <a:r>
              <a:rPr lang="ro-RO" b="1" dirty="0" smtClean="0">
                <a:latin typeface="Times New Roman" panose="02020603050405020304" pitchFamily="18" charset="0"/>
                <a:cs typeface="Times New Roman" panose="02020603050405020304" pitchFamily="18" charset="0"/>
              </a:rPr>
              <a:t> Aptitudini</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Aptitudinile includ </a:t>
            </a:r>
            <a:r>
              <a:rPr lang="ro-RO" u="sng" dirty="0">
                <a:latin typeface="Times New Roman" panose="02020603050405020304" pitchFamily="18" charset="0"/>
                <a:cs typeface="Times New Roman" panose="02020603050405020304" pitchFamily="18" charset="0"/>
              </a:rPr>
              <a:t>capacitatea de a exprima și interpreta cu empatie idei figurative și abstracte, experiențe și emoții, precum și capacitatea de a face acest lucru într-o serie de alte forme artistice și culturale</a:t>
            </a:r>
            <a:r>
              <a:rPr lang="ro-RO"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Aptitudinile includ, de asemenea, abilitatea de a identifica și concretiza oportunități în interes personal, social sau comercial prin </a:t>
            </a:r>
            <a:r>
              <a:rPr lang="ro-RO" u="sng" dirty="0">
                <a:latin typeface="Times New Roman" panose="02020603050405020304" pitchFamily="18" charset="0"/>
                <a:cs typeface="Times New Roman" panose="02020603050405020304" pitchFamily="18" charset="0"/>
              </a:rPr>
              <a:t>intermediul artelor și a altor forme culturale și capacitatea de a se angaja în procese creative, atât ca individ, cât și în cadrul colectivității. </a:t>
            </a:r>
            <a:endParaRPr lang="en-GB"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Este importantă o atitudine deschisă și </a:t>
            </a:r>
            <a:r>
              <a:rPr lang="ro-RO" b="1" dirty="0">
                <a:latin typeface="Times New Roman" panose="02020603050405020304" pitchFamily="18" charset="0"/>
                <a:cs typeface="Times New Roman" panose="02020603050405020304" pitchFamily="18" charset="0"/>
              </a:rPr>
              <a:t>respectul</a:t>
            </a:r>
            <a:r>
              <a:rPr lang="ro-RO" dirty="0">
                <a:latin typeface="Times New Roman" panose="02020603050405020304" pitchFamily="18" charset="0"/>
                <a:cs typeface="Times New Roman" panose="02020603050405020304" pitchFamily="18" charset="0"/>
              </a:rPr>
              <a:t> față de diversitatea expresiilor culturale, împreună cu o </a:t>
            </a:r>
            <a:r>
              <a:rPr lang="ro-RO" b="1" dirty="0">
                <a:latin typeface="Times New Roman" panose="02020603050405020304" pitchFamily="18" charset="0"/>
                <a:cs typeface="Times New Roman" panose="02020603050405020304" pitchFamily="18" charset="0"/>
              </a:rPr>
              <a:t>abordare etică și responsabilă a proprietății intelectuale și culturale. </a:t>
            </a:r>
            <a:endParaRPr lang="en-GB"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C.</a:t>
            </a:r>
            <a:r>
              <a:rPr lang="ro-RO" b="1" dirty="0" smtClean="0">
                <a:latin typeface="Times New Roman" panose="02020603050405020304" pitchFamily="18" charset="0"/>
                <a:cs typeface="Times New Roman" panose="02020603050405020304" pitchFamily="18" charset="0"/>
              </a:rPr>
              <a:t> Atitudini</a:t>
            </a:r>
            <a:endParaRPr lang="en-GB" dirty="0">
              <a:latin typeface="Times New Roman" panose="02020603050405020304" pitchFamily="18" charset="0"/>
              <a:cs typeface="Times New Roman" panose="02020603050405020304" pitchFamily="18" charset="0"/>
            </a:endParaRPr>
          </a:p>
          <a:p>
            <a:pPr marL="0" indent="0" algn="just">
              <a:buNone/>
            </a:pPr>
            <a:r>
              <a:rPr lang="ro-RO" dirty="0" smtClean="0">
                <a:latin typeface="Times New Roman" panose="02020603050405020304" pitchFamily="18" charset="0"/>
                <a:cs typeface="Times New Roman" panose="02020603050405020304" pitchFamily="18" charset="0"/>
              </a:rPr>
              <a:t>- O </a:t>
            </a:r>
            <a:r>
              <a:rPr lang="ro-RO" b="1" dirty="0">
                <a:latin typeface="Times New Roman" panose="02020603050405020304" pitchFamily="18" charset="0"/>
                <a:cs typeface="Times New Roman" panose="02020603050405020304" pitchFamily="18" charset="0"/>
              </a:rPr>
              <a:t>atitudine pozitivă</a:t>
            </a:r>
            <a:r>
              <a:rPr lang="ro-RO" dirty="0">
                <a:latin typeface="Times New Roman" panose="02020603050405020304" pitchFamily="18" charset="0"/>
                <a:cs typeface="Times New Roman" panose="02020603050405020304" pitchFamily="18" charset="0"/>
              </a:rPr>
              <a:t> presupune, de asemenea, </a:t>
            </a:r>
            <a:r>
              <a:rPr lang="ro-RO" u="sng" dirty="0">
                <a:latin typeface="Times New Roman" panose="02020603050405020304" pitchFamily="18" charset="0"/>
                <a:cs typeface="Times New Roman" panose="02020603050405020304" pitchFamily="18" charset="0"/>
              </a:rPr>
              <a:t>curiozitatea față de lumea înconjurătoare,</a:t>
            </a:r>
            <a:r>
              <a:rPr lang="ro-RO" dirty="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pPr marL="0" indent="0" algn="just">
              <a:buNone/>
            </a:pPr>
            <a:r>
              <a:rPr lang="ro-RO" dirty="0" smtClean="0">
                <a:latin typeface="Times New Roman" panose="02020603050405020304" pitchFamily="18" charset="0"/>
                <a:cs typeface="Times New Roman" panose="02020603050405020304" pitchFamily="18" charset="0"/>
              </a:rPr>
              <a:t>- O </a:t>
            </a:r>
            <a:r>
              <a:rPr lang="ro-RO" b="1" u="sng" dirty="0">
                <a:latin typeface="Times New Roman" panose="02020603050405020304" pitchFamily="18" charset="0"/>
                <a:cs typeface="Times New Roman" panose="02020603050405020304" pitchFamily="18" charset="0"/>
              </a:rPr>
              <a:t>atitudine deschisă </a:t>
            </a:r>
            <a:r>
              <a:rPr lang="ro-RO" u="sng" dirty="0">
                <a:latin typeface="Times New Roman" panose="02020603050405020304" pitchFamily="18" charset="0"/>
                <a:cs typeface="Times New Roman" panose="02020603050405020304" pitchFamily="18" charset="0"/>
              </a:rPr>
              <a:t>de imaginare a noi posibilități și dorința de a </a:t>
            </a:r>
            <a:r>
              <a:rPr lang="ro-RO" u="sng" dirty="0" smtClean="0">
                <a:latin typeface="Times New Roman" panose="02020603050405020304" pitchFamily="18" charset="0"/>
                <a:cs typeface="Times New Roman" panose="02020603050405020304" pitchFamily="18" charset="0"/>
              </a:rPr>
              <a:t>participa la </a:t>
            </a:r>
            <a:r>
              <a:rPr lang="ro-RO" u="sng" dirty="0">
                <a:latin typeface="Times New Roman" panose="02020603050405020304" pitchFamily="18" charset="0"/>
                <a:cs typeface="Times New Roman" panose="02020603050405020304" pitchFamily="18" charset="0"/>
              </a:rPr>
              <a:t>experiențe culturale</a:t>
            </a:r>
            <a:r>
              <a:rPr lang="ro-RO" u="sng" dirty="0" smtClean="0">
                <a:latin typeface="Times New Roman" panose="02020603050405020304" pitchFamily="18" charset="0"/>
                <a:cs typeface="Times New Roman" panose="02020603050405020304" pitchFamily="18" charset="0"/>
              </a:rPr>
              <a:t>.</a:t>
            </a:r>
            <a:r>
              <a:rPr lang="ro-RO"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algn="just"/>
            <a:endParaRPr lang="en-GB" dirty="0"/>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53858" y="34838"/>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95163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92" y="1046797"/>
            <a:ext cx="11762232" cy="5811203"/>
          </a:xfrm>
        </p:spPr>
        <p:txBody>
          <a:bodyPr>
            <a:normAutofit fontScale="92500" lnSpcReduction="20000"/>
          </a:bodyPr>
          <a:lstStyle/>
          <a:p>
            <a:pPr algn="ctr"/>
            <a:r>
              <a:rPr lang="ro-RO" dirty="0">
                <a:latin typeface="Times New Roman" panose="02020603050405020304" pitchFamily="18" charset="0"/>
                <a:cs typeface="Times New Roman" panose="02020603050405020304" pitchFamily="18" charset="0"/>
              </a:rPr>
              <a:t> </a:t>
            </a:r>
            <a:r>
              <a:rPr lang="ro-RO" b="1" dirty="0" smtClean="0">
                <a:latin typeface="Times New Roman" panose="02020603050405020304" pitchFamily="18" charset="0"/>
                <a:cs typeface="Times New Roman" panose="02020603050405020304" pitchFamily="18" charset="0"/>
              </a:rPr>
              <a:t> Competențe de sensibilizare și expresie culturală</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sunt</a:t>
            </a:r>
            <a:r>
              <a:rPr lang="en-US" b="1"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pPr algn="ctr"/>
            <a:r>
              <a:rPr lang="ro-RO" u="sng" dirty="0" smtClean="0">
                <a:latin typeface="Times New Roman" panose="02020603050405020304" pitchFamily="18" charset="0"/>
                <a:cs typeface="Times New Roman" panose="02020603050405020304" pitchFamily="18" charset="0"/>
              </a:rPr>
              <a:t>O </a:t>
            </a:r>
            <a:r>
              <a:rPr lang="en-GB" u="sng" dirty="0" err="1" smtClean="0">
                <a:latin typeface="Times New Roman" panose="02020603050405020304" pitchFamily="18" charset="0"/>
                <a:cs typeface="Times New Roman" panose="02020603050405020304" pitchFamily="18" charset="0"/>
              </a:rPr>
              <a:t>poart</a:t>
            </a:r>
            <a:r>
              <a:rPr lang="ro-RO" u="sng" dirty="0" smtClean="0">
                <a:latin typeface="Times New Roman" panose="02020603050405020304" pitchFamily="18" charset="0"/>
                <a:cs typeface="Times New Roman" panose="02020603050405020304" pitchFamily="18" charset="0"/>
              </a:rPr>
              <a:t>ă </a:t>
            </a:r>
            <a:r>
              <a:rPr lang="en-US" u="sng" dirty="0" smtClean="0">
                <a:latin typeface="Times New Roman" panose="02020603050405020304" pitchFamily="18" charset="0"/>
                <a:cs typeface="Times New Roman" panose="02020603050405020304" pitchFamily="18" charset="0"/>
              </a:rPr>
              <a:t>de </a:t>
            </a:r>
            <a:r>
              <a:rPr lang="en-US" u="sng" dirty="0" err="1" smtClean="0">
                <a:latin typeface="Times New Roman" panose="02020603050405020304" pitchFamily="18" charset="0"/>
                <a:cs typeface="Times New Roman" panose="02020603050405020304" pitchFamily="18" charset="0"/>
              </a:rPr>
              <a:t>promovare</a:t>
            </a:r>
            <a:r>
              <a:rPr lang="en-US"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pentru </a:t>
            </a:r>
            <a:r>
              <a:rPr lang="ro-RO" u="sng" dirty="0" smtClean="0">
                <a:latin typeface="Times New Roman" panose="02020603050405020304" pitchFamily="18" charset="0"/>
                <a:cs typeface="Times New Roman" panose="02020603050405020304" pitchFamily="18" charset="0"/>
              </a:rPr>
              <a:t>cultură</a:t>
            </a:r>
            <a:r>
              <a:rPr lang="en-US" u="sng" dirty="0" smtClean="0">
                <a:latin typeface="Times New Roman" panose="02020603050405020304" pitchFamily="18" charset="0"/>
                <a:cs typeface="Times New Roman" panose="02020603050405020304" pitchFamily="18" charset="0"/>
              </a:rPr>
              <a:t>&amp;</a:t>
            </a:r>
            <a:r>
              <a:rPr lang="ro-RO" u="sng" dirty="0" smtClean="0">
                <a:latin typeface="Times New Roman" panose="02020603050405020304" pitchFamily="18" charset="0"/>
                <a:cs typeface="Times New Roman" panose="02020603050405020304" pitchFamily="18" charset="0"/>
              </a:rPr>
              <a:t> </a:t>
            </a:r>
            <a:r>
              <a:rPr lang="ro-RO" u="sng" dirty="0">
                <a:latin typeface="Times New Roman" panose="02020603050405020304" pitchFamily="18" charset="0"/>
                <a:cs typeface="Times New Roman" panose="02020603050405020304" pitchFamily="18" charset="0"/>
              </a:rPr>
              <a:t>patrimoniu</a:t>
            </a:r>
            <a:r>
              <a:rPr lang="ro-RO" u="sng" dirty="0" smtClean="0">
                <a:latin typeface="Times New Roman" panose="02020603050405020304" pitchFamily="18" charset="0"/>
                <a:cs typeface="Times New Roman" panose="02020603050405020304" pitchFamily="18" charset="0"/>
              </a:rPr>
              <a:t>.</a:t>
            </a:r>
            <a:endParaRPr lang="en-US" u="sng" dirty="0" smtClean="0">
              <a:latin typeface="Times New Roman" panose="02020603050405020304" pitchFamily="18" charset="0"/>
              <a:cs typeface="Times New Roman" panose="02020603050405020304" pitchFamily="18" charset="0"/>
            </a:endParaRPr>
          </a:p>
          <a:p>
            <a:pPr algn="ctr"/>
            <a:endParaRPr lang="en-GB" u="sng" dirty="0" smtClean="0">
              <a:latin typeface="Times New Roman" panose="02020603050405020304" pitchFamily="18" charset="0"/>
              <a:cs typeface="Times New Roman" panose="02020603050405020304" pitchFamily="18" charset="0"/>
            </a:endParaRPr>
          </a:p>
          <a:p>
            <a:pPr algn="just"/>
            <a:r>
              <a:rPr lang="ro-RO" u="sng" dirty="0" smtClean="0">
                <a:latin typeface="Times New Roman" panose="02020603050405020304" pitchFamily="18" charset="0"/>
                <a:cs typeface="Times New Roman" panose="02020603050405020304" pitchFamily="18" charset="0"/>
              </a:rPr>
              <a:t>Formarea </a:t>
            </a:r>
            <a:r>
              <a:rPr lang="en-GB" u="sng" dirty="0" err="1" smtClean="0">
                <a:latin typeface="Times New Roman" panose="02020603050405020304" pitchFamily="18" charset="0"/>
                <a:cs typeface="Times New Roman" panose="02020603050405020304" pitchFamily="18" charset="0"/>
              </a:rPr>
              <a:t>adul</a:t>
            </a:r>
            <a:r>
              <a:rPr lang="ro-RO" u="sng" dirty="0" smtClean="0">
                <a:latin typeface="Times New Roman" panose="02020603050405020304" pitchFamily="18" charset="0"/>
                <a:cs typeface="Times New Roman" panose="02020603050405020304" pitchFamily="18" charset="0"/>
              </a:rPr>
              <a:t>ț</a:t>
            </a:r>
            <a:r>
              <a:rPr lang="en-GB" u="sng" dirty="0" err="1" smtClean="0">
                <a:latin typeface="Times New Roman" panose="02020603050405020304" pitchFamily="18" charset="0"/>
                <a:cs typeface="Times New Roman" panose="02020603050405020304" pitchFamily="18" charset="0"/>
              </a:rPr>
              <a:t>ilor</a:t>
            </a:r>
            <a:r>
              <a:rPr lang="en-GB"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pentru dezvoltarea competențelor cheie este </a:t>
            </a:r>
            <a:r>
              <a:rPr lang="en-GB" u="sng" dirty="0" smtClean="0">
                <a:latin typeface="Times New Roman" panose="02020603050405020304" pitchFamily="18" charset="0"/>
                <a:cs typeface="Times New Roman" panose="02020603050405020304" pitchFamily="18" charset="0"/>
              </a:rPr>
              <a:t>liber</a:t>
            </a:r>
            <a:r>
              <a:rPr lang="ro-RO" u="sng" dirty="0" smtClean="0">
                <a:latin typeface="Times New Roman" panose="02020603050405020304" pitchFamily="18" charset="0"/>
                <a:cs typeface="Times New Roman" panose="02020603050405020304" pitchFamily="18" charset="0"/>
              </a:rPr>
              <a:t>ă</a:t>
            </a:r>
            <a:r>
              <a:rPr lang="en-US" u="sng" dirty="0" smtClean="0">
                <a:latin typeface="Times New Roman" panose="02020603050405020304" pitchFamily="18" charset="0"/>
                <a:cs typeface="Times New Roman" panose="02020603050405020304" pitchFamily="18" charset="0"/>
              </a:rPr>
              <a:t> la </a:t>
            </a:r>
            <a:r>
              <a:rPr lang="en-US" u="sng" dirty="0" err="1" smtClean="0">
                <a:latin typeface="Times New Roman" panose="02020603050405020304" pitchFamily="18" charset="0"/>
                <a:cs typeface="Times New Roman" panose="02020603050405020304" pitchFamily="18" charset="0"/>
              </a:rPr>
              <a:t>autorizare</a:t>
            </a:r>
            <a:r>
              <a:rPr lang="en-US" u="sng" dirty="0" smtClean="0">
                <a:latin typeface="Times New Roman" panose="02020603050405020304" pitchFamily="18" charset="0"/>
                <a:cs typeface="Times New Roman" panose="02020603050405020304" pitchFamily="18" charset="0"/>
              </a:rPr>
              <a:t> </a:t>
            </a:r>
            <a:r>
              <a:rPr lang="en-GB"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și se pot certifica prin actele aferente.</a:t>
            </a:r>
            <a:endParaRPr lang="en-GB" u="sng" dirty="0" smtClean="0">
              <a:latin typeface="Times New Roman" panose="02020603050405020304" pitchFamily="18" charset="0"/>
              <a:cs typeface="Times New Roman" panose="02020603050405020304" pitchFamily="18" charset="0"/>
            </a:endParaRPr>
          </a:p>
          <a:p>
            <a:pPr algn="just"/>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ANC </a:t>
            </a:r>
            <a:r>
              <a:rPr lang="en-GB" dirty="0" err="1" smtClean="0">
                <a:latin typeface="Times New Roman" panose="02020603050405020304" pitchFamily="18" charset="0"/>
                <a:cs typeface="Times New Roman" panose="02020603050405020304" pitchFamily="18" charset="0"/>
              </a:rPr>
              <a:t>este</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deschis</a:t>
            </a:r>
            <a:r>
              <a:rPr lang="en-GB" dirty="0" smtClean="0">
                <a:latin typeface="Times New Roman" panose="02020603050405020304" pitchFamily="18" charset="0"/>
                <a:cs typeface="Times New Roman" panose="02020603050405020304" pitchFamily="18" charset="0"/>
              </a:rPr>
              <a:t> form</a:t>
            </a:r>
            <a:r>
              <a:rPr lang="ro-RO" dirty="0" smtClean="0">
                <a:latin typeface="Times New Roman" panose="02020603050405020304" pitchFamily="18" charset="0"/>
                <a:cs typeface="Times New Roman" panose="02020603050405020304" pitchFamily="18" charset="0"/>
              </a:rPr>
              <a:t>ă</a:t>
            </a:r>
            <a:r>
              <a:rPr lang="en-GB" dirty="0" err="1" smtClean="0">
                <a:latin typeface="Times New Roman" panose="02020603050405020304" pitchFamily="18" charset="0"/>
                <a:cs typeface="Times New Roman" panose="02020603050405020304" pitchFamily="18" charset="0"/>
              </a:rPr>
              <a:t>rii</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competen</a:t>
            </a:r>
            <a:r>
              <a:rPr lang="ro-RO" dirty="0" smtClean="0">
                <a:latin typeface="Times New Roman" panose="02020603050405020304" pitchFamily="18" charset="0"/>
                <a:cs typeface="Times New Roman" panose="02020603050405020304" pitchFamily="18" charset="0"/>
              </a:rPr>
              <a:t>ț</a:t>
            </a:r>
            <a:r>
              <a:rPr lang="en-GB" dirty="0" err="1" smtClean="0">
                <a:latin typeface="Times New Roman" panose="02020603050405020304" pitchFamily="18" charset="0"/>
                <a:cs typeface="Times New Roman" panose="02020603050405020304" pitchFamily="18" charset="0"/>
              </a:rPr>
              <a:t>elor</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cheie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incepand</a:t>
            </a:r>
            <a:r>
              <a:rPr lang="en-US" dirty="0" smtClean="0">
                <a:latin typeface="Times New Roman" panose="02020603050405020304" pitchFamily="18" charset="0"/>
                <a:cs typeface="Times New Roman" panose="02020603050405020304" pitchFamily="18" charset="0"/>
              </a:rPr>
              <a:t> cu 2024 :</a:t>
            </a:r>
            <a:endParaRPr lang="en-GB" dirty="0">
              <a:latin typeface="Times New Roman" panose="02020603050405020304" pitchFamily="18" charset="0"/>
              <a:cs typeface="Times New Roman" panose="02020603050405020304" pitchFamily="18" charset="0"/>
            </a:endParaRPr>
          </a:p>
          <a:p>
            <a:pPr algn="just"/>
            <a:r>
              <a:rPr lang="ro-RO" u="sng" dirty="0">
                <a:latin typeface="Times New Roman" panose="02020603050405020304" pitchFamily="18" charset="0"/>
                <a:cs typeface="Times New Roman" panose="02020603050405020304" pitchFamily="18" charset="0"/>
              </a:rPr>
              <a:t>Toate standardele </a:t>
            </a:r>
            <a:r>
              <a:rPr lang="en-US" u="sng" dirty="0" err="1" smtClean="0">
                <a:latin typeface="Times New Roman" panose="02020603050405020304" pitchFamily="18" charset="0"/>
                <a:cs typeface="Times New Roman" panose="02020603050405020304" pitchFamily="18" charset="0"/>
              </a:rPr>
              <a:t>ocupationale</a:t>
            </a:r>
            <a:r>
              <a:rPr lang="en-US" u="sng" dirty="0" smtClean="0">
                <a:latin typeface="Times New Roman" panose="02020603050405020304" pitchFamily="18" charset="0"/>
                <a:cs typeface="Times New Roman" panose="02020603050405020304" pitchFamily="18" charset="0"/>
              </a:rPr>
              <a:t>/</a:t>
            </a:r>
            <a:r>
              <a:rPr lang="en-US" u="sng" dirty="0" err="1" smtClean="0">
                <a:latin typeface="Times New Roman" panose="02020603050405020304" pitchFamily="18" charset="0"/>
                <a:cs typeface="Times New Roman" panose="02020603050405020304" pitchFamily="18" charset="0"/>
              </a:rPr>
              <a:t>calificare</a:t>
            </a:r>
            <a:r>
              <a:rPr lang="en-US"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vor </a:t>
            </a:r>
            <a:r>
              <a:rPr lang="ro-RO" u="sng" dirty="0">
                <a:latin typeface="Times New Roman" panose="02020603050405020304" pitchFamily="18" charset="0"/>
                <a:cs typeface="Times New Roman" panose="02020603050405020304" pitchFamily="18" charset="0"/>
              </a:rPr>
              <a:t>cuprinde </a:t>
            </a:r>
            <a:r>
              <a:rPr lang="ro-RO" u="sng" dirty="0" smtClean="0">
                <a:latin typeface="Times New Roman" panose="02020603050405020304" pitchFamily="18" charset="0"/>
                <a:cs typeface="Times New Roman" panose="02020603050405020304" pitchFamily="18" charset="0"/>
              </a:rPr>
              <a:t> </a:t>
            </a:r>
            <a:r>
              <a:rPr lang="ro-RO" u="sng" dirty="0">
                <a:latin typeface="Times New Roman" panose="02020603050405020304" pitchFamily="18" charset="0"/>
                <a:cs typeface="Times New Roman" panose="02020603050405020304" pitchFamily="18" charset="0"/>
              </a:rPr>
              <a:t>competente cheie specifice sectorului de activitate </a:t>
            </a:r>
            <a:r>
              <a:rPr lang="ro-RO" u="sng" dirty="0" smtClean="0">
                <a:latin typeface="Times New Roman" panose="02020603050405020304" pitchFamily="18" charset="0"/>
                <a:cs typeface="Times New Roman" panose="02020603050405020304" pitchFamily="18" charset="0"/>
              </a:rPr>
              <a:t>CAEN.</a:t>
            </a:r>
            <a:endParaRPr lang="en-GB" dirty="0">
              <a:latin typeface="Times New Roman" panose="02020603050405020304" pitchFamily="18" charset="0"/>
              <a:cs typeface="Times New Roman" panose="02020603050405020304" pitchFamily="18" charset="0"/>
            </a:endParaRPr>
          </a:p>
          <a:p>
            <a:pPr algn="just"/>
            <a:r>
              <a:rPr lang="ro-RO" u="sng" dirty="0" smtClean="0">
                <a:latin typeface="Times New Roman" panose="02020603050405020304" pitchFamily="18" charset="0"/>
                <a:cs typeface="Times New Roman" panose="02020603050405020304" pitchFamily="18" charset="0"/>
              </a:rPr>
              <a:t>Vă </a:t>
            </a:r>
            <a:r>
              <a:rPr lang="ro-RO" u="sng" dirty="0" smtClean="0">
                <a:latin typeface="Times New Roman" panose="02020603050405020304" pitchFamily="18" charset="0"/>
                <a:cs typeface="Times New Roman" panose="02020603050405020304" pitchFamily="18" charset="0"/>
              </a:rPr>
              <a:t>invităm</a:t>
            </a:r>
            <a:r>
              <a:rPr lang="en-US" u="sng" dirty="0" smtClean="0">
                <a:latin typeface="Times New Roman" panose="02020603050405020304" pitchFamily="18" charset="0"/>
                <a:cs typeface="Times New Roman" panose="02020603050405020304" pitchFamily="18" charset="0"/>
              </a:rPr>
              <a:t>:</a:t>
            </a:r>
          </a:p>
          <a:p>
            <a:pPr lvl="1" algn="just"/>
            <a:r>
              <a:rPr lang="en-US" u="sng" dirty="0">
                <a:latin typeface="Times New Roman" panose="02020603050405020304" pitchFamily="18" charset="0"/>
                <a:cs typeface="Times New Roman" panose="02020603050405020304" pitchFamily="18" charset="0"/>
              </a:rPr>
              <a:t>-</a:t>
            </a:r>
            <a:r>
              <a:rPr lang="ro-RO"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să actualizați </a:t>
            </a:r>
            <a:r>
              <a:rPr lang="ro-RO" u="sng" dirty="0" smtClean="0">
                <a:latin typeface="Times New Roman" panose="02020603050405020304" pitchFamily="18" charset="0"/>
                <a:cs typeface="Times New Roman" panose="02020603050405020304" pitchFamily="18" charset="0"/>
              </a:rPr>
              <a:t>SO</a:t>
            </a:r>
            <a:r>
              <a:rPr lang="en-US" u="sng" dirty="0" smtClean="0">
                <a:latin typeface="Times New Roman" panose="02020603050405020304" pitchFamily="18" charset="0"/>
                <a:cs typeface="Times New Roman" panose="02020603050405020304" pitchFamily="18" charset="0"/>
              </a:rPr>
              <a:t>/SC </a:t>
            </a:r>
            <a:r>
              <a:rPr lang="ro-RO" u="sng" dirty="0" smtClean="0">
                <a:latin typeface="Times New Roman" panose="02020603050405020304" pitchFamily="18" charset="0"/>
                <a:cs typeface="Times New Roman" panose="02020603050405020304" pitchFamily="18" charset="0"/>
              </a:rPr>
              <a:t> </a:t>
            </a:r>
            <a:r>
              <a:rPr lang="en-GB" u="sng" dirty="0" smtClean="0">
                <a:latin typeface="Times New Roman" panose="02020603050405020304" pitchFamily="18" charset="0"/>
                <a:cs typeface="Times New Roman" panose="02020603050405020304" pitchFamily="18" charset="0"/>
              </a:rPr>
              <a:t>din </a:t>
            </a:r>
            <a:r>
              <a:rPr lang="en-GB" u="sng" dirty="0" err="1" smtClean="0">
                <a:latin typeface="Times New Roman" panose="02020603050405020304" pitchFamily="18" charset="0"/>
                <a:cs typeface="Times New Roman" panose="02020603050405020304" pitchFamily="18" charset="0"/>
              </a:rPr>
              <a:t>sectorul</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dvs</a:t>
            </a:r>
            <a:r>
              <a:rPr lang="en-GB"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conform </a:t>
            </a:r>
            <a:r>
              <a:rPr lang="ro-RO" u="sng" dirty="0">
                <a:latin typeface="Times New Roman" panose="02020603050405020304" pitchFamily="18" charset="0"/>
                <a:cs typeface="Times New Roman" panose="02020603050405020304" pitchFamily="18" charset="0"/>
              </a:rPr>
              <a:t>noilor </a:t>
            </a:r>
            <a:r>
              <a:rPr lang="ro-RO" u="sng" dirty="0" smtClean="0">
                <a:latin typeface="Times New Roman" panose="02020603050405020304" pitchFamily="18" charset="0"/>
                <a:cs typeface="Times New Roman" panose="02020603050405020304" pitchFamily="18" charset="0"/>
              </a:rPr>
              <a:t>cerințe.</a:t>
            </a:r>
            <a:endParaRPr lang="en-US" u="sng" dirty="0" smtClean="0">
              <a:latin typeface="Times New Roman" panose="02020603050405020304" pitchFamily="18" charset="0"/>
              <a:cs typeface="Times New Roman" panose="02020603050405020304" pitchFamily="18" charset="0"/>
            </a:endParaRPr>
          </a:p>
          <a:p>
            <a:pPr lvl="1" algn="just"/>
            <a:r>
              <a:rPr lang="en-US" u="sng" dirty="0" smtClean="0">
                <a:latin typeface="Times New Roman" panose="02020603050405020304" pitchFamily="18" charset="0"/>
                <a:cs typeface="Times New Roman" panose="02020603050405020304" pitchFamily="18" charset="0"/>
              </a:rPr>
              <a:t>-s</a:t>
            </a:r>
            <a:r>
              <a:rPr lang="ro-RO" u="sng" dirty="0" smtClean="0">
                <a:latin typeface="Times New Roman" panose="02020603050405020304" pitchFamily="18" charset="0"/>
                <a:cs typeface="Times New Roman" panose="02020603050405020304" pitchFamily="18" charset="0"/>
              </a:rPr>
              <a:t>ă</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dezvolta</a:t>
            </a:r>
            <a:r>
              <a:rPr lang="ro-RO" u="sng" dirty="0" smtClean="0">
                <a:latin typeface="Times New Roman" panose="02020603050405020304" pitchFamily="18" charset="0"/>
                <a:cs typeface="Times New Roman" panose="02020603050405020304" pitchFamily="18" charset="0"/>
              </a:rPr>
              <a:t>ț</a:t>
            </a:r>
            <a:r>
              <a:rPr lang="en-US" u="sng" dirty="0" err="1" smtClean="0">
                <a:latin typeface="Times New Roman" panose="02020603050405020304" pitchFamily="18" charset="0"/>
                <a:cs typeface="Times New Roman" panose="02020603050405020304" pitchFamily="18" charset="0"/>
              </a:rPr>
              <a:t>i</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competen</a:t>
            </a:r>
            <a:r>
              <a:rPr lang="ro-RO" u="sng" dirty="0">
                <a:latin typeface="Times New Roman" panose="02020603050405020304" pitchFamily="18" charset="0"/>
                <a:cs typeface="Times New Roman" panose="02020603050405020304" pitchFamily="18" charset="0"/>
              </a:rPr>
              <a:t>ț</a:t>
            </a:r>
            <a:r>
              <a:rPr lang="en-US" u="sng" dirty="0" err="1" smtClean="0">
                <a:latin typeface="Times New Roman" panose="02020603050405020304" pitchFamily="18" charset="0"/>
                <a:cs typeface="Times New Roman" panose="02020603050405020304" pitchFamily="18" charset="0"/>
              </a:rPr>
              <a:t>ele</a:t>
            </a:r>
            <a:r>
              <a:rPr lang="en-US" u="sng" dirty="0" smtClean="0">
                <a:latin typeface="Times New Roman" panose="02020603050405020304" pitchFamily="18" charset="0"/>
                <a:cs typeface="Times New Roman" panose="02020603050405020304" pitchFamily="18" charset="0"/>
              </a:rPr>
              <a:t> de </a:t>
            </a:r>
            <a:r>
              <a:rPr lang="en-US" u="sng" dirty="0" err="1" smtClean="0">
                <a:latin typeface="Times New Roman" panose="02020603050405020304" pitchFamily="18" charset="0"/>
                <a:cs typeface="Times New Roman" panose="02020603050405020304" pitchFamily="18" charset="0"/>
              </a:rPr>
              <a:t>sensibilitate</a:t>
            </a:r>
            <a:r>
              <a:rPr lang="en-US" u="sng" dirty="0" smtClean="0">
                <a:latin typeface="Times New Roman" panose="02020603050405020304" pitchFamily="18" charset="0"/>
                <a:cs typeface="Times New Roman" panose="02020603050405020304" pitchFamily="18" charset="0"/>
              </a:rPr>
              <a:t> </a:t>
            </a:r>
            <a:r>
              <a:rPr lang="ro-RO" u="sng" dirty="0" smtClean="0">
                <a:latin typeface="Times New Roman" panose="02020603050405020304" pitchFamily="18" charset="0"/>
                <a:cs typeface="Times New Roman" panose="02020603050405020304" pitchFamily="18" charset="0"/>
              </a:rPr>
              <a:t>ș</a:t>
            </a:r>
            <a:r>
              <a:rPr lang="en-US" u="sng" dirty="0" err="1" smtClean="0">
                <a:latin typeface="Times New Roman" panose="02020603050405020304" pitchFamily="18" charset="0"/>
                <a:cs typeface="Times New Roman" panose="02020603050405020304" pitchFamily="18" charset="0"/>
              </a:rPr>
              <a:t>i</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expresie</a:t>
            </a:r>
            <a:r>
              <a:rPr lang="en-US" u="sng" dirty="0" smtClean="0">
                <a:latin typeface="Times New Roman" panose="02020603050405020304" pitchFamily="18" charset="0"/>
                <a:cs typeface="Times New Roman" panose="02020603050405020304" pitchFamily="18" charset="0"/>
              </a:rPr>
              <a:t> cultural</a:t>
            </a:r>
            <a:r>
              <a:rPr lang="ro-RO" u="sng" dirty="0" smtClean="0">
                <a:latin typeface="Times New Roman" panose="02020603050405020304" pitchFamily="18" charset="0"/>
                <a:cs typeface="Times New Roman" panose="02020603050405020304" pitchFamily="18" charset="0"/>
              </a:rPr>
              <a:t>ă</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pe</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nivel</a:t>
            </a:r>
            <a:r>
              <a:rPr lang="ro-RO" u="sng" dirty="0" smtClean="0">
                <a:latin typeface="Times New Roman" panose="02020603050405020304" pitchFamily="18" charset="0"/>
                <a:cs typeface="Times New Roman" panose="02020603050405020304" pitchFamily="18" charset="0"/>
              </a:rPr>
              <a:t>uri</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profesionale</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prin</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rezultate</a:t>
            </a:r>
            <a:r>
              <a:rPr lang="en-US" u="sng" dirty="0" smtClean="0">
                <a:latin typeface="Times New Roman" panose="02020603050405020304" pitchFamily="18" charset="0"/>
                <a:cs typeface="Times New Roman" panose="02020603050405020304" pitchFamily="18" charset="0"/>
              </a:rPr>
              <a:t> ale </a:t>
            </a:r>
            <a:r>
              <a:rPr lang="ro-RO" u="sng" dirty="0">
                <a:latin typeface="Times New Roman" panose="02020603050405020304" pitchFamily="18" charset="0"/>
                <a:cs typeface="Times New Roman" panose="02020603050405020304" pitchFamily="18" charset="0"/>
              </a:rPr>
              <a:t>î</a:t>
            </a:r>
            <a:r>
              <a:rPr lang="en-US" u="sng" dirty="0" err="1" smtClean="0">
                <a:latin typeface="Times New Roman" panose="02020603050405020304" pitchFamily="18" charset="0"/>
                <a:cs typeface="Times New Roman" panose="02020603050405020304" pitchFamily="18" charset="0"/>
              </a:rPr>
              <a:t>nv</a:t>
            </a:r>
            <a:r>
              <a:rPr lang="ro-RO" u="sng" dirty="0" err="1" smtClean="0">
                <a:latin typeface="Times New Roman" panose="02020603050405020304" pitchFamily="18" charset="0"/>
                <a:cs typeface="Times New Roman" panose="02020603050405020304" pitchFamily="18" charset="0"/>
              </a:rPr>
              <a:t>ăță</a:t>
            </a:r>
            <a:r>
              <a:rPr lang="en-US" u="sng" dirty="0" err="1" smtClean="0">
                <a:latin typeface="Times New Roman" panose="02020603050405020304" pitchFamily="18" charset="0"/>
                <a:cs typeface="Times New Roman" panose="02020603050405020304" pitchFamily="18" charset="0"/>
              </a:rPr>
              <a:t>rii</a:t>
            </a:r>
            <a:r>
              <a:rPr lang="en-US" u="sng" dirty="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pentru</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toate</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sectoarele</a:t>
            </a:r>
            <a:r>
              <a:rPr lang="en-US" u="sng" dirty="0" smtClean="0">
                <a:latin typeface="Times New Roman" panose="02020603050405020304" pitchFamily="18" charset="0"/>
                <a:cs typeface="Times New Roman" panose="02020603050405020304" pitchFamily="18" charset="0"/>
              </a:rPr>
              <a:t> CAEN </a:t>
            </a:r>
            <a:endParaRPr lang="en-GB" u="sng" dirty="0" smtClean="0">
              <a:latin typeface="Times New Roman" panose="02020603050405020304" pitchFamily="18" charset="0"/>
              <a:cs typeface="Times New Roman" panose="02020603050405020304" pitchFamily="18" charset="0"/>
            </a:endParaRPr>
          </a:p>
          <a:p>
            <a:pPr algn="just"/>
            <a:r>
              <a:rPr lang="en-GB" u="sng" dirty="0" smtClean="0">
                <a:latin typeface="Times New Roman" panose="02020603050405020304" pitchFamily="18" charset="0"/>
                <a:cs typeface="Times New Roman" panose="02020603050405020304" pitchFamily="18" charset="0"/>
              </a:rPr>
              <a:t>Se </a:t>
            </a:r>
            <a:r>
              <a:rPr lang="en-GB" u="sng" dirty="0" err="1" smtClean="0">
                <a:latin typeface="Times New Roman" panose="02020603050405020304" pitchFamily="18" charset="0"/>
                <a:cs typeface="Times New Roman" panose="02020603050405020304" pitchFamily="18" charset="0"/>
              </a:rPr>
              <a:t>vor</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sustine</a:t>
            </a:r>
            <a:r>
              <a:rPr lang="en-GB" u="sng" dirty="0" smtClean="0">
                <a:latin typeface="Times New Roman" panose="02020603050405020304" pitchFamily="18" charset="0"/>
                <a:cs typeface="Times New Roman" panose="02020603050405020304" pitchFamily="18" charset="0"/>
              </a:rPr>
              <a:t> programme </a:t>
            </a:r>
            <a:r>
              <a:rPr lang="en-GB" u="sng" dirty="0" err="1" smtClean="0">
                <a:latin typeface="Times New Roman" panose="02020603050405020304" pitchFamily="18" charset="0"/>
                <a:cs typeface="Times New Roman" panose="02020603050405020304" pitchFamily="18" charset="0"/>
              </a:rPr>
              <a:t>si</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putea</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elibera</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microcertific</a:t>
            </a:r>
            <a:r>
              <a:rPr lang="ro-RO" u="sng" dirty="0" smtClean="0">
                <a:latin typeface="Times New Roman" panose="02020603050405020304" pitchFamily="18" charset="0"/>
                <a:cs typeface="Times New Roman" panose="02020603050405020304" pitchFamily="18" charset="0"/>
              </a:rPr>
              <a:t>ă</a:t>
            </a:r>
            <a:r>
              <a:rPr lang="en-GB" u="sng" dirty="0" err="1" smtClean="0">
                <a:latin typeface="Times New Roman" panose="02020603050405020304" pitchFamily="18" charset="0"/>
                <a:cs typeface="Times New Roman" panose="02020603050405020304" pitchFamily="18" charset="0"/>
              </a:rPr>
              <a:t>ri</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numai</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pentru</a:t>
            </a:r>
            <a:r>
              <a:rPr lang="en-GB" u="sng" dirty="0" smtClean="0">
                <a:latin typeface="Times New Roman" panose="02020603050405020304" pitchFamily="18" charset="0"/>
                <a:cs typeface="Times New Roman" panose="02020603050405020304" pitchFamily="18" charset="0"/>
              </a:rPr>
              <a:t> ace</a:t>
            </a:r>
            <a:r>
              <a:rPr lang="ro-RO" u="sng" dirty="0" smtClean="0">
                <a:latin typeface="Times New Roman" panose="02020603050405020304" pitchFamily="18" charset="0"/>
                <a:cs typeface="Times New Roman" panose="02020603050405020304" pitchFamily="18" charset="0"/>
              </a:rPr>
              <a:t>astă</a:t>
            </a:r>
            <a:r>
              <a:rPr lang="en-GB" u="sng" dirty="0" smtClean="0">
                <a:latin typeface="Times New Roman" panose="02020603050405020304" pitchFamily="18" charset="0"/>
                <a:cs typeface="Times New Roman" panose="02020603050405020304" pitchFamily="18" charset="0"/>
              </a:rPr>
              <a:t> </a:t>
            </a:r>
            <a:r>
              <a:rPr lang="en-GB" u="sng" dirty="0" err="1" smtClean="0">
                <a:latin typeface="Times New Roman" panose="02020603050405020304" pitchFamily="18" charset="0"/>
                <a:cs typeface="Times New Roman" panose="02020603050405020304" pitchFamily="18" charset="0"/>
              </a:rPr>
              <a:t>competen</a:t>
            </a:r>
            <a:r>
              <a:rPr lang="ro-RO" u="sng" dirty="0" smtClean="0">
                <a:latin typeface="Times New Roman" panose="02020603050405020304" pitchFamily="18" charset="0"/>
                <a:cs typeface="Times New Roman" panose="02020603050405020304" pitchFamily="18" charset="0"/>
              </a:rPr>
              <a:t>ță.</a:t>
            </a:r>
            <a:r>
              <a:rPr lang="en-GB" u="sng"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indent="0" algn="ctr">
              <a:lnSpc>
                <a:spcPct val="110000"/>
              </a:lnSpc>
              <a:buNone/>
            </a:pPr>
            <a:r>
              <a:rPr lang="ro-RO" b="1" u="sng" dirty="0">
                <a:latin typeface="Times New Roman" panose="02020603050405020304" pitchFamily="18" charset="0"/>
                <a:cs typeface="Times New Roman" panose="02020603050405020304" pitchFamily="18" charset="0"/>
              </a:rPr>
              <a:t>Succes ș</a:t>
            </a:r>
            <a:r>
              <a:rPr lang="en-GB" b="1" u="sng" dirty="0" err="1" smtClean="0">
                <a:latin typeface="Times New Roman" panose="02020603050405020304" pitchFamily="18" charset="0"/>
                <a:cs typeface="Times New Roman" panose="02020603050405020304" pitchFamily="18" charset="0"/>
              </a:rPr>
              <a:t>i</a:t>
            </a:r>
            <a:r>
              <a:rPr lang="en-GB" b="1" u="sng" dirty="0" smtClean="0">
                <a:latin typeface="Times New Roman" panose="02020603050405020304" pitchFamily="18" charset="0"/>
                <a:cs typeface="Times New Roman" panose="02020603050405020304" pitchFamily="18" charset="0"/>
              </a:rPr>
              <a:t> </a:t>
            </a:r>
            <a:r>
              <a:rPr lang="en-GB" b="1" u="sng" dirty="0" err="1" smtClean="0">
                <a:latin typeface="Times New Roman" panose="02020603050405020304" pitchFamily="18" charset="0"/>
                <a:cs typeface="Times New Roman" panose="02020603050405020304" pitchFamily="18" charset="0"/>
              </a:rPr>
              <a:t>mul</a:t>
            </a:r>
            <a:r>
              <a:rPr lang="ro-RO" b="1" u="sng" dirty="0" smtClean="0">
                <a:latin typeface="Times New Roman" panose="02020603050405020304" pitchFamily="18" charset="0"/>
                <a:cs typeface="Times New Roman" panose="02020603050405020304" pitchFamily="18" charset="0"/>
              </a:rPr>
              <a:t>ț</a:t>
            </a:r>
            <a:r>
              <a:rPr lang="en-GB" b="1" u="sng" dirty="0" err="1" smtClean="0">
                <a:latin typeface="Times New Roman" panose="02020603050405020304" pitchFamily="18" charset="0"/>
                <a:cs typeface="Times New Roman" panose="02020603050405020304" pitchFamily="18" charset="0"/>
              </a:rPr>
              <a:t>umim</a:t>
            </a:r>
            <a:r>
              <a:rPr lang="ro-RO" b="1" u="sng" dirty="0" smtClean="0">
                <a:latin typeface="Times New Roman" panose="02020603050405020304" pitchFamily="18" charset="0"/>
                <a:cs typeface="Times New Roman" panose="02020603050405020304" pitchFamily="18" charset="0"/>
              </a:rPr>
              <a:t>!</a:t>
            </a:r>
            <a:endParaRPr lang="en-GB" b="1" dirty="0">
              <a:latin typeface="Times New Roman" panose="02020603050405020304" pitchFamily="18" charset="0"/>
              <a:cs typeface="Times New Roman" panose="02020603050405020304" pitchFamily="18" charset="0"/>
            </a:endParaRPr>
          </a:p>
          <a:p>
            <a:pPr algn="just"/>
            <a:endParaRPr lang="en-GB" dirty="0"/>
          </a:p>
        </p:txBody>
      </p:sp>
      <p:grpSp>
        <p:nvGrpSpPr>
          <p:cNvPr id="4" name="Group 3">
            <a:extLst>
              <a:ext uri="{FF2B5EF4-FFF2-40B4-BE49-F238E27FC236}">
                <a16:creationId xmlns:a16="http://schemas.microsoft.com/office/drawing/2014/main" id="{9BD78569-BF81-714C-04D7-86D0DF7D8926}"/>
              </a:ext>
            </a:extLst>
          </p:cNvPr>
          <p:cNvGrpSpPr/>
          <p:nvPr/>
        </p:nvGrpSpPr>
        <p:grpSpPr>
          <a:xfrm>
            <a:off x="2353858" y="34838"/>
            <a:ext cx="7589520" cy="1097280"/>
            <a:chOff x="2437350" y="158865"/>
            <a:chExt cx="6840220" cy="967105"/>
          </a:xfrm>
        </p:grpSpPr>
        <p:pic>
          <p:nvPicPr>
            <p:cNvPr id="5" name="Picture 4">
              <a:extLst>
                <a:ext uri="{FF2B5EF4-FFF2-40B4-BE49-F238E27FC236}">
                  <a16:creationId xmlns:a16="http://schemas.microsoft.com/office/drawing/2014/main" id="{DB3ABF05-6C33-2269-39EB-7725C69C06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1515" y="198870"/>
              <a:ext cx="1439545" cy="612775"/>
            </a:xfrm>
            <a:prstGeom prst="rect">
              <a:avLst/>
            </a:prstGeom>
            <a:noFill/>
            <a:ln>
              <a:noFill/>
            </a:ln>
          </p:spPr>
        </p:pic>
        <p:pic>
          <p:nvPicPr>
            <p:cNvPr id="6" name="Picture 5">
              <a:extLst>
                <a:ext uri="{FF2B5EF4-FFF2-40B4-BE49-F238E27FC236}">
                  <a16:creationId xmlns:a16="http://schemas.microsoft.com/office/drawing/2014/main" id="{967661F3-48C5-834B-614E-D199F099FA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7350" y="158865"/>
              <a:ext cx="2665730" cy="694055"/>
            </a:xfrm>
            <a:prstGeom prst="rect">
              <a:avLst/>
            </a:prstGeom>
            <a:noFill/>
            <a:ln>
              <a:noFill/>
            </a:ln>
          </p:spPr>
        </p:pic>
        <p:grpSp>
          <p:nvGrpSpPr>
            <p:cNvPr id="7" name="Group 6">
              <a:extLst>
                <a:ext uri="{FF2B5EF4-FFF2-40B4-BE49-F238E27FC236}">
                  <a16:creationId xmlns:a16="http://schemas.microsoft.com/office/drawing/2014/main" id="{250751DD-4490-CC39-E8DE-AE35202E5163}"/>
                </a:ext>
              </a:extLst>
            </p:cNvPr>
            <p:cNvGrpSpPr/>
            <p:nvPr/>
          </p:nvGrpSpPr>
          <p:grpSpPr>
            <a:xfrm>
              <a:off x="2544030" y="845300"/>
              <a:ext cx="6733540" cy="280670"/>
              <a:chOff x="0" y="5938"/>
              <a:chExt cx="6733540" cy="280670"/>
            </a:xfrm>
          </p:grpSpPr>
          <p:sp>
            <p:nvSpPr>
              <p:cNvPr id="8" name="Text Box 12">
                <a:extLst>
                  <a:ext uri="{FF2B5EF4-FFF2-40B4-BE49-F238E27FC236}">
                    <a16:creationId xmlns:a16="http://schemas.microsoft.com/office/drawing/2014/main" id="{1DB7D492-DF5F-5D0D-8D9F-CA2B95A07B4C}"/>
                  </a:ext>
                </a:extLst>
              </p:cNvPr>
              <p:cNvSpPr txBox="1"/>
              <p:nvPr/>
            </p:nvSpPr>
            <p:spPr>
              <a:xfrm>
                <a:off x="172193" y="5938"/>
                <a:ext cx="6419850" cy="280670"/>
              </a:xfrm>
              <a:prstGeom prst="rect">
                <a:avLst/>
              </a:prstGeom>
              <a:noFill/>
              <a:ln w="6350">
                <a:noFill/>
              </a:ln>
            </p:spPr>
            <p:txBody>
              <a:bodyPr rot="0" spcFirstLastPara="0" vert="horz" wrap="square" lIns="73152" tIns="36576" rIns="73152" bIns="36576" numCol="1" spcCol="0" rtlCol="0" fromWordArt="0" anchor="t" anchorCtr="0" forceAA="0" compatLnSpc="1">
                <a:prstTxWarp prst="textNoShape">
                  <a:avLst/>
                </a:prstTxWarp>
                <a:noAutofit/>
              </a:bodyPr>
              <a:lstStyle/>
              <a:p>
                <a:pPr marR="1016" indent="360680" algn="ctr" rtl="0">
                  <a:lnSpc>
                    <a:spcPct val="112000"/>
                  </a:lnSpc>
                  <a:spcAft>
                    <a:spcPts val="344"/>
                  </a:spcAft>
                </a:pPr>
                <a:r>
                  <a:rPr lang="ro-RO" sz="640" b="1" kern="1200" spc="224">
                    <a:solidFill>
                      <a:srgbClr val="1C1860"/>
                    </a:solidFill>
                    <a:latin typeface="Trebuchet MS" panose="020B0603020202020204" pitchFamily="34" charset="0"/>
                    <a:ea typeface="Times New Roman" panose="02020603050405020304" pitchFamily="18" charset="0"/>
                    <a:cs typeface="+mn-cs"/>
                  </a:rPr>
                  <a:t>Înregistrat ca operator de date cu caracter personal cu nr.25720</a:t>
                </a:r>
                <a:endParaRPr lang="en-GB" sz="960" kern="1200">
                  <a:solidFill>
                    <a:prstClr val="black"/>
                  </a:solidFill>
                  <a:latin typeface="Trebuchet MS" panose="020B0603020202020204" pitchFamily="34" charset="0"/>
                  <a:ea typeface="Times New Roman" panose="02020603050405020304" pitchFamily="18" charset="0"/>
                  <a:cs typeface="+mn-cs"/>
                </a:endParaRPr>
              </a:p>
            </p:txBody>
          </p:sp>
          <p:cxnSp>
            <p:nvCxnSpPr>
              <p:cNvPr id="9" name="Straight Connector 8">
                <a:extLst>
                  <a:ext uri="{FF2B5EF4-FFF2-40B4-BE49-F238E27FC236}">
                    <a16:creationId xmlns:a16="http://schemas.microsoft.com/office/drawing/2014/main" id="{FA70CEEC-B00D-E08A-CCE1-FF44B358D58F}"/>
                  </a:ext>
                </a:extLst>
              </p:cNvPr>
              <p:cNvCxnSpPr/>
              <p:nvPr/>
            </p:nvCxnSpPr>
            <p:spPr>
              <a:xfrm>
                <a:off x="0" y="2968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05245DC6-5189-34AD-82C1-910AA676FFF8}"/>
                  </a:ext>
                </a:extLst>
              </p:cNvPr>
              <p:cNvCxnSpPr/>
              <p:nvPr/>
            </p:nvCxnSpPr>
            <p:spPr>
              <a:xfrm>
                <a:off x="0" y="184068"/>
                <a:ext cx="6733540" cy="127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67869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1001</Words>
  <Application>Microsoft Office PowerPoint</Application>
  <PresentationFormat>Widescreen</PresentationFormat>
  <Paragraphs>65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Trebuchet MS</vt:lpstr>
      <vt:lpstr>Office Theme</vt:lpstr>
      <vt:lpstr> Sesiunea anuala de comunicări științifice  a  Institutului Național al Patrimoniului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Patrimoniul si Cultura  in  Competențe cheie pentru învățarea pe tot parcursul vieții </dc:title>
  <dc:creator>AMA-01</dc:creator>
  <cp:lastModifiedBy>Windows User</cp:lastModifiedBy>
  <cp:revision>8</cp:revision>
  <dcterms:created xsi:type="dcterms:W3CDTF">2023-11-04T03:07:06Z</dcterms:created>
  <dcterms:modified xsi:type="dcterms:W3CDTF">2023-11-06T05:41:48Z</dcterms:modified>
</cp:coreProperties>
</file>