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79" r:id="rId4"/>
    <p:sldId id="258" r:id="rId5"/>
    <p:sldId id="259" r:id="rId6"/>
    <p:sldId id="257" r:id="rId7"/>
    <p:sldId id="275" r:id="rId8"/>
    <p:sldId id="262" r:id="rId9"/>
    <p:sldId id="271" r:id="rId10"/>
    <p:sldId id="281" r:id="rId11"/>
    <p:sldId id="266" r:id="rId12"/>
    <p:sldId id="272" r:id="rId13"/>
    <p:sldId id="267" r:id="rId14"/>
    <p:sldId id="260" r:id="rId15"/>
    <p:sldId id="261" r:id="rId16"/>
    <p:sldId id="276" r:id="rId17"/>
    <p:sldId id="263" r:id="rId18"/>
    <p:sldId id="280" r:id="rId19"/>
    <p:sldId id="264" r:id="rId20"/>
    <p:sldId id="265" r:id="rId21"/>
    <p:sldId id="27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2060C-FDFE-4085-9C05-53004284A0B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1389-797F-4AA4-A221-BFA2B03F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1389-797F-4AA4-A221-BFA2B03FD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7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8138-2F4E-4776-9752-F090F9B98BF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85FA-447A-4CA1-87D6-FF6B2B3C5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442-FBB6-4338-8DCC-59682757751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ie.just.ro/Public/DetaliiDocumentAfis/2779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gislatie.just.ro/Public/DetaliiDocumentAfis/28785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ie.just.ro/Public/DetaliiDocumentAfis/2782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GRUPUL NATIONAL DE COORDONARE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PRIVIND INVATAREA ADULTILOR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SIGHISOARA 23-24.09.2024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AUTORITATEA NATIONALA PENTRU CALIFICARI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CREDITE SI STANDARDE OCUPATIONALE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TIBERIU DOBRESCU                        NICOLAE POSTAVARU </a:t>
            </a:r>
          </a:p>
        </p:txBody>
      </p:sp>
    </p:spTree>
    <p:extLst>
      <p:ext uri="{BB962C8B-B14F-4D97-AF65-F5344CB8AC3E}">
        <p14:creationId xmlns:p14="http://schemas.microsoft.com/office/powerpoint/2010/main" val="306949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144"/>
          </a:xfrm>
        </p:spPr>
        <p:txBody>
          <a:bodyPr>
            <a:normAutofit fontScale="90000"/>
          </a:bodyPr>
          <a:lstStyle/>
          <a:p>
            <a:r>
              <a:rPr lang="en-GB" sz="1800" b="1" dirty="0" err="1" smtClean="0"/>
              <a:t>Noul</a:t>
            </a:r>
            <a:r>
              <a:rPr lang="en-GB" sz="1800" b="1" dirty="0" smtClean="0"/>
              <a:t> SO -</a:t>
            </a:r>
            <a:r>
              <a:rPr lang="en-GB" sz="1800" b="1" dirty="0" err="1" smtClean="0"/>
              <a:t>Corelarea</a:t>
            </a:r>
            <a:r>
              <a:rPr lang="en-GB" sz="1800" b="1" dirty="0" smtClean="0"/>
              <a:t> </a:t>
            </a:r>
            <a:r>
              <a:rPr lang="en-GB" sz="1800" b="1" dirty="0" err="1"/>
              <a:t>nivelului</a:t>
            </a:r>
            <a:r>
              <a:rPr lang="en-GB" sz="1800" b="1" dirty="0"/>
              <a:t> de </a:t>
            </a:r>
            <a:r>
              <a:rPr lang="en-GB" sz="1800" b="1" dirty="0" err="1"/>
              <a:t>calificare</a:t>
            </a:r>
            <a:r>
              <a:rPr lang="en-GB" sz="1800" b="1" dirty="0"/>
              <a:t> cu </a:t>
            </a:r>
            <a:r>
              <a:rPr lang="en-GB" sz="1800" b="1" dirty="0" err="1"/>
              <a:t>numărul</a:t>
            </a:r>
            <a:r>
              <a:rPr lang="en-GB" sz="1800" b="1" dirty="0"/>
              <a:t> de </a:t>
            </a:r>
            <a:r>
              <a:rPr lang="en-GB" sz="1800" b="1" dirty="0" err="1"/>
              <a:t>credite</a:t>
            </a:r>
            <a:r>
              <a:rPr lang="en-GB" sz="1800" b="1" dirty="0"/>
              <a:t> ECTS </a:t>
            </a:r>
            <a:r>
              <a:rPr lang="en-GB" sz="1800" b="1" dirty="0" err="1"/>
              <a:t>pentru</a:t>
            </a:r>
            <a:r>
              <a:rPr lang="en-GB" sz="1800" b="1" dirty="0"/>
              <a:t> </a:t>
            </a:r>
            <a:r>
              <a:rPr lang="en-GB" sz="1800" b="1" dirty="0" err="1"/>
              <a:t>competențele</a:t>
            </a:r>
            <a:r>
              <a:rPr lang="en-GB" sz="1800" b="1" dirty="0"/>
              <a:t> din </a:t>
            </a:r>
            <a:r>
              <a:rPr lang="en-GB" sz="1800" b="1" dirty="0" err="1"/>
              <a:t>grupa</a:t>
            </a:r>
            <a:r>
              <a:rPr lang="en-GB" sz="1800" b="1" dirty="0"/>
              <a:t> C1 </a:t>
            </a:r>
            <a:r>
              <a:rPr lang="en-GB" sz="1800" b="1" dirty="0" err="1"/>
              <a:t>și</a:t>
            </a:r>
            <a:r>
              <a:rPr lang="en-GB" sz="1800" b="1" dirty="0"/>
              <a:t> </a:t>
            </a:r>
            <a:r>
              <a:rPr lang="en-GB" sz="1800" b="1" dirty="0" err="1"/>
              <a:t>grupa</a:t>
            </a:r>
            <a:r>
              <a:rPr lang="en-GB" sz="1800" b="1" dirty="0"/>
              <a:t> </a:t>
            </a:r>
            <a:r>
              <a:rPr lang="en-GB" sz="1800" b="1" dirty="0" smtClean="0"/>
              <a:t>C2-instructiuni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027119"/>
              </p:ext>
            </p:extLst>
          </p:nvPr>
        </p:nvGraphicFramePr>
        <p:xfrm>
          <a:off x="2039302" y="1486408"/>
          <a:ext cx="8113395" cy="4342384"/>
        </p:xfrm>
        <a:graphic>
          <a:graphicData uri="http://schemas.openxmlformats.org/drawingml/2006/table">
            <a:tbl>
              <a:tblPr firstRow="1" bandRow="1"/>
              <a:tblGrid>
                <a:gridCol w="912495">
                  <a:extLst>
                    <a:ext uri="{9D8B030D-6E8A-4147-A177-3AD203B41FA5}">
                      <a16:colId xmlns:a16="http://schemas.microsoft.com/office/drawing/2014/main" val="2283625830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386482756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414535724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047822372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14959819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536993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35906025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89795146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calificare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de ore didactice SO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CI+C2-25% din ore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credite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C1+C2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C1- ECTS/ nr. competențe - aceleași  pe un sector CAEN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C2 - ECTS/ nr. competențe – aceleași  pe  o subgrupă majoră ISCO-08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C3 - 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239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/2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242762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55269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21747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4427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00777"/>
                  </a:ext>
                </a:extLst>
              </a:tr>
              <a:tr h="1039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V/VI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VI/VII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VI/VII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553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*digitale si verzi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toate nivelurile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**digitale, verzi, antreprenoriale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41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74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Noul</a:t>
            </a:r>
            <a:r>
              <a:rPr lang="en-US" sz="2000" dirty="0" smtClean="0"/>
              <a:t> SO -</a:t>
            </a:r>
            <a:r>
              <a:rPr lang="en-US" sz="2000" dirty="0" err="1" smtClean="0"/>
              <a:t>Competente</a:t>
            </a:r>
            <a:r>
              <a:rPr lang="en-US" sz="2000" dirty="0" smtClean="0"/>
              <a:t> </a:t>
            </a:r>
            <a:r>
              <a:rPr lang="en-US" sz="2000" dirty="0" err="1" smtClean="0"/>
              <a:t>cheie</a:t>
            </a:r>
            <a:r>
              <a:rPr lang="en-US" sz="2000" dirty="0" smtClean="0"/>
              <a:t> C1 </a:t>
            </a:r>
            <a:r>
              <a:rPr lang="en-US" sz="2000" dirty="0" err="1" smtClean="0"/>
              <a:t>si</a:t>
            </a:r>
            <a:r>
              <a:rPr lang="en-US" sz="2000" dirty="0" smtClean="0"/>
              <a:t> transversal C2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870"/>
            <a:ext cx="10515600" cy="551277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Corelarea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nivelului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grupele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C1, C2,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credite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nivelul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 smtClean="0"/>
              <a:t>Lista</a:t>
            </a:r>
            <a:r>
              <a:rPr lang="en-US" sz="1400" dirty="0" smtClean="0"/>
              <a:t> </a:t>
            </a:r>
            <a:r>
              <a:rPr lang="en-US" sz="1400" dirty="0" err="1" smtClean="0"/>
              <a:t>competentelor</a:t>
            </a:r>
            <a:r>
              <a:rPr lang="en-US" sz="1400" dirty="0" smtClean="0"/>
              <a:t> C1 </a:t>
            </a:r>
            <a:r>
              <a:rPr lang="en-US" sz="1400" dirty="0" err="1" smtClean="0"/>
              <a:t>si</a:t>
            </a:r>
            <a:r>
              <a:rPr lang="en-US" sz="1400" dirty="0" smtClean="0"/>
              <a:t> C2 ,</a:t>
            </a:r>
            <a:r>
              <a:rPr lang="en-US" sz="1400" dirty="0" err="1" smtClean="0"/>
              <a:t>pe</a:t>
            </a:r>
            <a:r>
              <a:rPr lang="en-US" sz="1400" dirty="0" smtClean="0"/>
              <a:t> </a:t>
            </a:r>
            <a:r>
              <a:rPr lang="en-US" sz="1400" dirty="0" err="1" smtClean="0"/>
              <a:t>nivele</a:t>
            </a:r>
            <a:r>
              <a:rPr lang="en-US" sz="1400" dirty="0" smtClean="0"/>
              <a:t> ,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site ANC </a:t>
            </a: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12064"/>
              </p:ext>
            </p:extLst>
          </p:nvPr>
        </p:nvGraphicFramePr>
        <p:xfrm>
          <a:off x="2055177" y="2217071"/>
          <a:ext cx="8081645" cy="3568446"/>
        </p:xfrm>
        <a:graphic>
          <a:graphicData uri="http://schemas.openxmlformats.org/drawingml/2006/table">
            <a:tbl>
              <a:tblPr firstRow="1" firstCol="1" bandRow="1"/>
              <a:tblGrid>
                <a:gridCol w="985520">
                  <a:extLst>
                    <a:ext uri="{9D8B030D-6E8A-4147-A177-3AD203B41FA5}">
                      <a16:colId xmlns:a16="http://schemas.microsoft.com/office/drawing/2014/main" val="2458970875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667823949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124382397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3656565300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7327533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3652166854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032140703"/>
                    </a:ext>
                  </a:extLst>
                </a:gridCol>
              </a:tblGrid>
              <a:tr h="4870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C1 -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aceleași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sector CAEN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C2 -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aceleași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subgrupă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majoră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ISCO -08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42512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Competențe  C1/standard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ECTS /competență C1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competență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 C1 -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Competențe C2/standard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ECTS /competență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competență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pentru C2 -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493979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51432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44878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9494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025696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31487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24932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III/IV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III/IV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41988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III/IV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III/IV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75772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5813" y="2217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5813" y="2217738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5813" y="2201337"/>
            <a:ext cx="2720617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[</a:t>
            </a:r>
            <a:r>
              <a:rPr kumimoji="0" lang="fr-FR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1]</a:t>
            </a:r>
            <a:r>
              <a:rPr kumimoji="0" lang="fr-FR" altLang="en-US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</a:t>
            </a:r>
            <a:r>
              <a:rPr kumimoji="0" lang="fr-FR" altLang="en-US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 (</a:t>
            </a:r>
            <a:r>
              <a:rPr kumimoji="0" lang="fr-FR" altLang="en-US" sz="1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postliceal</a:t>
            </a:r>
            <a:r>
              <a:rPr kumimoji="0" lang="fr-FR" altLang="en-US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   </a:t>
            </a:r>
            <a:endParaRPr kumimoji="0" lang="en-US" altLang="en-US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[2]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Nivel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 (</a:t>
            </a:r>
            <a:r>
              <a:rPr kumimoji="0" lang="fr-F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studii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superioare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fr-F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scurtă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durată</a:t>
            </a: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Corelarea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nivelului CNC al programelor de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ocupatiile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1-5 ,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 numărul total de ore pe nivel de calificare, respectiv ore pentru pregătirea teoretică și numărul de ore pentru pregătirea practică și  numărul de credite transferabile asociat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7205" y="1860074"/>
          <a:ext cx="8657590" cy="4069715"/>
        </p:xfrm>
        <a:graphic>
          <a:graphicData uri="http://schemas.openxmlformats.org/drawingml/2006/table">
            <a:tbl>
              <a:tblPr firstRow="1" firstCol="1" bandRow="1"/>
              <a:tblGrid>
                <a:gridCol w="968883">
                  <a:extLst>
                    <a:ext uri="{9D8B030D-6E8A-4147-A177-3AD203B41FA5}">
                      <a16:colId xmlns:a16="http://schemas.microsoft.com/office/drawing/2014/main" val="1756075542"/>
                    </a:ext>
                  </a:extLst>
                </a:gridCol>
                <a:gridCol w="543598">
                  <a:extLst>
                    <a:ext uri="{9D8B030D-6E8A-4147-A177-3AD203B41FA5}">
                      <a16:colId xmlns:a16="http://schemas.microsoft.com/office/drawing/2014/main" val="2806063106"/>
                    </a:ext>
                  </a:extLst>
                </a:gridCol>
                <a:gridCol w="685359">
                  <a:extLst>
                    <a:ext uri="{9D8B030D-6E8A-4147-A177-3AD203B41FA5}">
                      <a16:colId xmlns:a16="http://schemas.microsoft.com/office/drawing/2014/main" val="3116982730"/>
                    </a:ext>
                  </a:extLst>
                </a:gridCol>
                <a:gridCol w="753575">
                  <a:extLst>
                    <a:ext uri="{9D8B030D-6E8A-4147-A177-3AD203B41FA5}">
                      <a16:colId xmlns:a16="http://schemas.microsoft.com/office/drawing/2014/main" val="1395878005"/>
                    </a:ext>
                  </a:extLst>
                </a:gridCol>
                <a:gridCol w="592095">
                  <a:extLst>
                    <a:ext uri="{9D8B030D-6E8A-4147-A177-3AD203B41FA5}">
                      <a16:colId xmlns:a16="http://schemas.microsoft.com/office/drawing/2014/main" val="1097537757"/>
                    </a:ext>
                  </a:extLst>
                </a:gridCol>
                <a:gridCol w="753575">
                  <a:extLst>
                    <a:ext uri="{9D8B030D-6E8A-4147-A177-3AD203B41FA5}">
                      <a16:colId xmlns:a16="http://schemas.microsoft.com/office/drawing/2014/main" val="2350269557"/>
                    </a:ext>
                  </a:extLst>
                </a:gridCol>
                <a:gridCol w="645389">
                  <a:extLst>
                    <a:ext uri="{9D8B030D-6E8A-4147-A177-3AD203B41FA5}">
                      <a16:colId xmlns:a16="http://schemas.microsoft.com/office/drawing/2014/main" val="2743770547"/>
                    </a:ext>
                  </a:extLst>
                </a:gridCol>
                <a:gridCol w="1399497">
                  <a:extLst>
                    <a:ext uri="{9D8B030D-6E8A-4147-A177-3AD203B41FA5}">
                      <a16:colId xmlns:a16="http://schemas.microsoft.com/office/drawing/2014/main" val="3215530280"/>
                    </a:ext>
                  </a:extLst>
                </a:gridCol>
                <a:gridCol w="1399497">
                  <a:extLst>
                    <a:ext uri="{9D8B030D-6E8A-4147-A177-3AD203B41FA5}">
                      <a16:colId xmlns:a16="http://schemas.microsoft.com/office/drawing/2014/main" val="1564197279"/>
                    </a:ext>
                  </a:extLst>
                </a:gridCol>
                <a:gridCol w="916122">
                  <a:extLst>
                    <a:ext uri="{9D8B030D-6E8A-4147-A177-3AD203B41FA5}">
                      <a16:colId xmlns:a16="http://schemas.microsoft.com/office/drawing/2014/main" val="1792019290"/>
                    </a:ext>
                  </a:extLst>
                </a:gridCol>
              </a:tblGrid>
              <a:tr h="6305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calificare CNC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Tipul programului de formare profesionala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total de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didactice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de ore de pregătire teoretică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de ore de pregătire practică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credite asociate ECTS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ore/ credite pe grupe de competențe/ nivel de 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518093"/>
                  </a:ext>
                </a:extLst>
              </a:tr>
              <a:tr h="64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5499"/>
                  </a:ext>
                </a:extLst>
              </a:tr>
              <a:tr h="26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            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ore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89196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credite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credit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38542"/>
                  </a:ext>
                </a:extLst>
              </a:tr>
              <a:tr h="2806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        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08459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31587"/>
                  </a:ext>
                </a:extLst>
              </a:tr>
              <a:tr h="2806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         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967474"/>
                  </a:ext>
                </a:extLst>
              </a:tr>
              <a:tr h="259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990802"/>
                  </a:ext>
                </a:extLst>
              </a:tr>
              <a:tr h="2806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        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425627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53011"/>
                  </a:ext>
                </a:extLst>
              </a:tr>
              <a:tr h="2647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960                     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849349"/>
                  </a:ext>
                </a:extLst>
              </a:tr>
              <a:tr h="292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credite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1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5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EDUCATIA ADULTILOR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958362"/>
            <a:ext cx="10840915" cy="5218601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nonprofesional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nonformal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românească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art. 62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(3)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Legea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învățământului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preuniversitar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198/2023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modificările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competențe-cheie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Recomandarea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22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competențele-cheie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2000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(2018/C 189/01)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 ESCO</a:t>
            </a:r>
            <a:r>
              <a:rPr lang="en-US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înțelesul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se pot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ISCED-F 2013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pot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dobândi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certificate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4.1,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4.2,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mașini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utilaje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furnizate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recunosc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CAEN,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aceleași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utilaje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0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 TRASNSVERSALE  SI MANAGERIALE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532"/>
            <a:ext cx="10515600" cy="5486399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axează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se pot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certificate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absolvire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obișnuit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nefiind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specific de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cunoaștere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deprinderi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abilități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aptitudini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pot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mare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aptitudinilor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calificărilor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Portalul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gestionat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ANC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regăsesc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menționat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absolvire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Dobandirea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transversal 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finalizeaza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200" b="1" dirty="0"/>
              <a:t>Corelarea nivelului CNC al programelor de formare aferente ocupațiilor de nivel de calificare 5-7 (de nivel superior), cu  numărul total de ore pe nivel de calificare, numărul de ore pentru pregătirea teoretică și practică și  numărul de credite transferabile asociat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7212" y="3012281"/>
          <a:ext cx="8537575" cy="1978025"/>
        </p:xfrm>
        <a:graphic>
          <a:graphicData uri="http://schemas.openxmlformats.org/drawingml/2006/table">
            <a:tbl>
              <a:tblPr firstRow="1" firstCol="1" bandRow="1"/>
              <a:tblGrid>
                <a:gridCol w="977267">
                  <a:extLst>
                    <a:ext uri="{9D8B030D-6E8A-4147-A177-3AD203B41FA5}">
                      <a16:colId xmlns:a16="http://schemas.microsoft.com/office/drawing/2014/main" val="2136561198"/>
                    </a:ext>
                  </a:extLst>
                </a:gridCol>
                <a:gridCol w="646820">
                  <a:extLst>
                    <a:ext uri="{9D8B030D-6E8A-4147-A177-3AD203B41FA5}">
                      <a16:colId xmlns:a16="http://schemas.microsoft.com/office/drawing/2014/main" val="1668884883"/>
                    </a:ext>
                  </a:extLst>
                </a:gridCol>
                <a:gridCol w="1122506">
                  <a:extLst>
                    <a:ext uri="{9D8B030D-6E8A-4147-A177-3AD203B41FA5}">
                      <a16:colId xmlns:a16="http://schemas.microsoft.com/office/drawing/2014/main" val="3545171585"/>
                    </a:ext>
                  </a:extLst>
                </a:gridCol>
                <a:gridCol w="895077">
                  <a:extLst>
                    <a:ext uri="{9D8B030D-6E8A-4147-A177-3AD203B41FA5}">
                      <a16:colId xmlns:a16="http://schemas.microsoft.com/office/drawing/2014/main" val="3934440026"/>
                    </a:ext>
                  </a:extLst>
                </a:gridCol>
                <a:gridCol w="655264">
                  <a:extLst>
                    <a:ext uri="{9D8B030D-6E8A-4147-A177-3AD203B41FA5}">
                      <a16:colId xmlns:a16="http://schemas.microsoft.com/office/drawing/2014/main" val="2982588979"/>
                    </a:ext>
                  </a:extLst>
                </a:gridCol>
                <a:gridCol w="890011">
                  <a:extLst>
                    <a:ext uri="{9D8B030D-6E8A-4147-A177-3AD203B41FA5}">
                      <a16:colId xmlns:a16="http://schemas.microsoft.com/office/drawing/2014/main" val="2181390488"/>
                    </a:ext>
                  </a:extLst>
                </a:gridCol>
                <a:gridCol w="745898">
                  <a:extLst>
                    <a:ext uri="{9D8B030D-6E8A-4147-A177-3AD203B41FA5}">
                      <a16:colId xmlns:a16="http://schemas.microsoft.com/office/drawing/2014/main" val="1344179590"/>
                    </a:ext>
                  </a:extLst>
                </a:gridCol>
                <a:gridCol w="977267">
                  <a:extLst>
                    <a:ext uri="{9D8B030D-6E8A-4147-A177-3AD203B41FA5}">
                      <a16:colId xmlns:a16="http://schemas.microsoft.com/office/drawing/2014/main" val="2397448319"/>
                    </a:ext>
                  </a:extLst>
                </a:gridCol>
                <a:gridCol w="930543">
                  <a:extLst>
                    <a:ext uri="{9D8B030D-6E8A-4147-A177-3AD203B41FA5}">
                      <a16:colId xmlns:a16="http://schemas.microsoft.com/office/drawing/2014/main" val="1075144548"/>
                    </a:ext>
                  </a:extLst>
                </a:gridCol>
                <a:gridCol w="696922">
                  <a:extLst>
                    <a:ext uri="{9D8B030D-6E8A-4147-A177-3AD203B41FA5}">
                      <a16:colId xmlns:a16="http://schemas.microsoft.com/office/drawing/2014/main" val="186635686"/>
                    </a:ext>
                  </a:extLst>
                </a:gridCol>
              </a:tblGrid>
              <a:tr h="5187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calificare superior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Tipul programului de formare profesionala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total de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didactice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de ore de pregătire teoretică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de ore de pregătire practică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credite asociate ECTS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de ore/ credite pe grupe de competențe/ nivel de calificare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299"/>
                  </a:ext>
                </a:extLst>
              </a:tr>
              <a:tr h="463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16698"/>
                  </a:ext>
                </a:extLst>
              </a:tr>
              <a:tr h="497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5/6/7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Specializare/conversie profesionala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180-300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120-200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 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30-45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30-45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180-225 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810125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2-3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2-3 credite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12-15 credite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84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3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2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6.194 din 23 august 2024privind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Metodologiei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actualizarea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calificărilor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61" y="914400"/>
            <a:ext cx="10515600" cy="5121886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34307" y="1433145"/>
            <a:ext cx="7288823" cy="4668717"/>
            <a:chOff x="0" y="0"/>
            <a:chExt cx="5257800" cy="4000501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0" y="3429001"/>
              <a:ext cx="5257800" cy="571500"/>
              <a:chOff x="0" y="3429001"/>
              <a:chExt cx="5257800" cy="571500"/>
            </a:xfrm>
            <a:grpFill/>
          </p:grpSpPr>
          <p:sp>
            <p:nvSpPr>
              <p:cNvPr id="44" name="Text Box 69"/>
              <p:cNvSpPr txBox="1"/>
              <p:nvPr/>
            </p:nvSpPr>
            <p:spPr>
              <a:xfrm>
                <a:off x="0" y="3429001"/>
                <a:ext cx="5257800" cy="571500"/>
              </a:xfrm>
              <a:custGeom>
                <a:avLst/>
                <a:gdLst>
                  <a:gd name="connsiteX0" fmla="*/ 0 w 4800600"/>
                  <a:gd name="connsiteY0" fmla="*/ 0 h 457200"/>
                  <a:gd name="connsiteX1" fmla="*/ 4800600 w 4800600"/>
                  <a:gd name="connsiteY1" fmla="*/ 0 h 457200"/>
                  <a:gd name="connsiteX2" fmla="*/ 4800600 w 4800600"/>
                  <a:gd name="connsiteY2" fmla="*/ 457200 h 457200"/>
                  <a:gd name="connsiteX3" fmla="*/ 0 w 4800600"/>
                  <a:gd name="connsiteY3" fmla="*/ 457200 h 457200"/>
                  <a:gd name="connsiteX4" fmla="*/ 0 w 4800600"/>
                  <a:gd name="connsiteY4" fmla="*/ 0 h 457200"/>
                  <a:gd name="connsiteX0" fmla="*/ 0 w 4800600"/>
                  <a:gd name="connsiteY0" fmla="*/ 0 h 571500"/>
                  <a:gd name="connsiteX1" fmla="*/ 4800600 w 4800600"/>
                  <a:gd name="connsiteY1" fmla="*/ 114300 h 571500"/>
                  <a:gd name="connsiteX2" fmla="*/ 4800600 w 4800600"/>
                  <a:gd name="connsiteY2" fmla="*/ 571500 h 571500"/>
                  <a:gd name="connsiteX3" fmla="*/ 0 w 4800600"/>
                  <a:gd name="connsiteY3" fmla="*/ 571500 h 571500"/>
                  <a:gd name="connsiteX4" fmla="*/ 0 w 4800600"/>
                  <a:gd name="connsiteY4" fmla="*/ 0 h 571500"/>
                  <a:gd name="connsiteX0" fmla="*/ 228600 w 5029200"/>
                  <a:gd name="connsiteY0" fmla="*/ 0 h 571500"/>
                  <a:gd name="connsiteX1" fmla="*/ 5029200 w 5029200"/>
                  <a:gd name="connsiteY1" fmla="*/ 114300 h 571500"/>
                  <a:gd name="connsiteX2" fmla="*/ 5029200 w 5029200"/>
                  <a:gd name="connsiteY2" fmla="*/ 571500 h 571500"/>
                  <a:gd name="connsiteX3" fmla="*/ 0 w 5029200"/>
                  <a:gd name="connsiteY3" fmla="*/ 571500 h 571500"/>
                  <a:gd name="connsiteX4" fmla="*/ 228600 w 5029200"/>
                  <a:gd name="connsiteY4" fmla="*/ 0 h 571500"/>
                  <a:gd name="connsiteX0" fmla="*/ 228600 w 5257800"/>
                  <a:gd name="connsiteY0" fmla="*/ 0 h 571500"/>
                  <a:gd name="connsiteX1" fmla="*/ 5029200 w 5257800"/>
                  <a:gd name="connsiteY1" fmla="*/ 114300 h 571500"/>
                  <a:gd name="connsiteX2" fmla="*/ 5257800 w 5257800"/>
                  <a:gd name="connsiteY2" fmla="*/ 571500 h 571500"/>
                  <a:gd name="connsiteX3" fmla="*/ 0 w 5257800"/>
                  <a:gd name="connsiteY3" fmla="*/ 571500 h 571500"/>
                  <a:gd name="connsiteX4" fmla="*/ 228600 w 5257800"/>
                  <a:gd name="connsiteY4" fmla="*/ 0 h 571500"/>
                  <a:gd name="connsiteX0" fmla="*/ 228600 w 5257800"/>
                  <a:gd name="connsiteY0" fmla="*/ 0 h 571500"/>
                  <a:gd name="connsiteX1" fmla="*/ 5029200 w 5257800"/>
                  <a:gd name="connsiteY1" fmla="*/ 0 h 571500"/>
                  <a:gd name="connsiteX2" fmla="*/ 5257800 w 5257800"/>
                  <a:gd name="connsiteY2" fmla="*/ 571500 h 571500"/>
                  <a:gd name="connsiteX3" fmla="*/ 0 w 5257800"/>
                  <a:gd name="connsiteY3" fmla="*/ 571500 h 571500"/>
                  <a:gd name="connsiteX4" fmla="*/ 228600 w 52578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7800" h="571500">
                    <a:moveTo>
                      <a:pt x="228600" y="0"/>
                    </a:moveTo>
                    <a:lnTo>
                      <a:pt x="5029200" y="0"/>
                    </a:lnTo>
                    <a:lnTo>
                      <a:pt x="5257800" y="571500"/>
                    </a:lnTo>
                    <a:lnTo>
                      <a:pt x="0" y="571500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C1. Competențe cheie - personale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-specifice pe nivel CNC și secțiune CAEN-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5" name="rosu"/>
              <p:cNvGrpSpPr/>
              <p:nvPr/>
            </p:nvGrpSpPr>
            <p:grpSpPr>
              <a:xfrm>
                <a:off x="0" y="3429001"/>
                <a:ext cx="5257800" cy="571500"/>
                <a:chOff x="0" y="3429001"/>
                <a:chExt cx="5257800" cy="571500"/>
              </a:xfrm>
              <a:grpFill/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0" y="4000501"/>
                  <a:ext cx="52578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029200" y="34290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0" y="34290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228600" y="2851151"/>
              <a:ext cx="4800600" cy="577850"/>
              <a:chOff x="228600" y="2851151"/>
              <a:chExt cx="4800600" cy="577850"/>
            </a:xfrm>
            <a:grpFill/>
          </p:grpSpPr>
          <p:sp>
            <p:nvSpPr>
              <p:cNvPr id="39" name="Text Box 75"/>
              <p:cNvSpPr txBox="1"/>
              <p:nvPr/>
            </p:nvSpPr>
            <p:spPr>
              <a:xfrm>
                <a:off x="228600" y="2851151"/>
                <a:ext cx="4800600" cy="577850"/>
              </a:xfrm>
              <a:custGeom>
                <a:avLst/>
                <a:gdLst>
                  <a:gd name="connsiteX0" fmla="*/ 0 w 4800600"/>
                  <a:gd name="connsiteY0" fmla="*/ 0 h 571500"/>
                  <a:gd name="connsiteX1" fmla="*/ 4800600 w 4800600"/>
                  <a:gd name="connsiteY1" fmla="*/ 0 h 571500"/>
                  <a:gd name="connsiteX2" fmla="*/ 4800600 w 4800600"/>
                  <a:gd name="connsiteY2" fmla="*/ 571500 h 571500"/>
                  <a:gd name="connsiteX3" fmla="*/ 0 w 4800600"/>
                  <a:gd name="connsiteY3" fmla="*/ 571500 h 571500"/>
                  <a:gd name="connsiteX4" fmla="*/ 0 w 4800600"/>
                  <a:gd name="connsiteY4" fmla="*/ 0 h 571500"/>
                  <a:gd name="connsiteX0" fmla="*/ 114300 w 4800600"/>
                  <a:gd name="connsiteY0" fmla="*/ 114300 h 571500"/>
                  <a:gd name="connsiteX1" fmla="*/ 4800600 w 4800600"/>
                  <a:gd name="connsiteY1" fmla="*/ 0 h 571500"/>
                  <a:gd name="connsiteX2" fmla="*/ 4800600 w 4800600"/>
                  <a:gd name="connsiteY2" fmla="*/ 571500 h 571500"/>
                  <a:gd name="connsiteX3" fmla="*/ 0 w 4800600"/>
                  <a:gd name="connsiteY3" fmla="*/ 571500 h 571500"/>
                  <a:gd name="connsiteX4" fmla="*/ 114300 w 4800600"/>
                  <a:gd name="connsiteY4" fmla="*/ 114300 h 571500"/>
                  <a:gd name="connsiteX0" fmla="*/ 114300 w 4800600"/>
                  <a:gd name="connsiteY0" fmla="*/ 0 h 577850"/>
                  <a:gd name="connsiteX1" fmla="*/ 4800600 w 4800600"/>
                  <a:gd name="connsiteY1" fmla="*/ 6350 h 577850"/>
                  <a:gd name="connsiteX2" fmla="*/ 4800600 w 4800600"/>
                  <a:gd name="connsiteY2" fmla="*/ 577850 h 577850"/>
                  <a:gd name="connsiteX3" fmla="*/ 0 w 4800600"/>
                  <a:gd name="connsiteY3" fmla="*/ 577850 h 577850"/>
                  <a:gd name="connsiteX4" fmla="*/ 114300 w 4800600"/>
                  <a:gd name="connsiteY4" fmla="*/ 0 h 577850"/>
                  <a:gd name="connsiteX0" fmla="*/ 114300 w 4800600"/>
                  <a:gd name="connsiteY0" fmla="*/ 0 h 577850"/>
                  <a:gd name="connsiteX1" fmla="*/ 4457700 w 4800600"/>
                  <a:gd name="connsiteY1" fmla="*/ 6350 h 577850"/>
                  <a:gd name="connsiteX2" fmla="*/ 4800600 w 4800600"/>
                  <a:gd name="connsiteY2" fmla="*/ 577850 h 577850"/>
                  <a:gd name="connsiteX3" fmla="*/ 0 w 4800600"/>
                  <a:gd name="connsiteY3" fmla="*/ 577850 h 577850"/>
                  <a:gd name="connsiteX4" fmla="*/ 114300 w 4800600"/>
                  <a:gd name="connsiteY4" fmla="*/ 0 h 577850"/>
                  <a:gd name="connsiteX0" fmla="*/ 114300 w 4686300"/>
                  <a:gd name="connsiteY0" fmla="*/ 0 h 577850"/>
                  <a:gd name="connsiteX1" fmla="*/ 4457700 w 4686300"/>
                  <a:gd name="connsiteY1" fmla="*/ 6350 h 577850"/>
                  <a:gd name="connsiteX2" fmla="*/ 4686300 w 4686300"/>
                  <a:gd name="connsiteY2" fmla="*/ 577850 h 577850"/>
                  <a:gd name="connsiteX3" fmla="*/ 0 w 4686300"/>
                  <a:gd name="connsiteY3" fmla="*/ 577850 h 577850"/>
                  <a:gd name="connsiteX4" fmla="*/ 114300 w 4686300"/>
                  <a:gd name="connsiteY4" fmla="*/ 0 h 577850"/>
                  <a:gd name="connsiteX0" fmla="*/ 228600 w 4800600"/>
                  <a:gd name="connsiteY0" fmla="*/ 0 h 577850"/>
                  <a:gd name="connsiteX1" fmla="*/ 4572000 w 4800600"/>
                  <a:gd name="connsiteY1" fmla="*/ 6350 h 577850"/>
                  <a:gd name="connsiteX2" fmla="*/ 4800600 w 4800600"/>
                  <a:gd name="connsiteY2" fmla="*/ 577850 h 577850"/>
                  <a:gd name="connsiteX3" fmla="*/ 0 w 4800600"/>
                  <a:gd name="connsiteY3" fmla="*/ 577850 h 577850"/>
                  <a:gd name="connsiteX4" fmla="*/ 228600 w 4800600"/>
                  <a:gd name="connsiteY4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00" h="577850">
                    <a:moveTo>
                      <a:pt x="228600" y="0"/>
                    </a:moveTo>
                    <a:lnTo>
                      <a:pt x="4572000" y="6350"/>
                    </a:lnTo>
                    <a:lnTo>
                      <a:pt x="4800600" y="577850"/>
                    </a:lnTo>
                    <a:lnTo>
                      <a:pt x="0" y="577850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C2. Competențe de bază și transversale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-specifice pe subgrupa majoră-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Portocaliu"/>
              <p:cNvGrpSpPr/>
              <p:nvPr/>
            </p:nvGrpSpPr>
            <p:grpSpPr>
              <a:xfrm>
                <a:off x="228600" y="2857501"/>
                <a:ext cx="4800600" cy="571500"/>
                <a:chOff x="228600" y="2857501"/>
                <a:chExt cx="4800600" cy="571500"/>
              </a:xfrm>
              <a:grpFill/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228600" y="3429001"/>
                  <a:ext cx="48006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800600" y="28575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228600" y="28575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457200" y="2279509"/>
              <a:ext cx="4343400" cy="586433"/>
              <a:chOff x="457200" y="2279509"/>
              <a:chExt cx="4343400" cy="586433"/>
            </a:xfrm>
            <a:grpFill/>
          </p:grpSpPr>
          <p:sp>
            <p:nvSpPr>
              <p:cNvPr id="34" name="Text Box 81"/>
              <p:cNvSpPr txBox="1"/>
              <p:nvPr/>
            </p:nvSpPr>
            <p:spPr>
              <a:xfrm>
                <a:off x="457200" y="2279509"/>
                <a:ext cx="4343400" cy="586433"/>
              </a:xfrm>
              <a:custGeom>
                <a:avLst/>
                <a:gdLst>
                  <a:gd name="connsiteX0" fmla="*/ 0 w 3543300"/>
                  <a:gd name="connsiteY0" fmla="*/ 0 h 450850"/>
                  <a:gd name="connsiteX1" fmla="*/ 3543300 w 3543300"/>
                  <a:gd name="connsiteY1" fmla="*/ 0 h 450850"/>
                  <a:gd name="connsiteX2" fmla="*/ 3543300 w 3543300"/>
                  <a:gd name="connsiteY2" fmla="*/ 450850 h 450850"/>
                  <a:gd name="connsiteX3" fmla="*/ 0 w 3543300"/>
                  <a:gd name="connsiteY3" fmla="*/ 450850 h 450850"/>
                  <a:gd name="connsiteX4" fmla="*/ 0 w 3543300"/>
                  <a:gd name="connsiteY4" fmla="*/ 0 h 450850"/>
                  <a:gd name="connsiteX0" fmla="*/ 0 w 3771900"/>
                  <a:gd name="connsiteY0" fmla="*/ 0 h 571500"/>
                  <a:gd name="connsiteX1" fmla="*/ 3771900 w 3771900"/>
                  <a:gd name="connsiteY1" fmla="*/ 120650 h 571500"/>
                  <a:gd name="connsiteX2" fmla="*/ 3771900 w 3771900"/>
                  <a:gd name="connsiteY2" fmla="*/ 571500 h 571500"/>
                  <a:gd name="connsiteX3" fmla="*/ 228600 w 3771900"/>
                  <a:gd name="connsiteY3" fmla="*/ 571500 h 571500"/>
                  <a:gd name="connsiteX4" fmla="*/ 0 w 3771900"/>
                  <a:gd name="connsiteY4" fmla="*/ 0 h 571500"/>
                  <a:gd name="connsiteX0" fmla="*/ 228600 w 4000500"/>
                  <a:gd name="connsiteY0" fmla="*/ 0 h 571500"/>
                  <a:gd name="connsiteX1" fmla="*/ 4000500 w 4000500"/>
                  <a:gd name="connsiteY1" fmla="*/ 120650 h 571500"/>
                  <a:gd name="connsiteX2" fmla="*/ 4000500 w 4000500"/>
                  <a:gd name="connsiteY2" fmla="*/ 571500 h 571500"/>
                  <a:gd name="connsiteX3" fmla="*/ 0 w 4000500"/>
                  <a:gd name="connsiteY3" fmla="*/ 571500 h 571500"/>
                  <a:gd name="connsiteX4" fmla="*/ 228600 w 4000500"/>
                  <a:gd name="connsiteY4" fmla="*/ 0 h 571500"/>
                  <a:gd name="connsiteX0" fmla="*/ 228600 w 4343400"/>
                  <a:gd name="connsiteY0" fmla="*/ 0 h 571500"/>
                  <a:gd name="connsiteX1" fmla="*/ 4000500 w 4343400"/>
                  <a:gd name="connsiteY1" fmla="*/ 120650 h 571500"/>
                  <a:gd name="connsiteX2" fmla="*/ 4343400 w 4343400"/>
                  <a:gd name="connsiteY2" fmla="*/ 571500 h 571500"/>
                  <a:gd name="connsiteX3" fmla="*/ 0 w 4343400"/>
                  <a:gd name="connsiteY3" fmla="*/ 571500 h 571500"/>
                  <a:gd name="connsiteX4" fmla="*/ 228600 w 4343400"/>
                  <a:gd name="connsiteY4" fmla="*/ 0 h 571500"/>
                  <a:gd name="connsiteX0" fmla="*/ 228600 w 4343400"/>
                  <a:gd name="connsiteY0" fmla="*/ 0 h 571500"/>
                  <a:gd name="connsiteX1" fmla="*/ 4114800 w 4343400"/>
                  <a:gd name="connsiteY1" fmla="*/ 0 h 571500"/>
                  <a:gd name="connsiteX2" fmla="*/ 4343400 w 4343400"/>
                  <a:gd name="connsiteY2" fmla="*/ 571500 h 571500"/>
                  <a:gd name="connsiteX3" fmla="*/ 0 w 4343400"/>
                  <a:gd name="connsiteY3" fmla="*/ 571500 h 571500"/>
                  <a:gd name="connsiteX4" fmla="*/ 228600 w 43434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0" h="571500">
                    <a:moveTo>
                      <a:pt x="228600" y="0"/>
                    </a:moveTo>
                    <a:lnTo>
                      <a:pt x="4114800" y="0"/>
                    </a:lnTo>
                    <a:lnTo>
                      <a:pt x="4343400" y="571500"/>
                    </a:lnTo>
                    <a:lnTo>
                      <a:pt x="0" y="571500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C3.1. Competențe profesionale fundamentale și comune la locul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muncă  -specifice pe grupa minoră-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tr 1"/>
              <p:cNvGrpSpPr/>
              <p:nvPr/>
            </p:nvGrpSpPr>
            <p:grpSpPr>
              <a:xfrm>
                <a:off x="457200" y="2279651"/>
                <a:ext cx="4343400" cy="577850"/>
                <a:chOff x="457200" y="2279651"/>
                <a:chExt cx="4343400" cy="577850"/>
              </a:xfrm>
              <a:grpFill/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57200" y="2857501"/>
                  <a:ext cx="43434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72000" y="22860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457200" y="227965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685800" y="1702259"/>
              <a:ext cx="3886200" cy="604951"/>
              <a:chOff x="685800" y="1702259"/>
              <a:chExt cx="3886200" cy="604951"/>
            </a:xfrm>
            <a:grpFill/>
          </p:grpSpPr>
          <p:sp>
            <p:nvSpPr>
              <p:cNvPr id="29" name="Text Box 87"/>
              <p:cNvSpPr txBox="1"/>
              <p:nvPr/>
            </p:nvSpPr>
            <p:spPr>
              <a:xfrm>
                <a:off x="762251" y="1702259"/>
                <a:ext cx="3757649" cy="604951"/>
              </a:xfrm>
              <a:custGeom>
                <a:avLst/>
                <a:gdLst>
                  <a:gd name="connsiteX0" fmla="*/ 0 w 1371600"/>
                  <a:gd name="connsiteY0" fmla="*/ 0 h 342900"/>
                  <a:gd name="connsiteX1" fmla="*/ 1371600 w 1371600"/>
                  <a:gd name="connsiteY1" fmla="*/ 0 h 342900"/>
                  <a:gd name="connsiteX2" fmla="*/ 1371600 w 1371600"/>
                  <a:gd name="connsiteY2" fmla="*/ 342900 h 342900"/>
                  <a:gd name="connsiteX3" fmla="*/ 0 w 1371600"/>
                  <a:gd name="connsiteY3" fmla="*/ 342900 h 342900"/>
                  <a:gd name="connsiteX4" fmla="*/ 0 w 1371600"/>
                  <a:gd name="connsiteY4" fmla="*/ 0 h 342900"/>
                  <a:gd name="connsiteX0" fmla="*/ 0 w 1600200"/>
                  <a:gd name="connsiteY0" fmla="*/ 0 h 457200"/>
                  <a:gd name="connsiteX1" fmla="*/ 1600200 w 1600200"/>
                  <a:gd name="connsiteY1" fmla="*/ 114300 h 457200"/>
                  <a:gd name="connsiteX2" fmla="*/ 1600200 w 1600200"/>
                  <a:gd name="connsiteY2" fmla="*/ 457200 h 457200"/>
                  <a:gd name="connsiteX3" fmla="*/ 228600 w 1600200"/>
                  <a:gd name="connsiteY3" fmla="*/ 457200 h 457200"/>
                  <a:gd name="connsiteX4" fmla="*/ 0 w 1600200"/>
                  <a:gd name="connsiteY4" fmla="*/ 0 h 457200"/>
                  <a:gd name="connsiteX0" fmla="*/ 0 w 3429000"/>
                  <a:gd name="connsiteY0" fmla="*/ 0 h 457200"/>
                  <a:gd name="connsiteX1" fmla="*/ 3429000 w 3429000"/>
                  <a:gd name="connsiteY1" fmla="*/ 0 h 457200"/>
                  <a:gd name="connsiteX2" fmla="*/ 1600200 w 3429000"/>
                  <a:gd name="connsiteY2" fmla="*/ 457200 h 457200"/>
                  <a:gd name="connsiteX3" fmla="*/ 228600 w 3429000"/>
                  <a:gd name="connsiteY3" fmla="*/ 457200 h 457200"/>
                  <a:gd name="connsiteX4" fmla="*/ 0 w 3429000"/>
                  <a:gd name="connsiteY4" fmla="*/ 0 h 457200"/>
                  <a:gd name="connsiteX0" fmla="*/ 0 w 3657600"/>
                  <a:gd name="connsiteY0" fmla="*/ 0 h 565150"/>
                  <a:gd name="connsiteX1" fmla="*/ 3429000 w 3657600"/>
                  <a:gd name="connsiteY1" fmla="*/ 0 h 565150"/>
                  <a:gd name="connsiteX2" fmla="*/ 3657600 w 3657600"/>
                  <a:gd name="connsiteY2" fmla="*/ 565150 h 565150"/>
                  <a:gd name="connsiteX3" fmla="*/ 228600 w 3657600"/>
                  <a:gd name="connsiteY3" fmla="*/ 457200 h 565150"/>
                  <a:gd name="connsiteX4" fmla="*/ 0 w 3657600"/>
                  <a:gd name="connsiteY4" fmla="*/ 0 h 565150"/>
                  <a:gd name="connsiteX0" fmla="*/ 228600 w 3886200"/>
                  <a:gd name="connsiteY0" fmla="*/ 0 h 571500"/>
                  <a:gd name="connsiteX1" fmla="*/ 3657600 w 3886200"/>
                  <a:gd name="connsiteY1" fmla="*/ 0 h 571500"/>
                  <a:gd name="connsiteX2" fmla="*/ 3886200 w 3886200"/>
                  <a:gd name="connsiteY2" fmla="*/ 565150 h 571500"/>
                  <a:gd name="connsiteX3" fmla="*/ 0 w 3886200"/>
                  <a:gd name="connsiteY3" fmla="*/ 571500 h 571500"/>
                  <a:gd name="connsiteX4" fmla="*/ 228600 w 38862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200" h="571500">
                    <a:moveTo>
                      <a:pt x="228600" y="0"/>
                    </a:moveTo>
                    <a:lnTo>
                      <a:pt x="3657600" y="0"/>
                    </a:lnTo>
                    <a:lnTo>
                      <a:pt x="3886200" y="565150"/>
                    </a:lnTo>
                    <a:lnTo>
                      <a:pt x="0" y="571500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C3.2. Competențe profesionale de domeniu și tehnice generale </a:t>
                </a:r>
                <a:endParaRPr lang="en-US" sz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specifice pe grupa de bază-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85800" y="1714501"/>
                <a:ext cx="3886200" cy="571500"/>
                <a:chOff x="685800" y="1714501"/>
                <a:chExt cx="3886200" cy="571500"/>
              </a:xfrm>
              <a:grpFill/>
            </p:grpSpPr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85800" y="2286001"/>
                  <a:ext cx="38862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343400" y="17145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685800" y="17145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914400" y="1142894"/>
              <a:ext cx="3429000" cy="571607"/>
              <a:chOff x="914400" y="1142894"/>
              <a:chExt cx="3429000" cy="571607"/>
            </a:xfrm>
            <a:grpFill/>
          </p:grpSpPr>
          <p:sp>
            <p:nvSpPr>
              <p:cNvPr id="24" name="Text Box 93"/>
              <p:cNvSpPr txBox="1"/>
              <p:nvPr/>
            </p:nvSpPr>
            <p:spPr>
              <a:xfrm>
                <a:off x="1090899" y="1142894"/>
                <a:ext cx="3107731" cy="571500"/>
              </a:xfrm>
              <a:custGeom>
                <a:avLst/>
                <a:gdLst>
                  <a:gd name="connsiteX0" fmla="*/ 0 w 3200400"/>
                  <a:gd name="connsiteY0" fmla="*/ 0 h 571500"/>
                  <a:gd name="connsiteX1" fmla="*/ 3200400 w 3200400"/>
                  <a:gd name="connsiteY1" fmla="*/ 0 h 571500"/>
                  <a:gd name="connsiteX2" fmla="*/ 3200400 w 3200400"/>
                  <a:gd name="connsiteY2" fmla="*/ 571500 h 571500"/>
                  <a:gd name="connsiteX3" fmla="*/ 0 w 3200400"/>
                  <a:gd name="connsiteY3" fmla="*/ 571500 h 571500"/>
                  <a:gd name="connsiteX4" fmla="*/ 0 w 3200400"/>
                  <a:gd name="connsiteY4" fmla="*/ 0 h 571500"/>
                  <a:gd name="connsiteX0" fmla="*/ 228600 w 3429000"/>
                  <a:gd name="connsiteY0" fmla="*/ 0 h 571500"/>
                  <a:gd name="connsiteX1" fmla="*/ 3429000 w 3429000"/>
                  <a:gd name="connsiteY1" fmla="*/ 0 h 571500"/>
                  <a:gd name="connsiteX2" fmla="*/ 3429000 w 3429000"/>
                  <a:gd name="connsiteY2" fmla="*/ 571500 h 571500"/>
                  <a:gd name="connsiteX3" fmla="*/ 0 w 3429000"/>
                  <a:gd name="connsiteY3" fmla="*/ 571500 h 571500"/>
                  <a:gd name="connsiteX4" fmla="*/ 228600 w 3429000"/>
                  <a:gd name="connsiteY4" fmla="*/ 0 h 571500"/>
                  <a:gd name="connsiteX0" fmla="*/ 228600 w 3429000"/>
                  <a:gd name="connsiteY0" fmla="*/ 0 h 571500"/>
                  <a:gd name="connsiteX1" fmla="*/ 3200400 w 3429000"/>
                  <a:gd name="connsiteY1" fmla="*/ 0 h 571500"/>
                  <a:gd name="connsiteX2" fmla="*/ 3429000 w 3429000"/>
                  <a:gd name="connsiteY2" fmla="*/ 571500 h 571500"/>
                  <a:gd name="connsiteX3" fmla="*/ 0 w 3429000"/>
                  <a:gd name="connsiteY3" fmla="*/ 571500 h 571500"/>
                  <a:gd name="connsiteX4" fmla="*/ 228600 w 34290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0" h="571500">
                    <a:moveTo>
                      <a:pt x="228600" y="0"/>
                    </a:moveTo>
                    <a:lnTo>
                      <a:pt x="3200400" y="0"/>
                    </a:lnTo>
                    <a:lnTo>
                      <a:pt x="3429000" y="571500"/>
                    </a:lnTo>
                    <a:lnTo>
                      <a:pt x="0" y="571500"/>
                    </a:lnTo>
                    <a:lnTo>
                      <a:pt x="2286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C3.3. Competențe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profesionale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specialitate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-specifice pe ocupații-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914400" y="1143001"/>
                <a:ext cx="3429000" cy="571500"/>
                <a:chOff x="914400" y="1143001"/>
                <a:chExt cx="3429000" cy="571500"/>
              </a:xfrm>
              <a:grpFill/>
            </p:grpSpPr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914400" y="1714501"/>
                  <a:ext cx="34290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114800" y="11430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400" y="1143001"/>
                  <a:ext cx="228600" cy="5715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2609849" y="0"/>
              <a:ext cx="1787131" cy="1143001"/>
              <a:chOff x="2609849" y="0"/>
              <a:chExt cx="1787131" cy="1143001"/>
            </a:xfrm>
            <a:grpFill/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609849" y="0"/>
                <a:ext cx="1787131" cy="1142965"/>
              </a:xfrm>
              <a:custGeom>
                <a:avLst/>
                <a:gdLst>
                  <a:gd name="connsiteX0" fmla="*/ 0 w 1530350"/>
                  <a:gd name="connsiteY0" fmla="*/ 0 h 1136650"/>
                  <a:gd name="connsiteX1" fmla="*/ 1530350 w 1530350"/>
                  <a:gd name="connsiteY1" fmla="*/ 0 h 1136650"/>
                  <a:gd name="connsiteX2" fmla="*/ 1530350 w 1530350"/>
                  <a:gd name="connsiteY2" fmla="*/ 1136650 h 1136650"/>
                  <a:gd name="connsiteX3" fmla="*/ 0 w 1530350"/>
                  <a:gd name="connsiteY3" fmla="*/ 1136650 h 1136650"/>
                  <a:gd name="connsiteX4" fmla="*/ 0 w 1530350"/>
                  <a:gd name="connsiteY4" fmla="*/ 0 h 1136650"/>
                  <a:gd name="connsiteX0" fmla="*/ 0 w 1530350"/>
                  <a:gd name="connsiteY0" fmla="*/ 0 h 1136650"/>
                  <a:gd name="connsiteX1" fmla="*/ 1047750 w 1530350"/>
                  <a:gd name="connsiteY1" fmla="*/ 45719 h 1136650"/>
                  <a:gd name="connsiteX2" fmla="*/ 1530350 w 1530350"/>
                  <a:gd name="connsiteY2" fmla="*/ 1136650 h 1136650"/>
                  <a:gd name="connsiteX3" fmla="*/ 0 w 1530350"/>
                  <a:gd name="connsiteY3" fmla="*/ 1136650 h 1136650"/>
                  <a:gd name="connsiteX4" fmla="*/ 0 w 1530350"/>
                  <a:gd name="connsiteY4" fmla="*/ 0 h 1136650"/>
                  <a:gd name="connsiteX0" fmla="*/ 0 w 1530350"/>
                  <a:gd name="connsiteY0" fmla="*/ 0 h 1136650"/>
                  <a:gd name="connsiteX1" fmla="*/ 1047750 w 1530350"/>
                  <a:gd name="connsiteY1" fmla="*/ 0 h 1136650"/>
                  <a:gd name="connsiteX2" fmla="*/ 1530350 w 1530350"/>
                  <a:gd name="connsiteY2" fmla="*/ 1136650 h 1136650"/>
                  <a:gd name="connsiteX3" fmla="*/ 0 w 1530350"/>
                  <a:gd name="connsiteY3" fmla="*/ 1136650 h 1136650"/>
                  <a:gd name="connsiteX4" fmla="*/ 0 w 1530350"/>
                  <a:gd name="connsiteY4" fmla="*/ 0 h 1136650"/>
                  <a:gd name="connsiteX0" fmla="*/ 0 w 1504950"/>
                  <a:gd name="connsiteY0" fmla="*/ 0 h 1136650"/>
                  <a:gd name="connsiteX1" fmla="*/ 1047750 w 1504950"/>
                  <a:gd name="connsiteY1" fmla="*/ 0 h 1136650"/>
                  <a:gd name="connsiteX2" fmla="*/ 1504950 w 1504950"/>
                  <a:gd name="connsiteY2" fmla="*/ 1136650 h 1136650"/>
                  <a:gd name="connsiteX3" fmla="*/ 0 w 1504950"/>
                  <a:gd name="connsiteY3" fmla="*/ 1136650 h 1136650"/>
                  <a:gd name="connsiteX4" fmla="*/ 0 w 1504950"/>
                  <a:gd name="connsiteY4" fmla="*/ 0 h 113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1136650">
                    <a:moveTo>
                      <a:pt x="0" y="0"/>
                    </a:moveTo>
                    <a:lnTo>
                      <a:pt x="1047750" y="0"/>
                    </a:lnTo>
                    <a:lnTo>
                      <a:pt x="1504950" y="1136650"/>
                    </a:lnTo>
                    <a:lnTo>
                      <a:pt x="0" y="1136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C4.2.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C.Specializare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Echipamente/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Utilaje/Softuri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Mașini, Software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628900" y="1"/>
                <a:ext cx="1485900" cy="1143000"/>
                <a:chOff x="2628900" y="1"/>
                <a:chExt cx="1485900" cy="1143000"/>
              </a:xfrm>
              <a:grpFill/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657600" y="1"/>
                  <a:ext cx="457200" cy="11430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8900" y="1143001"/>
                  <a:ext cx="14859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628900" y="1"/>
                  <a:ext cx="10287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762250" y="1"/>
              <a:ext cx="1866650" cy="1143000"/>
              <a:chOff x="762250" y="1"/>
              <a:chExt cx="1866650" cy="1143000"/>
            </a:xfrm>
            <a:grpFill/>
          </p:grpSpPr>
          <p:sp>
            <p:nvSpPr>
              <p:cNvPr id="13" name="Text Box 105"/>
              <p:cNvSpPr txBox="1"/>
              <p:nvPr/>
            </p:nvSpPr>
            <p:spPr>
              <a:xfrm>
                <a:off x="762250" y="1"/>
                <a:ext cx="1866650" cy="1143000"/>
              </a:xfrm>
              <a:custGeom>
                <a:avLst/>
                <a:gdLst>
                  <a:gd name="connsiteX0" fmla="*/ 0 w 1485900"/>
                  <a:gd name="connsiteY0" fmla="*/ 0 h 1143000"/>
                  <a:gd name="connsiteX1" fmla="*/ 1485900 w 1485900"/>
                  <a:gd name="connsiteY1" fmla="*/ 0 h 1143000"/>
                  <a:gd name="connsiteX2" fmla="*/ 1485900 w 1485900"/>
                  <a:gd name="connsiteY2" fmla="*/ 1143000 h 1143000"/>
                  <a:gd name="connsiteX3" fmla="*/ 0 w 1485900"/>
                  <a:gd name="connsiteY3" fmla="*/ 1143000 h 1143000"/>
                  <a:gd name="connsiteX4" fmla="*/ 0 w 1485900"/>
                  <a:gd name="connsiteY4" fmla="*/ 0 h 1143000"/>
                  <a:gd name="connsiteX0" fmla="*/ 685800 w 1485900"/>
                  <a:gd name="connsiteY0" fmla="*/ 0 h 1143000"/>
                  <a:gd name="connsiteX1" fmla="*/ 1485900 w 1485900"/>
                  <a:gd name="connsiteY1" fmla="*/ 0 h 1143000"/>
                  <a:gd name="connsiteX2" fmla="*/ 1485900 w 1485900"/>
                  <a:gd name="connsiteY2" fmla="*/ 1143000 h 1143000"/>
                  <a:gd name="connsiteX3" fmla="*/ 0 w 1485900"/>
                  <a:gd name="connsiteY3" fmla="*/ 1143000 h 1143000"/>
                  <a:gd name="connsiteX4" fmla="*/ 685800 w 1485900"/>
                  <a:gd name="connsiteY4" fmla="*/ 0 h 1143000"/>
                  <a:gd name="connsiteX0" fmla="*/ 457200 w 1485900"/>
                  <a:gd name="connsiteY0" fmla="*/ 0 h 1143000"/>
                  <a:gd name="connsiteX1" fmla="*/ 1485900 w 1485900"/>
                  <a:gd name="connsiteY1" fmla="*/ 0 h 1143000"/>
                  <a:gd name="connsiteX2" fmla="*/ 1485900 w 1485900"/>
                  <a:gd name="connsiteY2" fmla="*/ 1143000 h 1143000"/>
                  <a:gd name="connsiteX3" fmla="*/ 0 w 1485900"/>
                  <a:gd name="connsiteY3" fmla="*/ 1143000 h 1143000"/>
                  <a:gd name="connsiteX4" fmla="*/ 457200 w 1485900"/>
                  <a:gd name="connsiteY4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900" h="1143000">
                    <a:moveTo>
                      <a:pt x="457200" y="0"/>
                    </a:moveTo>
                    <a:lnTo>
                      <a:pt x="1485900" y="0"/>
                    </a:lnTo>
                    <a:lnTo>
                      <a:pt x="1485900" y="1143000"/>
                    </a:lnTo>
                    <a:lnTo>
                      <a:pt x="0" y="1143000"/>
                    </a:lnTo>
                    <a:lnTo>
                      <a:pt x="457200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C4.1.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C.Specializare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RO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Manageriale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143000" y="1"/>
                <a:ext cx="1485900" cy="1143000"/>
                <a:chOff x="1143000" y="1"/>
                <a:chExt cx="1485900" cy="1143000"/>
              </a:xfrm>
              <a:grpFill/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143000" y="1143001"/>
                  <a:ext cx="14859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 flipV="1">
                  <a:off x="1600200" y="1"/>
                  <a:ext cx="1028700" cy="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1143000" y="1"/>
                  <a:ext cx="457200" cy="1143000"/>
                </a:xfrm>
                <a:prstGeom prst="line">
                  <a:avLst/>
                </a:prstGeom>
                <a:grpFill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 flipV="1">
                  <a:off x="2628900" y="1"/>
                  <a:ext cx="0" cy="1143000"/>
                </a:xfrm>
                <a:prstGeom prst="line">
                  <a:avLst/>
                </a:prstGeom>
                <a:grpFill/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4613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Noul</a:t>
            </a:r>
            <a:r>
              <a:rPr lang="en-US" dirty="0" smtClean="0"/>
              <a:t> SO –</a:t>
            </a:r>
            <a:r>
              <a:rPr lang="en-US" dirty="0" err="1" smtClean="0"/>
              <a:t>continuare</a:t>
            </a:r>
            <a:r>
              <a:rPr lang="en-US" dirty="0" smtClean="0"/>
              <a:t> – </a:t>
            </a:r>
            <a:r>
              <a:rPr lang="en-US" dirty="0" err="1" smtClean="0"/>
              <a:t>corelare</a:t>
            </a:r>
            <a:r>
              <a:rPr lang="en-US" dirty="0" smtClean="0"/>
              <a:t> ISCO-COMPETENTE 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04546" y="1774316"/>
          <a:ext cx="9363808" cy="2990281"/>
        </p:xfrm>
        <a:graphic>
          <a:graphicData uri="http://schemas.openxmlformats.org/drawingml/2006/table">
            <a:tbl>
              <a:tblPr firstRow="1" bandRow="1"/>
              <a:tblGrid>
                <a:gridCol w="2754681">
                  <a:extLst>
                    <a:ext uri="{9D8B030D-6E8A-4147-A177-3AD203B41FA5}">
                      <a16:colId xmlns:a16="http://schemas.microsoft.com/office/drawing/2014/main" val="974342644"/>
                    </a:ext>
                  </a:extLst>
                </a:gridCol>
                <a:gridCol w="980913">
                  <a:extLst>
                    <a:ext uri="{9D8B030D-6E8A-4147-A177-3AD203B41FA5}">
                      <a16:colId xmlns:a16="http://schemas.microsoft.com/office/drawing/2014/main" val="4145062555"/>
                    </a:ext>
                  </a:extLst>
                </a:gridCol>
                <a:gridCol w="5628214">
                  <a:extLst>
                    <a:ext uri="{9D8B030D-6E8A-4147-A177-3AD203B41FA5}">
                      <a16:colId xmlns:a16="http://schemas.microsoft.com/office/drawing/2014/main" val="3003441173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ISCO/COR – cu activități și sarcini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358600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MAJORĂ – 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Nivelul de educație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cheie 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-personal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Specifice pe nivel de calificare și secțiuni CAEN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5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SUBGRUPA MAJORĂ – XX –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100" kern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baza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transversale </a:t>
                      </a: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specifice </a:t>
                      </a: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 subgrupa majoră și nivel de calificare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79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MINORĂ  -XXX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C.3.1.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 fundamentale 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comune la locul de muncă – </a:t>
                      </a: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max.25%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39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GRUPA DE BAZĂ - CALIFICAREA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C.3.2.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 de 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domeniu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și tehnice generale 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max.25%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906551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OCUPAȚII XXXXXX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C.3.3.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 de specialitate – min.25% ( ESCO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)(</a:t>
                      </a: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specifice ocupației)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37229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OCUPAȚII DE CONDUCERE (GRUPA MAJORĂ 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Specializare - management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31383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SPECIALIZARE - ADULȚI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Specializare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o-RO" sz="11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Mânuire/abilități/deprinderi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Aparate / Echipamente/ mașini/ utilaje/ softuri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13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365125"/>
            <a:ext cx="11658600" cy="48772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Calificari-relatia</a:t>
            </a:r>
            <a:r>
              <a:rPr lang="en-US" sz="2400" dirty="0" smtClean="0"/>
              <a:t> COR/ISCO-ISCED/</a:t>
            </a:r>
            <a:r>
              <a:rPr lang="en-US" sz="2400" dirty="0" err="1" smtClean="0"/>
              <a:t>nivele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competenta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profesionale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46416"/>
              </p:ext>
            </p:extLst>
          </p:nvPr>
        </p:nvGraphicFramePr>
        <p:xfrm>
          <a:off x="2962910" y="1143000"/>
          <a:ext cx="6266180" cy="1450732"/>
        </p:xfrm>
        <a:graphic>
          <a:graphicData uri="http://schemas.openxmlformats.org/drawingml/2006/table">
            <a:tbl>
              <a:tblPr firstRow="1" firstCol="1" bandRow="1"/>
              <a:tblGrid>
                <a:gridCol w="1914525">
                  <a:extLst>
                    <a:ext uri="{9D8B030D-6E8A-4147-A177-3AD203B41FA5}">
                      <a16:colId xmlns:a16="http://schemas.microsoft.com/office/drawing/2014/main" val="2148776017"/>
                    </a:ext>
                  </a:extLst>
                </a:gridCol>
                <a:gridCol w="1981835">
                  <a:extLst>
                    <a:ext uri="{9D8B030D-6E8A-4147-A177-3AD203B41FA5}">
                      <a16:colId xmlns:a16="http://schemas.microsoft.com/office/drawing/2014/main" val="2824092063"/>
                    </a:ext>
                  </a:extLst>
                </a:gridCol>
                <a:gridCol w="2369820">
                  <a:extLst>
                    <a:ext uri="{9D8B030D-6E8A-4147-A177-3AD203B41FA5}">
                      <a16:colId xmlns:a16="http://schemas.microsoft.com/office/drawing/2014/main" val="2702843858"/>
                    </a:ext>
                  </a:extLst>
                </a:gridCol>
              </a:tblGrid>
              <a:tr h="2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COR/ISCO-08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ISCED F-2013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OBSERVAȚII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123134"/>
                  </a:ext>
                </a:extLst>
              </a:tr>
              <a:tr h="22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GRUPĂ MAJORĂ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909265"/>
                  </a:ext>
                </a:extLst>
              </a:tr>
              <a:tr h="281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SUBGRUPA MAJORĂ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DOMENIU LARG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63215"/>
                  </a:ext>
                </a:extLst>
              </a:tr>
              <a:tr h="2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GRUPĂ MINORĂ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DOMENIU RESTRÂNS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411088"/>
                  </a:ext>
                </a:extLst>
              </a:tr>
              <a:tr h="2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 DE BAZĂ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DOMENIU DETALIAT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identifică cu calificarea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379752"/>
                  </a:ext>
                </a:extLst>
              </a:tr>
              <a:tr h="22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OCUPAȚIA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8977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02266"/>
              </p:ext>
            </p:extLst>
          </p:nvPr>
        </p:nvGraphicFramePr>
        <p:xfrm>
          <a:off x="2962910" y="3086099"/>
          <a:ext cx="6339353" cy="2415073"/>
        </p:xfrm>
        <a:graphic>
          <a:graphicData uri="http://schemas.openxmlformats.org/drawingml/2006/table">
            <a:tbl>
              <a:tblPr firstRow="1" firstCol="1" bandRow="1"/>
              <a:tblGrid>
                <a:gridCol w="818079">
                  <a:extLst>
                    <a:ext uri="{9D8B030D-6E8A-4147-A177-3AD203B41FA5}">
                      <a16:colId xmlns:a16="http://schemas.microsoft.com/office/drawing/2014/main" val="1514031123"/>
                    </a:ext>
                  </a:extLst>
                </a:gridCol>
                <a:gridCol w="2523096">
                  <a:extLst>
                    <a:ext uri="{9D8B030D-6E8A-4147-A177-3AD203B41FA5}">
                      <a16:colId xmlns:a16="http://schemas.microsoft.com/office/drawing/2014/main" val="2222332629"/>
                    </a:ext>
                  </a:extLst>
                </a:gridCol>
                <a:gridCol w="2998178">
                  <a:extLst>
                    <a:ext uri="{9D8B030D-6E8A-4147-A177-3AD203B41FA5}">
                      <a16:colId xmlns:a16="http://schemas.microsoft.com/office/drawing/2014/main" val="2875002408"/>
                    </a:ext>
                  </a:extLst>
                </a:gridCol>
              </a:tblGrid>
              <a:tr h="97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aptitudine, conform ISCO 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competență profesională, conform cadrelor europene de competențe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calificare, conform CNC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18687"/>
                  </a:ext>
                </a:extLst>
              </a:tr>
              <a:tr h="32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Bază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CNC – bază începător; 2 CNC - bază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36433"/>
                  </a:ext>
                </a:extLst>
              </a:tr>
              <a:tr h="32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Intermediar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CNC – intermediar; 4 CNC – intermediar competent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647758"/>
                  </a:ext>
                </a:extLst>
              </a:tr>
              <a:tr h="32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Avansat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CNC – avansat; 6 CNC – avansat competent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84784"/>
                  </a:ext>
                </a:extLst>
              </a:tr>
              <a:tr h="32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Specialist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CNC – specialist; 8 CNC – specialist competent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9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22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221" y="176213"/>
            <a:ext cx="4785557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lvl="0" indent="450850" algn="ctr" defTabSz="914400" rtl="0" eaLnBrk="1" fontAlgn="auto" latinLnBrk="0" hangingPunct="1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280" normalizeH="0" baseline="0" noProof="0">
                    <a:ln>
                      <a:noFill/>
                    </a:ln>
                    <a:solidFill>
                      <a:srgbClr val="1C18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Înregistrat ca operator de date cu caracter personal cu nr.25720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44697"/>
            <a:ext cx="12501403" cy="69473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E5DD62-6A1D-E728-9167-247825429422}"/>
              </a:ext>
            </a:extLst>
          </p:cNvPr>
          <p:cNvSpPr txBox="1">
            <a:spLocks/>
          </p:cNvSpPr>
          <p:nvPr/>
        </p:nvSpPr>
        <p:spPr>
          <a:xfrm>
            <a:off x="585893" y="1210589"/>
            <a:ext cx="10515600" cy="383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Lucrăm pentru crearea Spațiului European al Educației SEE 2025-2030 (COM CE -18.11.22)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8ED848C-82A8-9D8C-808F-577D351A9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29" y="1802083"/>
            <a:ext cx="8367692" cy="3751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21A49B-3B62-005C-935E-01416DCF2890}"/>
              </a:ext>
            </a:extLst>
          </p:cNvPr>
          <p:cNvSpPr/>
          <p:nvPr/>
        </p:nvSpPr>
        <p:spPr>
          <a:xfrm>
            <a:off x="1162049" y="1802083"/>
            <a:ext cx="9813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Recognition for all”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Mobility for all”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Social inclusion"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Innovation in learning and teaching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Digitalisation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„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Quallity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”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‘Flexibility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47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552"/>
          </a:xfrm>
        </p:spPr>
        <p:txBody>
          <a:bodyPr>
            <a:normAutofit/>
          </a:bodyPr>
          <a:lstStyle/>
          <a:p>
            <a:r>
              <a:rPr lang="en-US" sz="1600" b="1" dirty="0"/>
              <a:t>CORELAREA NIVELULUI DE COMPETENTA PROFESIONALA * ISCO -08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CU NIVELURILE DE EDUCATIE ISCED SI NIVELURILE DE CALIFICARE EQF/CNC CONFORM STANDARDELOR INTERNATIONALE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305718"/>
          <a:ext cx="10515600" cy="4664077"/>
        </p:xfrm>
        <a:graphic>
          <a:graphicData uri="http://schemas.openxmlformats.org/drawingml/2006/table">
            <a:tbl>
              <a:tblPr firstRow="1" firstCol="1" bandRow="1"/>
              <a:tblGrid>
                <a:gridCol w="1344822">
                  <a:extLst>
                    <a:ext uri="{9D8B030D-6E8A-4147-A177-3AD203B41FA5}">
                      <a16:colId xmlns:a16="http://schemas.microsoft.com/office/drawing/2014/main" val="1259594145"/>
                    </a:ext>
                  </a:extLst>
                </a:gridCol>
                <a:gridCol w="2036909">
                  <a:extLst>
                    <a:ext uri="{9D8B030D-6E8A-4147-A177-3AD203B41FA5}">
                      <a16:colId xmlns:a16="http://schemas.microsoft.com/office/drawing/2014/main" val="1436543268"/>
                    </a:ext>
                  </a:extLst>
                </a:gridCol>
                <a:gridCol w="717697">
                  <a:extLst>
                    <a:ext uri="{9D8B030D-6E8A-4147-A177-3AD203B41FA5}">
                      <a16:colId xmlns:a16="http://schemas.microsoft.com/office/drawing/2014/main" val="718239148"/>
                    </a:ext>
                  </a:extLst>
                </a:gridCol>
                <a:gridCol w="1344822">
                  <a:extLst>
                    <a:ext uri="{9D8B030D-6E8A-4147-A177-3AD203B41FA5}">
                      <a16:colId xmlns:a16="http://schemas.microsoft.com/office/drawing/2014/main" val="3846253785"/>
                    </a:ext>
                  </a:extLst>
                </a:gridCol>
                <a:gridCol w="1036257">
                  <a:extLst>
                    <a:ext uri="{9D8B030D-6E8A-4147-A177-3AD203B41FA5}">
                      <a16:colId xmlns:a16="http://schemas.microsoft.com/office/drawing/2014/main" val="3471761387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3576935158"/>
                    </a:ext>
                  </a:extLst>
                </a:gridCol>
                <a:gridCol w="1085602">
                  <a:extLst>
                    <a:ext uri="{9D8B030D-6E8A-4147-A177-3AD203B41FA5}">
                      <a16:colId xmlns:a16="http://schemas.microsoft.com/office/drawing/2014/main" val="1143668723"/>
                    </a:ext>
                  </a:extLst>
                </a:gridCol>
                <a:gridCol w="508447">
                  <a:extLst>
                    <a:ext uri="{9D8B030D-6E8A-4147-A177-3AD203B41FA5}">
                      <a16:colId xmlns:a16="http://schemas.microsoft.com/office/drawing/2014/main" val="4137811991"/>
                    </a:ext>
                  </a:extLst>
                </a:gridCol>
                <a:gridCol w="677721">
                  <a:extLst>
                    <a:ext uri="{9D8B030D-6E8A-4147-A177-3AD203B41FA5}">
                      <a16:colId xmlns:a16="http://schemas.microsoft.com/office/drawing/2014/main" val="1104779913"/>
                    </a:ext>
                  </a:extLst>
                </a:gridCol>
                <a:gridCol w="677721">
                  <a:extLst>
                    <a:ext uri="{9D8B030D-6E8A-4147-A177-3AD203B41FA5}">
                      <a16:colId xmlns:a16="http://schemas.microsoft.com/office/drawing/2014/main" val="476552206"/>
                    </a:ext>
                  </a:extLst>
                </a:gridCol>
              </a:tblGrid>
              <a:tr h="12352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Denumire grupe majore  ISCO 08 / COR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skills – ISCO 08/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competenta prof.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educational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ISCED 1997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educational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ISCED 2011/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compe-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tenta  profesionala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308454"/>
                  </a:ext>
                </a:extLst>
              </a:tr>
              <a:tr h="352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Managers/conducatori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+4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57072"/>
                  </a:ext>
                </a:extLst>
              </a:tr>
              <a:tr h="705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Membri ai corpului legislativ, ai executivului, înalţi conducători ai administraţiei publice, conducători şi funcţionari superiori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172365"/>
                  </a:ext>
                </a:extLst>
              </a:tr>
              <a:tr h="291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En/ro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Professionals/profesionisti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– second stage of tertiary education (leading to an advanced research qualification)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6-a doua etapă a educatiei  terțiare (care duce la o calificare de cercetare avansată)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Doctorat/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masterat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43120"/>
                  </a:ext>
                </a:extLst>
              </a:tr>
              <a:tr h="943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Specialişti în diverse domenii de activitate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85498"/>
                  </a:ext>
                </a:extLst>
              </a:tr>
              <a:tr h="882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a – first stage of tertiary education, 1</a:t>
                      </a:r>
                      <a:r>
                        <a:rPr lang="en-US" sz="11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degree (medium duration)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etapa I de educatie tertiara, gradul I (durata medie)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0" marR="67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2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Intrebari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Multumiri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7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3767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CREDITE conform OM 6768/2023 cu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modificarile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892"/>
            <a:ext cx="10515600" cy="536807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facilitării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calificărilor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ECTS,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acumularea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coerent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solicitate</a:t>
            </a:r>
            <a:r>
              <a:rPr 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ocupațiile</a:t>
            </a:r>
            <a:r>
              <a:rPr lang="en-US" sz="1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ocupaționale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Clasificării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ocupatiilor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competentelor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Formarea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-EFP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credit ECTS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25-30 de ore,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12-15 ore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maximum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minimum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25-30 de ore,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care pot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notițelor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curs,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curs,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cărților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pregătire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întocmire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50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CREDITE SI NIVELE DE CALIFICARE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5269"/>
            <a:ext cx="10515600" cy="57589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180 de 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de ore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360 de 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360 de ore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720 de 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720 de ore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1.080 de 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1.080 de ore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1.440 de ore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1.440 de ore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Creditele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recunosc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 EFP.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7427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ultimilor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cerinte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492"/>
            <a:ext cx="10515600" cy="557432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 L199/2023 </a:t>
            </a: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6.768 din 12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decembrie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2023pentru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Metodologiei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acordare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creditelor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vieții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modificarile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completarile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ulterioare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competențe-cheie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calificărilor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CNC,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C2;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ISCO-08/COR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C3, care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C3.1;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ISCO-08/COR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C3.2;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ISCO-08/COR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C3.3;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ISCO-08/COR;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C4,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aparțin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manageriale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C4.1,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C4.2</a:t>
            </a:r>
          </a:p>
        </p:txBody>
      </p:sp>
    </p:spTree>
    <p:extLst>
      <p:ext uri="{BB962C8B-B14F-4D97-AF65-F5344CB8AC3E}">
        <p14:creationId xmlns:p14="http://schemas.microsoft.com/office/powerpoint/2010/main" val="106885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651"/>
          </a:xfrm>
        </p:spPr>
        <p:txBody>
          <a:bodyPr>
            <a:normAutofit fontScale="90000"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Corelarea nivelului CNC cu numărul de ore didactice și cu numărul de credite ECTS pentru competențele C1, C2 și C3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1967" y="1351439"/>
          <a:ext cx="6108065" cy="4699635"/>
        </p:xfrm>
        <a:graphic>
          <a:graphicData uri="http://schemas.openxmlformats.org/drawingml/2006/table">
            <a:tbl>
              <a:tblPr firstRow="1" bandRow="1"/>
              <a:tblGrid>
                <a:gridCol w="769620">
                  <a:extLst>
                    <a:ext uri="{9D8B030D-6E8A-4147-A177-3AD203B41FA5}">
                      <a16:colId xmlns:a16="http://schemas.microsoft.com/office/drawing/2014/main" val="372561151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3521898888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18969231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82821607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29762514"/>
                    </a:ext>
                  </a:extLst>
                </a:gridCol>
                <a:gridCol w="1031240">
                  <a:extLst>
                    <a:ext uri="{9D8B030D-6E8A-4147-A177-3AD203B41FA5}">
                      <a16:colId xmlns:a16="http://schemas.microsoft.com/office/drawing/2014/main" val="4092359189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687971575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3996385593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calificare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de ore didactice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credite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 C1+C2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Nr.de credite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C1+C2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 care C1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 care C2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Credite  ECTS C3 (C3.1. ,C3.2., C3.3.)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9845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  (3,3,3)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23788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(6,6,6)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5375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(9,9,9)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99604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(18,18,18)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13999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b="1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(24,24,24)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481264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Același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CNC și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 secțiuni CAEN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Același  nivel CNC pe subgrupe majore din COR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03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0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1" y="365126"/>
            <a:ext cx="11136923" cy="81304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6.250/2.156/2022pentru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standardelor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ocupaționale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depasit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NOU OM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178170"/>
            <a:ext cx="11658600" cy="54424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competențelor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1.1 Competențe cheie/educaționale 5%, dintre care competențe digitale minimum 2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1.2 Competențe transversale/sociale/mediu/ verzi: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1.3 Competențe de bază personale /atitudini: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2.1 Competențe comune la locul de muncă: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2.2 Competențe tehnice generale: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3.1 Competențe fundamentale profesionale: 20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3.2 Competențe  de domeniu: 25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3.3 Competențe de specialitate : 15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3.4 Competențe de specializare: 15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GREOI IN PRACTICA 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MAI CORESPUNDE NOILOR REGLEMETARI 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–L199/23 </a:t>
            </a:r>
            <a:r>
              <a:rPr lang="en-US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ESTE PROPUS UN SISTEM MAI SIMPLU 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NOUL MODEL DE SO </a:t>
            </a:r>
            <a:r>
              <a:rPr lang="en-US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adaptat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cerintelor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410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Propunere</a:t>
            </a:r>
            <a:r>
              <a:rPr lang="en-US" b="1" dirty="0" smtClean="0">
                <a:solidFill>
                  <a:srgbClr val="00B050"/>
                </a:solidFill>
              </a:rPr>
              <a:t> OM </a:t>
            </a:r>
            <a:r>
              <a:rPr lang="en-US" b="1" dirty="0" err="1" smtClean="0">
                <a:solidFill>
                  <a:srgbClr val="00B050"/>
                </a:solidFill>
              </a:rPr>
              <a:t>pentru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scrierea</a:t>
            </a:r>
            <a:r>
              <a:rPr lang="en-US" b="1" dirty="0" smtClean="0">
                <a:solidFill>
                  <a:srgbClr val="00B050"/>
                </a:solidFill>
              </a:rPr>
              <a:t> SO-</a:t>
            </a:r>
            <a:r>
              <a:rPr lang="en-US" b="1" dirty="0" err="1" smtClean="0">
                <a:solidFill>
                  <a:srgbClr val="00B050"/>
                </a:solidFill>
              </a:rPr>
              <a:t>inca</a:t>
            </a:r>
            <a:r>
              <a:rPr lang="en-US" b="1" dirty="0" smtClean="0">
                <a:solidFill>
                  <a:srgbClr val="00B050"/>
                </a:solidFill>
              </a:rPr>
              <a:t> la MMSS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9232"/>
            <a:ext cx="11216054" cy="556553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Nautati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o-RO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OM 6768/2023 –anterior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competențelor 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+ C2 = 25% din planul de educație - formare profesională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1.:competențe cheie – personale (specifice secțiunii CAEN);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2.;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transversale - comune la locul de muncă (specifice subgrupei majore);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 competențe profesionale= 75% din planul de educație și  formare profesională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3.1.: max.25% - Competențe fundamentale (specifice grupei minore de care aparține ocupația;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3.2.: max.25% - Competențe  de domeniu (specifice grupei de baza de care aparține ocupația);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3.3.min.25% - Competențe de specialitate (specifice ocupației)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initiator 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C2 –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 .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Initiatorul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stabilirii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 OM 6768/2023 –anterior –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nemodificate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h =15 d+15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st.indiv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8h /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Amanarea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arhivari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un an a SO la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sindicate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patronate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inst.publice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asoc.prof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inst.reglementare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anuntare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solicitare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31.10.2024 -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Cererea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amanare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fundamentata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Flexibilitatea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recunoasterea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competentelor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C1,C2,C3.1,C3.2,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calicare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Standardul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pregatirea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C1,C2,C3.1,C3.2,sarcina ANC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 .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1" y="365126"/>
            <a:ext cx="11136923" cy="81304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6.250/2.156/2022pentru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standardelor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ocupaționale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depasit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NOU OM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178170"/>
            <a:ext cx="11658600" cy="54424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competențelor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1.1 Competențe cheie/educaționale 5%, dintre care competențe digitale minimum 2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1.2 Competențe transversale/sociale/mediu/ verzi: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verzi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1.3 Competențe de bază personale /atitudini: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2.1 Competențe comune la locul de muncă: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inlocuiesc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 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2.2 Competențe tehnice generale: 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 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3.1 Competențe fundamentale profesionale: 20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25 %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3.2 Competențe  de domeniu: 25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25 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3.3 Competențe de specialitate : 15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 25 %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C 3.4 Competențe de specializare: 15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se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pun se </a:t>
            </a:r>
            <a:r>
              <a:rPr lang="en-US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</a:t>
            </a: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GREOI IN PRACTICA 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MAI CORESPUNDE NOILOR REGLEMETARI </a:t>
            </a:r>
          </a:p>
          <a:p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ESTE PROPUS UN SISTEM MAI SIMPLU </a:t>
            </a:r>
          </a:p>
          <a:p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1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3031</Words>
  <Application>Microsoft Office PowerPoint</Application>
  <PresentationFormat>Widescreen</PresentationFormat>
  <Paragraphs>570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GRUPUL NATIONAL DE COORDONARE  PRIVIND INVATAREA ADULTILOR  SIGHISOARA 23-24.09.2024</vt:lpstr>
      <vt:lpstr>PowerPoint Presentation</vt:lpstr>
      <vt:lpstr>CREDITE conform OM 6768/2023 cu modificarile ulterioare  </vt:lpstr>
      <vt:lpstr>CREDITE SI NIVELE DE CALIFICARE </vt:lpstr>
      <vt:lpstr>COMPETENTE-adaptate ultimilor cerinte europene  </vt:lpstr>
      <vt:lpstr>Corelarea nivelului CNC cu numărul de ore didactice și cu numărul de credite ECTS pentru competențele C1, C2 și C3 </vt:lpstr>
      <vt:lpstr>ORDIN nr. 6.250/2.156/2022pentru aprobarea Metodologiei de elaborare, validare, aprobare și gestionare a standardelor ocupaționale---greu de realizat/depasit -UN NOU OM .  </vt:lpstr>
      <vt:lpstr>Propunere OM pentru scrierea SO-inca la MMSS  </vt:lpstr>
      <vt:lpstr>ORDIN nr. 6.250/2.156/2022pentru aprobarea Metodologiei de elaborare, validare, aprobare și gestionare a standardelor ocupaționale---greu de realizat/depasit -UN NOU OM .  </vt:lpstr>
      <vt:lpstr>Noul SO -Corelarea nivelului de calificare cu numărul de credite ECTS pentru competențele din grupa C1 și grupa C2-instructiuni </vt:lpstr>
      <vt:lpstr>Noul SO -Competente cheie C1 si transversal C2 </vt:lpstr>
      <vt:lpstr>    Corelarea nivelului CNC al programelor de formare pentru ocupatiile de nivel 1-5 , cu  numărul total de ore pe nivel de calificare, respectiv ore pentru pregătirea teoretică și numărul de ore pentru pregătirea practică și  numărul de credite transferabile asociat    </vt:lpstr>
      <vt:lpstr>EDUCATIA ADULTILOR </vt:lpstr>
      <vt:lpstr>COMPETENTE TRASNSVERSALE  SI MANAGERIALE </vt:lpstr>
      <vt:lpstr>Corelarea nivelului CNC al programelor de formare aferente ocupațiilor de nivel de calificare 5-7 (de nivel superior), cu  numărul total de ore pe nivel de calificare, numărul de ore pentru pregătirea teoretică și practică și  numărul de credite transferabile asociat </vt:lpstr>
      <vt:lpstr>ORDIN nr. 6.194 din 23 august 2024privind aprobarea Metodologiei pentru elaborarea și actualizarea calificărilor profesionale</vt:lpstr>
      <vt:lpstr>Noul SO –continuare – corelare ISCO-COMPETENTE </vt:lpstr>
      <vt:lpstr>Calificari-relatia COR/ISCO-ISCED/nivele de competenta profesionale   </vt:lpstr>
      <vt:lpstr>PowerPoint Presentation</vt:lpstr>
      <vt:lpstr>CORELAREA NIVELULUI DE COMPETENTA PROFESIONALA * ISCO -08 CU NIVELURILE DE EDUCATIE ISCED SI NIVELURILE DE CALIFICARE EQF/CNC CONFORM STANDARDELOR INTERNATIONALE </vt:lpstr>
      <vt:lpstr>Intrebari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GRUPUN NATIONAL DE COORDONARE  PRIVIND INVATAREA ADULTILOR  SIGHISOARA </dc:title>
  <dc:creator>WKS</dc:creator>
  <cp:lastModifiedBy>WKS</cp:lastModifiedBy>
  <cp:revision>27</cp:revision>
  <dcterms:created xsi:type="dcterms:W3CDTF">2024-09-06T12:45:02Z</dcterms:created>
  <dcterms:modified xsi:type="dcterms:W3CDTF">2024-09-15T05:57:40Z</dcterms:modified>
</cp:coreProperties>
</file>