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4" r:id="rId2"/>
    <p:sldId id="286" r:id="rId3"/>
    <p:sldId id="285" r:id="rId4"/>
    <p:sldId id="324" r:id="rId5"/>
    <p:sldId id="287" r:id="rId6"/>
    <p:sldId id="290" r:id="rId7"/>
    <p:sldId id="289" r:id="rId8"/>
    <p:sldId id="311" r:id="rId9"/>
    <p:sldId id="292" r:id="rId10"/>
    <p:sldId id="291" r:id="rId11"/>
    <p:sldId id="315" r:id="rId12"/>
    <p:sldId id="314" r:id="rId13"/>
    <p:sldId id="316" r:id="rId14"/>
    <p:sldId id="295" r:id="rId15"/>
    <p:sldId id="304" r:id="rId16"/>
    <p:sldId id="307" r:id="rId17"/>
    <p:sldId id="308" r:id="rId18"/>
    <p:sldId id="309" r:id="rId19"/>
    <p:sldId id="298" r:id="rId20"/>
    <p:sldId id="323" r:id="rId21"/>
    <p:sldId id="317" r:id="rId22"/>
    <p:sldId id="320" r:id="rId23"/>
    <p:sldId id="318" r:id="rId24"/>
    <p:sldId id="321" r:id="rId25"/>
    <p:sldId id="302" r:id="rId26"/>
    <p:sldId id="322" r:id="rId27"/>
    <p:sldId id="31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350CA-BEE7-4485-91B9-FFE88835987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006D0-2801-41A8-9219-704027D7E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29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06D0-2801-41A8-9219-704027D7E0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80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006D0-2801-41A8-9219-704027D7E0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121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06D0-2801-41A8-9219-704027D7E02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2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EFE7A-A687-F9D9-1B99-FA1036511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EF7D9-EADA-F552-53EB-BA58DE207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B065A-8DF0-D061-402A-8CC1308A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AB54D-351C-FDE5-8F59-FE1A35C58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C9E02-452B-8359-133A-C88D892EE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9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D76E1-F198-9906-1FE9-D4839D2A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5F33C-3B89-03D8-8A8B-958AC82EB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67819-6335-EC43-BD23-E5063E325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F75E2-D762-B752-36A2-F2C3E67C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CC25E-2C46-0A9B-3055-9776F9D3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7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61525F-6799-3080-831B-51BB1B40AD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E0661-83EF-EE1E-0E61-C96FEA769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9487-CFCD-E1D2-DDF5-06C85C7C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60F9B-A86C-2261-9DAA-81BAB98C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A17E6-BB3B-5013-769D-C1E139AF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1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6C57C-0038-3918-7C4B-1AE3A19A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2F9BF-3DF4-2768-4F38-7515FA4DF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20A2C-B931-3AC8-D7E5-86A7A946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E7703-9324-8880-0102-335F51740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7BDDD-31EF-37A6-F7C5-8EF049A8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7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63B32-681D-28C4-2CED-8AA8FF4A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F135F-A1F5-8D33-7C57-67954967E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6B601-890A-438A-634F-2F76CB2F5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9799A-1A67-4253-544F-67D410CDD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28CE6-2EF4-AEE8-745E-C68B894F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5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327DC-E88C-9367-7027-DD09594C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9AE39-A75D-922F-EB60-95E0BF7F4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DAAAB-F95E-09F8-BD41-0F861BD9C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CBDF3-D809-DB43-AD6E-398C5EDF1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1FC46-03BD-0723-ACEE-794DD3A1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63BFC-EB0A-392B-05C0-7FB8DF48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8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32D8-083F-B448-2E07-74262284F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A2D8E-A509-AD83-4D58-EA0554A33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AA053-8A71-14E5-E3DB-6F8F4071D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A573E-67E2-2DCE-15DF-66014C3865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86A9AB-FC2C-FA4B-7E61-9A950BCD1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65384-A491-9F99-7BE4-DD891548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B28EE5-3E28-7BCE-1CD7-8B798B8A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5184D5-5342-BF71-543C-E8899A8D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3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4EF25-B7BA-159D-0F56-A4B8596C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5F6A2-ACB5-4488-222C-7C73FE65D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44D36-84C5-C3A5-FCF0-FBAAB325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898A7-165E-4557-AA60-111C0877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5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3487ED-5C07-8DE0-463C-5A53597D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66D812-F219-AF6D-4283-3AA36403E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C5F3A-E422-5B82-3DA9-E604414D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7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265C0-3376-8198-2E96-F1BB7D68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8874C-80A2-3C03-D919-35A97BAC5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BEBF0-17EE-5AD0-BA16-244DD22B7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56EAF-B8E7-1C23-AA6E-C9909F1C0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AF63D-3C35-3C56-CE71-D062F0F9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8EC81-45EF-3405-09D5-EF6B9EBB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3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8EF6-7B46-9884-5297-AF096BAB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8A3915-BC29-3431-8FF8-5147C7E502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4443E-709C-2563-A7DB-BF728775B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0BA01-CB13-1DD1-ABB2-5AC93A2CD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31A87-65C0-CE41-C0A7-A958CE09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D399C-885D-10FD-AEC2-2ED94B11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3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409C5-5AEF-6643-6432-7F0152B1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3635A-7109-922F-15FC-D4B716530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44E94-C1BF-C7CE-C889-A25686E2E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6E11442-FBB6-4338-8DCC-5968275775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11/2/2023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F03FD-7743-C464-4325-E680ED42B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ED554-64F3-808C-30BB-AC2FA95F6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83FD668-7356-4181-9F43-5D9D2DD377A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51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data.europa.eu/esco/skill/S3.6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aen.ro/sectiuni/constructii" TargetMode="External"/><Relationship Id="rId13" Type="http://schemas.openxmlformats.org/officeDocument/2006/relationships/hyperlink" Target="https://caen.ro/sectiuni/intermedieri-financiare-si-asigurari" TargetMode="External"/><Relationship Id="rId3" Type="http://schemas.openxmlformats.org/officeDocument/2006/relationships/hyperlink" Target="https://caen.ro/sectiuni/agricultura-silvicultura-si-pescuit" TargetMode="External"/><Relationship Id="rId7" Type="http://schemas.openxmlformats.org/officeDocument/2006/relationships/hyperlink" Target="https://caen.ro/sectiuni/distributia-apei-salubritate-gestionarea-deseurilor-activitati-de-decontaminare" TargetMode="External"/><Relationship Id="rId12" Type="http://schemas.openxmlformats.org/officeDocument/2006/relationships/hyperlink" Target="https://caen.ro/sectiuni/informatii-si-comunicatii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caen.ro/sectiuni/activitati-de-servicii-administrative-si-activitati-de-servicii-su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en.ro/sectiuni/productia-si-furnizarea-de-energie-electrica-si-termica-gaze-apa-calda-si-aer-conditionat" TargetMode="External"/><Relationship Id="rId11" Type="http://schemas.openxmlformats.org/officeDocument/2006/relationships/hyperlink" Target="https://caen.ro/sectiuni/hoteluri-si-restaurante" TargetMode="External"/><Relationship Id="rId5" Type="http://schemas.openxmlformats.org/officeDocument/2006/relationships/hyperlink" Target="https://caen.ro/sectiuni/industria-prelucratoare" TargetMode="External"/><Relationship Id="rId15" Type="http://schemas.openxmlformats.org/officeDocument/2006/relationships/hyperlink" Target="https://caen.ro/sectiuni/activitati-profesionale-stiintifice-si-tehnice" TargetMode="External"/><Relationship Id="rId10" Type="http://schemas.openxmlformats.org/officeDocument/2006/relationships/hyperlink" Target="https://caen.ro/sectiuni/transport-si-depozitare" TargetMode="External"/><Relationship Id="rId4" Type="http://schemas.openxmlformats.org/officeDocument/2006/relationships/hyperlink" Target="https://caen.ro/sectiuni/industria-extractiva" TargetMode="External"/><Relationship Id="rId9" Type="http://schemas.openxmlformats.org/officeDocument/2006/relationships/hyperlink" Target="https://caen.ro/sectiuni/comert-cu-ridicata-si-cu-amanuntul-repararea-autovehiculelor-si-motocicletelor" TargetMode="External"/><Relationship Id="rId14" Type="http://schemas.openxmlformats.org/officeDocument/2006/relationships/hyperlink" Target="https://caen.ro/sectiuni/tranzactii-imobiliar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638" y="-2217604"/>
            <a:ext cx="12376638" cy="914704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1067429" y="6454410"/>
            <a:ext cx="9872504" cy="40359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ro-RO" sz="135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B3ABF05-6C33-2269-39EB-7725C69C0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76" y="5924805"/>
            <a:ext cx="1497410" cy="57452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itle 1"/>
          <p:cNvSpPr>
            <a:spLocks noGrp="1"/>
          </p:cNvSpPr>
          <p:nvPr>
            <p:ph type="ctrTitle"/>
          </p:nvPr>
        </p:nvSpPr>
        <p:spPr>
          <a:xfrm>
            <a:off x="1848750" y="1116924"/>
            <a:ext cx="8611469" cy="2097763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Autoritatea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</a:t>
            </a:r>
            <a:r>
              <a:rPr lang="ro-RO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ional</a:t>
            </a:r>
            <a:r>
              <a:rPr lang="ro-RO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Calific</a:t>
            </a:r>
            <a:r>
              <a:rPr lang="ro-RO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Subtitle 2"/>
          <p:cNvSpPr>
            <a:spLocks noGrp="1"/>
          </p:cNvSpPr>
          <p:nvPr>
            <p:ph type="subTitle" idx="1"/>
          </p:nvPr>
        </p:nvSpPr>
        <p:spPr>
          <a:xfrm>
            <a:off x="1848749" y="3394370"/>
            <a:ext cx="8516983" cy="257535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Covasna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9-18.10.2023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Credite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ECTS  </a:t>
            </a:r>
            <a:r>
              <a:rPr lang="ro-RO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Modelul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calific</a:t>
            </a:r>
            <a:r>
              <a:rPr lang="ro-RO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ării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Tiberiu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Gabriel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Dobrescu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Nicolae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Postăvaru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Virgil Ion</a:t>
            </a:r>
            <a:endParaRPr lang="ro-RO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D04C67-4DD2-42A9-AD81-C54969B38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82" y="210352"/>
            <a:ext cx="4475715" cy="66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19218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638" y="-2182435"/>
            <a:ext cx="12376638" cy="914704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1067429" y="6454410"/>
            <a:ext cx="9872504" cy="40359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ro-RO" sz="135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B3ABF05-6C33-2269-39EB-7725C69C0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76" y="6008060"/>
            <a:ext cx="1497410" cy="5361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008420"/>
              </p:ext>
            </p:extLst>
          </p:nvPr>
        </p:nvGraphicFramePr>
        <p:xfrm>
          <a:off x="288758" y="964424"/>
          <a:ext cx="11482939" cy="5552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2887">
                  <a:extLst>
                    <a:ext uri="{9D8B030D-6E8A-4147-A177-3AD203B41FA5}">
                      <a16:colId xmlns:a16="http://schemas.microsoft.com/office/drawing/2014/main" val="2240201769"/>
                    </a:ext>
                  </a:extLst>
                </a:gridCol>
                <a:gridCol w="5140052">
                  <a:extLst>
                    <a:ext uri="{9D8B030D-6E8A-4147-A177-3AD203B41FA5}">
                      <a16:colId xmlns:a16="http://schemas.microsoft.com/office/drawing/2014/main" val="3970063543"/>
                    </a:ext>
                  </a:extLst>
                </a:gridCol>
              </a:tblGrid>
              <a:tr h="34606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</a:t>
                      </a:r>
                      <a:r>
                        <a:rPr lang="ro-RO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C1 : </a:t>
                      </a:r>
                      <a:r>
                        <a:rPr lang="en-US" sz="16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cheie</a:t>
                      </a:r>
                      <a:r>
                        <a:rPr lang="ro-RO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o-RO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personale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ro-RO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comune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</a:t>
                      </a:r>
                      <a:endParaRPr lang="en-US" sz="1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calificare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6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domeniu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CAEN </a:t>
                      </a:r>
                      <a:endParaRPr lang="en-US" sz="1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265754"/>
                  </a:ext>
                </a:extLst>
              </a:tr>
              <a:tr h="490312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I.</a:t>
                      </a:r>
                      <a:r>
                        <a:rPr lang="en-US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o-RO" sz="14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ompetențe</a:t>
                      </a:r>
                      <a:r>
                        <a:rPr lang="ro-RO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1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cheie</a:t>
                      </a:r>
                      <a:r>
                        <a:rPr lang="en-GB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alfabetizare</a:t>
                      </a:r>
                      <a:r>
                        <a:rPr lang="ro-RO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en-GB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multilingvistice</a:t>
                      </a:r>
                      <a:r>
                        <a:rPr lang="en-US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o-RO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C.C</a:t>
                      </a:r>
                      <a:r>
                        <a:rPr lang="ro-RO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</a:t>
                      </a:r>
                      <a:endParaRPr lang="en-US" sz="1400" u="sng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n-US" sz="1400" u="sng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noi</a:t>
                      </a:r>
                      <a:r>
                        <a:rPr lang="en-US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se </a:t>
                      </a:r>
                      <a:r>
                        <a:rPr lang="en-US" sz="1400" u="sng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asigura</a:t>
                      </a:r>
                      <a:r>
                        <a:rPr lang="en-US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prin</a:t>
                      </a:r>
                      <a:r>
                        <a:rPr lang="en-US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conditiile</a:t>
                      </a:r>
                      <a:r>
                        <a:rPr lang="en-US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u="sng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acceptare</a:t>
                      </a:r>
                      <a:r>
                        <a:rPr lang="en-US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US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en-US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u="sng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calificare</a:t>
                      </a:r>
                      <a:r>
                        <a:rPr lang="en-US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tab 1 </a:t>
                      </a:r>
                      <a:r>
                        <a:rPr lang="en-US" sz="1400" u="sng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1400" u="sng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doua</a:t>
                      </a:r>
                      <a:r>
                        <a:rPr lang="en-US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sansa</a:t>
                      </a:r>
                      <a:r>
                        <a:rPr lang="en-US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.</a:t>
                      </a:r>
                    </a:p>
                    <a:p>
                      <a:r>
                        <a:rPr lang="en-US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ESCO</a:t>
                      </a:r>
                    </a:p>
                    <a:p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T1.1 - Stăpânește limbi străine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ro-RO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scris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,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citit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,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vorbit</a:t>
                      </a:r>
                      <a:endParaRPr lang="en-US" sz="140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1400" u="sng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II. </a:t>
                      </a:r>
                      <a:r>
                        <a:rPr lang="en-GB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Competențe</a:t>
                      </a:r>
                      <a:r>
                        <a:rPr lang="en-GB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GB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domeniul</a:t>
                      </a:r>
                      <a:r>
                        <a:rPr lang="en-GB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științei</a:t>
                      </a:r>
                      <a:r>
                        <a:rPr lang="en-GB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tehnologiei</a:t>
                      </a:r>
                      <a:r>
                        <a:rPr lang="en-GB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ingineriei</a:t>
                      </a:r>
                      <a:r>
                        <a:rPr lang="en-GB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en-GB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matematici</a:t>
                      </a:r>
                      <a:r>
                        <a:rPr lang="ro-RO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o-RO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GB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TIM </a:t>
                      </a:r>
                      <a:r>
                        <a:rPr lang="en-US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: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</a:t>
                      </a:r>
                    </a:p>
                    <a:p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T1.2 - Lucrează cu numere și măsuri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matematic</a:t>
                      </a:r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T1.3 - Utilizează dispozitivele și aplicațiile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tehnologie,ing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1400" u="sng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III. </a:t>
                      </a:r>
                      <a:r>
                        <a:rPr lang="en-US" sz="14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Antreprenoriale</a:t>
                      </a:r>
                      <a:r>
                        <a:rPr lang="en-US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GB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o-RO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 </a:t>
                      </a:r>
                      <a:r>
                        <a:rPr lang="en-GB" sz="1400" b="1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dezvolt</a:t>
                      </a:r>
                      <a:r>
                        <a:rPr lang="ro-RO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GB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fie conform “</a:t>
                      </a:r>
                      <a:r>
                        <a:rPr lang="ro-RO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4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ntrep</a:t>
                      </a:r>
                      <a:r>
                        <a:rPr lang="ro-RO" sz="14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renoriale</a:t>
                      </a:r>
                      <a:r>
                        <a:rPr lang="ro-RO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Comp.”</a:t>
                      </a:r>
                      <a:r>
                        <a:rPr lang="en-US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ro-RO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UE </a:t>
                      </a:r>
                    </a:p>
                    <a:p>
                      <a:r>
                        <a:rPr lang="en-US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ZONE :</a:t>
                      </a:r>
                    </a:p>
                    <a:p>
                      <a:r>
                        <a:rPr lang="en-US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400" b="1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idei</a:t>
                      </a:r>
                      <a:r>
                        <a:rPr lang="en-US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US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oportunitati</a:t>
                      </a:r>
                      <a:r>
                        <a:rPr lang="en-US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;</a:t>
                      </a:r>
                    </a:p>
                    <a:p>
                      <a:r>
                        <a:rPr lang="en-US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1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resurse</a:t>
                      </a:r>
                      <a:r>
                        <a:rPr lang="en-US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;</a:t>
                      </a:r>
                    </a:p>
                    <a:p>
                      <a:r>
                        <a:rPr lang="en-US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1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actitine</a:t>
                      </a:r>
                      <a:r>
                        <a:rPr lang="en-US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3x5 =15 COMPETENTE </a:t>
                      </a:r>
                      <a:endParaRPr lang="en-GB" sz="1400" b="1" kern="1200" baseline="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nivele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: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   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Baza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- 1-2 CNC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Intermendiar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-3,4 CNC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Avansat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- 5,6 CNC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Specialist -7,8 CNC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10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</a:t>
                      </a:r>
                      <a:r>
                        <a:rPr lang="en-US" sz="1200" b="1" u="none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200" b="1" u="none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Competen</a:t>
                      </a:r>
                      <a:r>
                        <a:rPr lang="ro-RO" sz="1200" b="1" u="none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200" b="1" u="none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lang="en-US" sz="1200" b="1" u="none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verzi</a:t>
                      </a:r>
                      <a:r>
                        <a:rPr lang="en-US" sz="1200" b="1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GB" sz="1200" b="1" u="none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b="1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Impact</a:t>
                      </a:r>
                      <a:r>
                        <a:rPr lang="ro-RO" sz="12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asupra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mediului</a:t>
                      </a:r>
                      <a:r>
                        <a:rPr lang="ro-RO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social,</a:t>
                      </a:r>
                      <a:r>
                        <a:rPr lang="ro-RO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sustenabilitate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ro-RO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dezvoltare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durabil</a:t>
                      </a:r>
                      <a:r>
                        <a:rPr lang="ro-RO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–CV&amp;DD -</a:t>
                      </a:r>
                      <a:r>
                        <a:rPr lang="ro-RO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Green comp.</a:t>
                      </a:r>
                    </a:p>
                    <a:p>
                      <a:r>
                        <a:rPr lang="en-GB" sz="1200" dirty="0" err="1" smtClean="0"/>
                        <a:t>GreenComp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cuprinde</a:t>
                      </a:r>
                      <a:r>
                        <a:rPr lang="en-GB" sz="1200" dirty="0" smtClean="0"/>
                        <a:t> 12 </a:t>
                      </a:r>
                      <a:r>
                        <a:rPr lang="en-GB" sz="1200" dirty="0" err="1" smtClean="0"/>
                        <a:t>competențe</a:t>
                      </a:r>
                      <a:r>
                        <a:rPr lang="en-GB" sz="1200" dirty="0" smtClean="0"/>
                        <a:t> (cu </a:t>
                      </a:r>
                      <a:r>
                        <a:rPr lang="en-GB" sz="1200" dirty="0" err="1" smtClean="0"/>
                        <a:t>caractere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aldine</a:t>
                      </a:r>
                      <a:r>
                        <a:rPr lang="en-GB" sz="1200" dirty="0" smtClean="0"/>
                        <a:t>) </a:t>
                      </a:r>
                      <a:r>
                        <a:rPr lang="en-GB" sz="1200" dirty="0" err="1" smtClean="0"/>
                        <a:t>organizate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în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cele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patru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domenii</a:t>
                      </a:r>
                      <a:r>
                        <a:rPr lang="en-GB" sz="1200" dirty="0" smtClean="0"/>
                        <a:t> (cu </a:t>
                      </a:r>
                      <a:r>
                        <a:rPr lang="en-GB" sz="1200" dirty="0" err="1" smtClean="0"/>
                        <a:t>caractere</a:t>
                      </a:r>
                      <a:r>
                        <a:rPr lang="en-GB" sz="1200" dirty="0" smtClean="0"/>
                        <a:t> cursive) de </a:t>
                      </a:r>
                      <a:r>
                        <a:rPr lang="en-GB" sz="1200" dirty="0" err="1" smtClean="0"/>
                        <a:t>mai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jos</a:t>
                      </a:r>
                      <a:r>
                        <a:rPr lang="en-GB" sz="1200" dirty="0" smtClean="0"/>
                        <a:t>: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200" dirty="0" err="1" smtClean="0"/>
                        <a:t>adoptarea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valorilor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durabilității</a:t>
                      </a:r>
                      <a:r>
                        <a:rPr lang="en-GB" sz="1200" dirty="0" smtClean="0"/>
                        <a:t>, care include </a:t>
                      </a:r>
                      <a:r>
                        <a:rPr lang="en-GB" sz="1200" dirty="0" err="1" smtClean="0"/>
                        <a:t>competențele</a:t>
                      </a:r>
                      <a:r>
                        <a:rPr lang="en-GB" sz="1200" dirty="0" smtClean="0"/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200" dirty="0" smtClean="0"/>
                        <a:t>• </a:t>
                      </a:r>
                      <a:r>
                        <a:rPr lang="en-GB" sz="1200" dirty="0" err="1" smtClean="0"/>
                        <a:t>evaluarea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durabilității</a:t>
                      </a:r>
                      <a:r>
                        <a:rPr lang="en-GB" sz="1200" dirty="0" smtClean="0"/>
                        <a:t>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200" dirty="0" smtClean="0"/>
                        <a:t> • </a:t>
                      </a:r>
                      <a:r>
                        <a:rPr lang="en-GB" sz="1200" dirty="0" err="1" smtClean="0"/>
                        <a:t>sprijinirea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echității</a:t>
                      </a:r>
                      <a:r>
                        <a:rPr lang="en-GB" sz="1200" dirty="0" smtClean="0"/>
                        <a:t>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200" dirty="0" smtClean="0"/>
                        <a:t> • </a:t>
                      </a:r>
                      <a:r>
                        <a:rPr lang="en-GB" sz="1200" dirty="0" err="1" smtClean="0"/>
                        <a:t>promovarea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naturii</a:t>
                      </a:r>
                      <a:r>
                        <a:rPr lang="en-GB" sz="1200" dirty="0" smtClean="0"/>
                        <a:t>;</a:t>
                      </a:r>
                    </a:p>
                    <a:p>
                      <a:r>
                        <a:rPr lang="en-GB" sz="1200" dirty="0" smtClean="0"/>
                        <a:t> - </a:t>
                      </a:r>
                      <a:r>
                        <a:rPr lang="en-GB" sz="1200" dirty="0" err="1" smtClean="0"/>
                        <a:t>acceptarea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complexității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în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materie</a:t>
                      </a:r>
                      <a:r>
                        <a:rPr lang="en-GB" sz="1200" dirty="0" smtClean="0"/>
                        <a:t> de </a:t>
                      </a:r>
                      <a:r>
                        <a:rPr lang="en-GB" sz="1200" dirty="0" err="1" smtClean="0"/>
                        <a:t>durabilitate</a:t>
                      </a:r>
                      <a:r>
                        <a:rPr lang="en-GB" sz="1200" dirty="0" smtClean="0"/>
                        <a:t>, care include </a:t>
                      </a:r>
                      <a:r>
                        <a:rPr lang="en-GB" sz="1200" dirty="0" err="1" smtClean="0"/>
                        <a:t>competențele</a:t>
                      </a:r>
                      <a:r>
                        <a:rPr lang="en-GB" sz="1200" dirty="0" smtClean="0"/>
                        <a:t> </a:t>
                      </a:r>
                    </a:p>
                    <a:p>
                      <a:r>
                        <a:rPr lang="en-GB" sz="1200" dirty="0" smtClean="0"/>
                        <a:t>• </a:t>
                      </a:r>
                      <a:r>
                        <a:rPr lang="en-GB" sz="1200" dirty="0" err="1" smtClean="0"/>
                        <a:t>gândirea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sistemică</a:t>
                      </a:r>
                      <a:r>
                        <a:rPr lang="en-GB" sz="1200" dirty="0" smtClean="0"/>
                        <a:t>; </a:t>
                      </a:r>
                    </a:p>
                    <a:p>
                      <a:r>
                        <a:rPr lang="en-GB" sz="1200" dirty="0" smtClean="0"/>
                        <a:t>• </a:t>
                      </a:r>
                      <a:r>
                        <a:rPr lang="en-GB" sz="1200" dirty="0" err="1" smtClean="0"/>
                        <a:t>gândirea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critică</a:t>
                      </a:r>
                      <a:r>
                        <a:rPr lang="en-GB" sz="1200" dirty="0" smtClean="0"/>
                        <a:t>; </a:t>
                      </a:r>
                    </a:p>
                    <a:p>
                      <a:r>
                        <a:rPr lang="en-GB" sz="1200" dirty="0" smtClean="0"/>
                        <a:t>• </a:t>
                      </a:r>
                      <a:r>
                        <a:rPr lang="en-GB" sz="1200" dirty="0" err="1" smtClean="0"/>
                        <a:t>identificarea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problemelor</a:t>
                      </a:r>
                      <a:r>
                        <a:rPr lang="en-GB" sz="1200" dirty="0" smtClean="0"/>
                        <a:t>;</a:t>
                      </a:r>
                    </a:p>
                    <a:p>
                      <a:r>
                        <a:rPr lang="en-GB" sz="1200" dirty="0" smtClean="0"/>
                        <a:t> - </a:t>
                      </a:r>
                      <a:r>
                        <a:rPr lang="en-GB" sz="1200" dirty="0" err="1" smtClean="0"/>
                        <a:t>conceperea</a:t>
                      </a:r>
                      <a:r>
                        <a:rPr lang="en-GB" sz="1200" dirty="0" smtClean="0"/>
                        <a:t> de </a:t>
                      </a:r>
                      <a:r>
                        <a:rPr lang="en-GB" sz="1200" dirty="0" err="1" smtClean="0"/>
                        <a:t>scenarii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viitoare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durabile</a:t>
                      </a:r>
                      <a:r>
                        <a:rPr lang="en-GB" sz="1200" dirty="0" smtClean="0"/>
                        <a:t>, care include </a:t>
                      </a:r>
                      <a:r>
                        <a:rPr lang="en-GB" sz="1200" dirty="0" err="1" smtClean="0"/>
                        <a:t>competențele</a:t>
                      </a:r>
                      <a:r>
                        <a:rPr lang="en-GB" sz="1200" dirty="0" smtClean="0"/>
                        <a:t> </a:t>
                      </a:r>
                    </a:p>
                    <a:p>
                      <a:r>
                        <a:rPr lang="en-GB" sz="1200" dirty="0" smtClean="0"/>
                        <a:t>• </a:t>
                      </a:r>
                      <a:r>
                        <a:rPr lang="en-GB" sz="1200" dirty="0" err="1" smtClean="0"/>
                        <a:t>alfabetizarea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în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materie</a:t>
                      </a:r>
                      <a:r>
                        <a:rPr lang="en-GB" sz="1200" dirty="0" smtClean="0"/>
                        <a:t> de </a:t>
                      </a:r>
                      <a:r>
                        <a:rPr lang="en-GB" sz="1200" dirty="0" err="1" smtClean="0"/>
                        <a:t>scenarii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viitoare</a:t>
                      </a:r>
                      <a:r>
                        <a:rPr lang="en-GB" sz="1200" dirty="0" smtClean="0"/>
                        <a:t>; </a:t>
                      </a:r>
                    </a:p>
                    <a:p>
                      <a:r>
                        <a:rPr lang="en-GB" sz="1200" dirty="0" smtClean="0"/>
                        <a:t>• </a:t>
                      </a:r>
                      <a:r>
                        <a:rPr lang="en-GB" sz="1200" dirty="0" err="1" smtClean="0"/>
                        <a:t>adaptabilitatea</a:t>
                      </a:r>
                      <a:r>
                        <a:rPr lang="en-GB" sz="1200" dirty="0" smtClean="0"/>
                        <a:t>; </a:t>
                      </a:r>
                    </a:p>
                    <a:p>
                      <a:r>
                        <a:rPr lang="en-GB" sz="1200" dirty="0" smtClean="0"/>
                        <a:t>• </a:t>
                      </a:r>
                      <a:r>
                        <a:rPr lang="en-GB" sz="1200" dirty="0" err="1" smtClean="0"/>
                        <a:t>gândirea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exploratorie</a:t>
                      </a:r>
                      <a:r>
                        <a:rPr lang="en-GB" sz="1200" dirty="0" smtClean="0"/>
                        <a:t>;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200" dirty="0" smtClean="0"/>
                        <a:t>-</a:t>
                      </a:r>
                      <a:r>
                        <a:rPr lang="en-GB" sz="1200" dirty="0" err="1" smtClean="0"/>
                        <a:t>luarea</a:t>
                      </a:r>
                      <a:r>
                        <a:rPr lang="en-GB" sz="1200" dirty="0" smtClean="0"/>
                        <a:t> de </a:t>
                      </a:r>
                      <a:r>
                        <a:rPr lang="en-GB" sz="1200" dirty="0" err="1" smtClean="0"/>
                        <a:t>măsuri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pentru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durabilitate</a:t>
                      </a:r>
                      <a:r>
                        <a:rPr lang="en-GB" sz="1200" dirty="0" smtClean="0"/>
                        <a:t>, care </a:t>
                      </a:r>
                      <a:r>
                        <a:rPr lang="en-GB" sz="1200" dirty="0" err="1" smtClean="0"/>
                        <a:t>include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dirty="0" err="1" smtClean="0"/>
                        <a:t>competențele</a:t>
                      </a:r>
                      <a:endParaRPr lang="en-GB" sz="120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200" dirty="0" smtClean="0"/>
                        <a:t> • </a:t>
                      </a:r>
                      <a:r>
                        <a:rPr lang="en-GB" sz="1200" dirty="0" err="1" smtClean="0"/>
                        <a:t>influența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politică</a:t>
                      </a:r>
                      <a:r>
                        <a:rPr lang="en-GB" sz="1200" dirty="0" smtClean="0"/>
                        <a:t>; </a:t>
                      </a:r>
                    </a:p>
                    <a:p>
                      <a:r>
                        <a:rPr lang="en-GB" sz="1200" dirty="0" smtClean="0"/>
                        <a:t>• </a:t>
                      </a:r>
                      <a:r>
                        <a:rPr lang="en-GB" sz="1200" dirty="0" err="1" smtClean="0"/>
                        <a:t>acțiunea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colectivă</a:t>
                      </a:r>
                      <a:r>
                        <a:rPr lang="en-GB" sz="1200" dirty="0" smtClean="0"/>
                        <a:t>; </a:t>
                      </a:r>
                    </a:p>
                    <a:p>
                      <a:r>
                        <a:rPr lang="en-GB" sz="1200" dirty="0" smtClean="0"/>
                        <a:t>• </a:t>
                      </a:r>
                      <a:r>
                        <a:rPr lang="en-GB" sz="1200" dirty="0" err="1" smtClean="0"/>
                        <a:t>inițiativa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individuală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444573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ED04C67-4DD2-42A9-AD81-C54969B38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82" y="210352"/>
            <a:ext cx="4475715" cy="66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15140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638" y="-2107789"/>
            <a:ext cx="12376638" cy="89657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1067429" y="6454410"/>
            <a:ext cx="9872504" cy="40359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B3ABF05-6C33-2269-39EB-7725C69C0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76" y="6008060"/>
            <a:ext cx="1497410" cy="5361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590425"/>
              </p:ext>
            </p:extLst>
          </p:nvPr>
        </p:nvGraphicFramePr>
        <p:xfrm>
          <a:off x="792480" y="874582"/>
          <a:ext cx="10546080" cy="5993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6211">
                  <a:extLst>
                    <a:ext uri="{9D8B030D-6E8A-4147-A177-3AD203B41FA5}">
                      <a16:colId xmlns:a16="http://schemas.microsoft.com/office/drawing/2014/main" val="4008273474"/>
                    </a:ext>
                  </a:extLst>
                </a:gridCol>
                <a:gridCol w="5199869">
                  <a:extLst>
                    <a:ext uri="{9D8B030D-6E8A-4147-A177-3AD203B41FA5}">
                      <a16:colId xmlns:a16="http://schemas.microsoft.com/office/drawing/2014/main" val="177811303"/>
                    </a:ext>
                  </a:extLst>
                </a:gridCol>
              </a:tblGrid>
              <a:tr h="353296">
                <a:tc gridSpan="2">
                  <a:txBody>
                    <a:bodyPr/>
                    <a:lstStyle/>
                    <a:p>
                      <a:pPr marL="0" marR="0" lvl="0" indent="0" algn="ctr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Tab. 6 C1 – PERSONALE &amp; TRANSVERSALE</a:t>
                      </a:r>
                      <a:r>
                        <a:rPr lang="en-US" sz="1800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-10 </a:t>
                      </a:r>
                      <a:endParaRPr lang="en-US" sz="1800" u="none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u="sng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5725" marR="85725" marT="42863" marB="4286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924066"/>
                  </a:ext>
                </a:extLst>
              </a:tr>
              <a:tr h="5527485">
                <a:tc>
                  <a:txBody>
                    <a:bodyPr/>
                    <a:lstStyle/>
                    <a:p>
                      <a:pPr marL="0" marR="0" lvl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IV. </a:t>
                      </a:r>
                      <a:r>
                        <a:rPr lang="en-US" sz="14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Competen</a:t>
                      </a:r>
                      <a:r>
                        <a:rPr lang="ro-RO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lang="ro-RO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Cetățenești</a:t>
                      </a:r>
                      <a:r>
                        <a:rPr lang="en-US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ro-RO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C.C. </a:t>
                      </a:r>
                      <a:r>
                        <a:rPr lang="en-US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 lvl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</a:t>
                      </a:r>
                      <a:endParaRPr lang="en-US" sz="1400" b="1" kern="1200" baseline="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o-RO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T6 - competențe și aptitudini legate de viață</a:t>
                      </a:r>
                      <a:r>
                        <a:rPr lang="en-US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GB" sz="14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T6.1 - Aplică aptitudini și competențe legate de sănătate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T6.2 - Aplică aptitudini și competențe legate de mediu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T6.3 - Aplică aptitudini și competențe civice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T6.4 - Aplică aptitudini și competențe culturale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T6.5 - Aplică aptitudini și competențe antreprenoriale</a:t>
                      </a:r>
                      <a:r>
                        <a:rPr lang="ro-RO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și financiare</a:t>
                      </a:r>
                      <a:r>
                        <a:rPr lang="en-US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T6.6 - Aplică cunoștințele generale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S1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comunicare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colaborare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creativitate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abilit</a:t>
                      </a:r>
                      <a:r>
                        <a:rPr lang="ro-RO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ăț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S1.0 -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comunicare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colaborare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creativitate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S1.1 -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negociere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S1.2 –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stabilire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/men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inere</a:t>
                      </a:r>
                      <a:r>
                        <a:rPr lang="ro-RO" sz="14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 leg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turi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S1.3 –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predare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(de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cunostin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e) 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instruire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S1.4 –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prezentare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informa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S1.5 –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consiliere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pov</a:t>
                      </a:r>
                      <a:r>
                        <a:rPr lang="ro-RO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ăț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uire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consultare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S1.6 –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promovare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v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â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nzare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achizi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ionare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cump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rare)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S1.7 –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ob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inere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informa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cale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verbal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S1.8 –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munc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lucru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cu al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S1.9 –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rezolvare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probleme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S1.11 –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proiectare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/design de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sisteme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produse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S1.12 –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creare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materiale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artistice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vizuale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instructive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S1.13 –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scriere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compunere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S1.14 –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interpretare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spectacol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distrare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î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ntre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inere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societate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S1.15 –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folosire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mult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o limb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comunicare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GB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V. </a:t>
                      </a:r>
                      <a:r>
                        <a:rPr lang="en-GB" sz="1400" dirty="0" err="1" smtClean="0"/>
                        <a:t>Competențe</a:t>
                      </a:r>
                      <a:r>
                        <a:rPr lang="en-GB" sz="1400" dirty="0" smtClean="0"/>
                        <a:t> de </a:t>
                      </a:r>
                      <a:r>
                        <a:rPr lang="en-GB" sz="1400" dirty="0" err="1" smtClean="0"/>
                        <a:t>sensibilizare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și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expresie</a:t>
                      </a:r>
                      <a:r>
                        <a:rPr lang="en-GB" sz="1400" dirty="0" smtClean="0"/>
                        <a:t> cultural</a:t>
                      </a:r>
                      <a:r>
                        <a:rPr lang="en-GB" sz="1400" baseline="0" dirty="0" smtClean="0"/>
                        <a:t> -CSEC</a:t>
                      </a:r>
                      <a:r>
                        <a:rPr lang="en-US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</a:t>
                      </a:r>
                      <a:endParaRPr lang="en-US" sz="1400" b="1" kern="1200" baseline="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T4 - aptitudini și competențe sociale și de comunicare</a:t>
                      </a:r>
                      <a:r>
                        <a:rPr lang="en-US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T4.1 – Comunică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T4.2 - Sprijină sau susține pe alții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T4.3 - Colaborează în echipe și rețele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T4.4 - Conduce pe alții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T4.5 - Respectă codul de conduită etică</a:t>
                      </a:r>
                      <a:endParaRPr lang="en-GB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S3 – </a:t>
                      </a:r>
                      <a:r>
                        <a:rPr lang="en-US" sz="140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asistare</a:t>
                      </a:r>
                      <a:r>
                        <a:rPr lang="en-US" sz="140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</a:t>
                      </a:r>
                      <a:r>
                        <a:rPr lang="en-US" sz="140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ngrijire</a:t>
                      </a:r>
                      <a:r>
                        <a:rPr lang="ro-RO" sz="140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o-RO" sz="140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</a:t>
                      </a:r>
                      <a:r>
                        <a:rPr lang="en-US" sz="140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detaliaz</a:t>
                      </a:r>
                      <a:r>
                        <a:rPr lang="ro-RO" sz="140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40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US" sz="140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en-US" sz="140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sector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S3.0 -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asistare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ngrijire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S3.1 –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consiliere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S3.2 –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furnizare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servicii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s</a:t>
                      </a: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tate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tratamente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medicale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S3.3 –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protejare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aplicare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m</a:t>
                      </a: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legale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lvl="0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S3.4 –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furnizare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</a:t>
                      </a: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sprijin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public </a:t>
                      </a: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client</a:t>
                      </a:r>
                    </a:p>
                    <a:p>
                      <a:pPr lvl="0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S3.5 –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preg</a:t>
                      </a: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tire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ș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servire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alimente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uturi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S3.6 –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furnizare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de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servicii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generale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îngrijire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personală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T2 –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o-RO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ompetențe</a:t>
                      </a:r>
                      <a:r>
                        <a:rPr lang="ro-RO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și aptitudini</a:t>
                      </a:r>
                      <a:r>
                        <a:rPr lang="ro-RO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 gândire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T2.1 - Prelucrează informațiile, ideile și conceptele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T2.2 - Planifică și organizează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T2.3 - Soluționează probleme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prevenire</a:t>
                      </a:r>
                      <a:r>
                        <a:rPr lang="ro-RO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luarea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deciz</a:t>
                      </a:r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ilor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T2.4 - Gândește creativ și inovativ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T2.5. 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Programare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coordonare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GB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GB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906640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CED04C67-4DD2-42A9-AD81-C54969B382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82" y="210352"/>
            <a:ext cx="4475715" cy="66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18718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638" y="-2182435"/>
            <a:ext cx="12376638" cy="914704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1067429" y="6454410"/>
            <a:ext cx="9872504" cy="40359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B3ABF05-6C33-2269-39EB-7725C69C0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76" y="6008060"/>
            <a:ext cx="1497410" cy="5361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445759"/>
              </p:ext>
            </p:extLst>
          </p:nvPr>
        </p:nvGraphicFramePr>
        <p:xfrm>
          <a:off x="644893" y="798897"/>
          <a:ext cx="10481911" cy="6373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168">
                  <a:extLst>
                    <a:ext uri="{9D8B030D-6E8A-4147-A177-3AD203B41FA5}">
                      <a16:colId xmlns:a16="http://schemas.microsoft.com/office/drawing/2014/main" val="795581856"/>
                    </a:ext>
                  </a:extLst>
                </a:gridCol>
                <a:gridCol w="5605743">
                  <a:extLst>
                    <a:ext uri="{9D8B030D-6E8A-4147-A177-3AD203B41FA5}">
                      <a16:colId xmlns:a16="http://schemas.microsoft.com/office/drawing/2014/main" val="2979061656"/>
                    </a:ext>
                  </a:extLst>
                </a:gridCol>
              </a:tblGrid>
              <a:tr h="36833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Continuare</a:t>
                      </a: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887187"/>
                  </a:ext>
                </a:extLst>
              </a:tr>
              <a:tr h="6005518">
                <a:tc>
                  <a:txBody>
                    <a:bodyPr/>
                    <a:lstStyle/>
                    <a:p>
                      <a:pPr marL="0" marR="0" lvl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VII. </a:t>
                      </a:r>
                      <a:r>
                        <a:rPr lang="en-US" sz="14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Competente</a:t>
                      </a:r>
                      <a:r>
                        <a:rPr lang="en-US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Digitale</a:t>
                      </a:r>
                      <a:r>
                        <a:rPr lang="en-US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ro-RO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Dig Comp –</a:t>
                      </a:r>
                      <a:r>
                        <a:rPr lang="ro-RO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C.D.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nivele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:</a:t>
                      </a:r>
                    </a:p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Baza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- 1-2 CNC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Intermendiar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-3,4 CNC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Avansat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- 5,6 CNC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Specialist -7,8 </a:t>
                      </a:r>
                      <a:r>
                        <a:rPr lang="en-US" sz="160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CNC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Abilit</a:t>
                      </a:r>
                      <a:r>
                        <a:rPr lang="ro-RO" sz="1600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ăț</a:t>
                      </a:r>
                      <a:r>
                        <a:rPr lang="en-US" sz="1600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ESCO </a:t>
                      </a:r>
                      <a:r>
                        <a:rPr lang="en-US" sz="1600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ro-RO" sz="1600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nivele</a:t>
                      </a:r>
                      <a:r>
                        <a:rPr lang="en-US" sz="1600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calificare</a:t>
                      </a:r>
                      <a:r>
                        <a:rPr lang="en-US" sz="1600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S5 – utilizează calculatorul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S5.0 - utilizează calculatorul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S5.1 – programează sisteme informatice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S5.2 – accesează și analizează date digitale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S5.3 – utilizează instrumente digitale pentru colaborare, creare de conținuturi și soluționarea de probleme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S5.4 - utilizează instrumente digitale pentru controlul mecanismelor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S5.5 - instalează sistemele informatice și asigură siguranța lor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6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S5.6 – </a:t>
                      </a:r>
                      <a:r>
                        <a:rPr lang="en-US" sz="16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folosire</a:t>
                      </a:r>
                      <a:r>
                        <a:rPr lang="en-US" sz="16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unelte</a:t>
                      </a:r>
                      <a:r>
                        <a:rPr lang="en-US" sz="16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digitale</a:t>
                      </a:r>
                      <a:r>
                        <a:rPr lang="en-US" sz="16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en-US" sz="16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colaborare</a:t>
                      </a:r>
                      <a:r>
                        <a:rPr lang="en-US" sz="16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creare</a:t>
                      </a:r>
                      <a:r>
                        <a:rPr lang="en-US" sz="16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con</a:t>
                      </a:r>
                      <a:r>
                        <a:rPr lang="ro-RO" sz="16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6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inut</a:t>
                      </a:r>
                      <a:r>
                        <a:rPr lang="en-US" sz="16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6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rezolvare</a:t>
                      </a:r>
                      <a:r>
                        <a:rPr lang="en-US" sz="16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probleme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6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S5.7 - </a:t>
                      </a:r>
                      <a:r>
                        <a:rPr lang="en-US" sz="16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folosire</a:t>
                      </a:r>
                      <a:r>
                        <a:rPr lang="en-US" sz="16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unelte</a:t>
                      </a:r>
                      <a:r>
                        <a:rPr lang="en-US" sz="16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digitale</a:t>
                      </a:r>
                      <a:r>
                        <a:rPr lang="en-US" sz="16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en-US" sz="16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controlul</a:t>
                      </a:r>
                      <a:r>
                        <a:rPr lang="en-US" sz="16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ma</a:t>
                      </a:r>
                      <a:r>
                        <a:rPr lang="ro-RO" sz="16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6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inilor</a:t>
                      </a:r>
                      <a:r>
                        <a:rPr lang="en-US" sz="16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GB" sz="16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V.III </a:t>
                      </a:r>
                      <a:r>
                        <a:rPr lang="ro-RO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Competențe personale</a:t>
                      </a:r>
                      <a:r>
                        <a:rPr lang="en-US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dirty="0" smtClean="0"/>
                        <a:t>, sociale și de a învăța să înveți-</a:t>
                      </a:r>
                      <a:r>
                        <a:rPr lang="en-US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C.P.SII</a:t>
                      </a:r>
                      <a:r>
                        <a:rPr lang="en-US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:-RI</a:t>
                      </a:r>
                    </a:p>
                    <a:p>
                      <a:pPr marL="285750" marR="0" lvl="0" indent="-28575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învăța</a:t>
                      </a:r>
                      <a:r>
                        <a:rPr lang="ro-RO" sz="1200" b="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să înveți pe tot parcursul vieții</a:t>
                      </a:r>
                      <a:r>
                        <a:rPr lang="ro-RO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285750" marR="0" lvl="0" indent="-28575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utodiscipli</a:t>
                      </a:r>
                      <a:r>
                        <a:rPr lang="ro-RO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nă;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o-RO" sz="12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200" b="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daptabilitate</a:t>
                      </a:r>
                      <a:r>
                        <a:rPr lang="ro-RO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ș</a:t>
                      </a:r>
                      <a:r>
                        <a:rPr lang="en-US" sz="1200" b="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flexibilitate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ro-RO" sz="12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200" b="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utonomie</a:t>
                      </a:r>
                      <a:r>
                        <a:rPr lang="ro-RO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fiabilitate</a:t>
                      </a:r>
                      <a:r>
                        <a:rPr lang="en-US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200" b="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aten</a:t>
                      </a:r>
                      <a:r>
                        <a:rPr lang="ro-RO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200" b="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en-US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1200" b="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deta</a:t>
                      </a:r>
                      <a:r>
                        <a:rPr lang="ro-RO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lii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inițiativă;</a:t>
                      </a:r>
                    </a:p>
                    <a:p>
                      <a:pPr marL="285750" marR="0" lvl="0" indent="-28575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200" b="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ntegritate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285750" marR="0" lvl="0" indent="-28575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motivatie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endParaRPr lang="ro-RO" sz="12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profesionalism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endParaRPr lang="en-US" sz="1200" b="0" u="sng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200" b="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eputa</a:t>
                      </a:r>
                      <a:r>
                        <a:rPr lang="ro-RO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200" b="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en-US" sz="1200" b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responsabilitate</a:t>
                      </a:r>
                      <a:r>
                        <a:rPr lang="en-US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o-RO" sz="12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o-RO" sz="1200" b="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200" b="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î</a:t>
                      </a:r>
                      <a:r>
                        <a:rPr lang="en-US" sz="1200" b="0" u="sng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nve</a:t>
                      </a:r>
                      <a:r>
                        <a:rPr lang="ro-RO" sz="1200" b="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200" b="0" u="sng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200" b="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u="sng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US" sz="1200" b="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al</a:t>
                      </a:r>
                      <a:r>
                        <a:rPr lang="ro-RO" sz="1200" b="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200" b="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200" b="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285750" marR="0" lvl="0" indent="-28575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 pot ad</a:t>
                      </a:r>
                      <a:r>
                        <a:rPr lang="ro-RO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uga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dup</a:t>
                      </a:r>
                      <a:r>
                        <a:rPr lang="ro-RO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caz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deprinderi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S2</a:t>
                      </a:r>
                      <a:r>
                        <a:rPr lang="ro-RO" sz="1200" b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1200" b="1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deprinderi</a:t>
                      </a:r>
                      <a:r>
                        <a:rPr lang="en-US" sz="1200" b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legate de </a:t>
                      </a:r>
                      <a:r>
                        <a:rPr lang="en-US" sz="1200" b="1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informa</a:t>
                      </a:r>
                      <a:r>
                        <a:rPr lang="ro-RO" sz="1200" b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200" b="1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200" b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200" b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n-US" sz="12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u="sng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dezvolt</a:t>
                      </a:r>
                      <a:r>
                        <a:rPr lang="ro-RO" sz="12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2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u="sng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US" sz="12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u="sng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ro-RO" sz="12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uri</a:t>
                      </a:r>
                      <a:r>
                        <a:rPr lang="en-US" sz="12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200" b="1" u="sng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calificare</a:t>
                      </a:r>
                      <a:r>
                        <a:rPr lang="en-US" sz="12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b="1" u="sng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S2.0 – 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deprinderi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legate de 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informa</a:t>
                      </a:r>
                      <a:r>
                        <a:rPr lang="ro-RO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ie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S2.1 – 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efectuare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studii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investiga</a:t>
                      </a:r>
                      <a:r>
                        <a:rPr lang="ro-RO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o-RO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examin</a:t>
                      </a:r>
                      <a:r>
                        <a:rPr lang="ro-RO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S2.2 – 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documentare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î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nregistrare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informa</a:t>
                      </a:r>
                      <a:r>
                        <a:rPr lang="ro-RO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S2.3 – 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gestionare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informa</a:t>
                      </a:r>
                      <a:r>
                        <a:rPr lang="ro-RO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S2.4 – 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procesare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informa</a:t>
                      </a:r>
                      <a:r>
                        <a:rPr lang="ro-RO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S2.5 – m</a:t>
                      </a:r>
                      <a:r>
                        <a:rPr lang="ro-RO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surare</a:t>
                      </a:r>
                      <a:r>
                        <a:rPr lang="ro-RO" sz="12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propriet</a:t>
                      </a:r>
                      <a:r>
                        <a:rPr lang="ro-RO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ăț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fizice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S2.6 – 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calculare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estimare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S2.7 – 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analizare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evaluare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informa</a:t>
                      </a:r>
                      <a:r>
                        <a:rPr lang="ro-RO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o-RO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date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S2.8 – 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monitorizare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inspectare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testare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S2.9 – 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monitorizarea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dezvolt</a:t>
                      </a:r>
                      <a:r>
                        <a:rPr lang="ro-RO" sz="12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2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rii</a:t>
                      </a:r>
                      <a:endParaRPr lang="en-US" sz="1200" u="sng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Toate</a:t>
                      </a:r>
                      <a:r>
                        <a:rPr lang="en-US" sz="1200" b="1" i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i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</a:t>
                      </a:r>
                      <a:r>
                        <a:rPr lang="ro-RO" sz="1200" b="1" i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200" b="1" i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</a:t>
                      </a:r>
                      <a:r>
                        <a:rPr lang="en-US" sz="1200" b="1" i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i="0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i="0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dezvolt</a:t>
                      </a:r>
                      <a:r>
                        <a:rPr lang="ro-RO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i="0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i="0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ro-RO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uri</a:t>
                      </a:r>
                      <a:r>
                        <a:rPr 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200" b="1" i="0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calificare</a:t>
                      </a:r>
                      <a:r>
                        <a:rPr 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i="0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prin</a:t>
                      </a:r>
                      <a:r>
                        <a:rPr 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i="0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rezulta</a:t>
                      </a:r>
                      <a:r>
                        <a:rPr lang="ro-RO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200" b="1" i="0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ele</a:t>
                      </a:r>
                      <a:r>
                        <a:rPr 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î</a:t>
                      </a:r>
                      <a:r>
                        <a:rPr lang="en-US" sz="1200" b="1" i="0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nv</a:t>
                      </a:r>
                      <a:r>
                        <a:rPr lang="ro-RO" sz="1200" b="1" i="0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ăță</a:t>
                      </a:r>
                      <a:r>
                        <a:rPr lang="en-US" sz="1200" b="1" i="0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rii</a:t>
                      </a:r>
                      <a:r>
                        <a:rPr lang="en-US" sz="1200" b="1" i="0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b="1" i="0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034383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ED04C67-4DD2-42A9-AD81-C54969B38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82" y="210352"/>
            <a:ext cx="4475715" cy="66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03776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29" y="365126"/>
            <a:ext cx="11916075" cy="53002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</a:t>
            </a:r>
            <a:r>
              <a:rPr lang="ro-RO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ab.7 -</a:t>
            </a:r>
            <a:r>
              <a:rPr lang="ro-RO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 –</a:t>
            </a:r>
            <a:r>
              <a:rPr lang="ro-RO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sectoare</a:t>
            </a:r>
            <a:r>
              <a:rPr lang="en-GB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CAEN se </a:t>
            </a:r>
            <a:r>
              <a:rPr lang="en-GB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dezvolt</a:t>
            </a:r>
            <a:r>
              <a:rPr lang="ro-RO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nivele</a:t>
            </a:r>
            <a:r>
              <a:rPr lang="en-GB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calificare</a:t>
            </a:r>
            <a:r>
              <a:rPr lang="en-GB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GB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rezultatele</a:t>
            </a:r>
            <a:r>
              <a:rPr lang="en-GB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GB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</a:t>
            </a:r>
            <a:r>
              <a:rPr lang="ro-RO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ăță</a:t>
            </a:r>
            <a:r>
              <a:rPr lang="en-GB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rii</a:t>
            </a:r>
            <a:r>
              <a:rPr lang="en-GB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GB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GB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GB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sector</a:t>
            </a:r>
            <a:endParaRPr lang="en-GB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965393"/>
              </p:ext>
            </p:extLst>
          </p:nvPr>
        </p:nvGraphicFramePr>
        <p:xfrm>
          <a:off x="163630" y="827773"/>
          <a:ext cx="11800571" cy="5577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793">
                  <a:extLst>
                    <a:ext uri="{9D8B030D-6E8A-4147-A177-3AD203B41FA5}">
                      <a16:colId xmlns:a16="http://schemas.microsoft.com/office/drawing/2014/main" val="151158983"/>
                    </a:ext>
                  </a:extLst>
                </a:gridCol>
                <a:gridCol w="2009846">
                  <a:extLst>
                    <a:ext uri="{9D8B030D-6E8A-4147-A177-3AD203B41FA5}">
                      <a16:colId xmlns:a16="http://schemas.microsoft.com/office/drawing/2014/main" val="1736743207"/>
                    </a:ext>
                  </a:extLst>
                </a:gridCol>
                <a:gridCol w="1839342">
                  <a:extLst>
                    <a:ext uri="{9D8B030D-6E8A-4147-A177-3AD203B41FA5}">
                      <a16:colId xmlns:a16="http://schemas.microsoft.com/office/drawing/2014/main" val="3029134922"/>
                    </a:ext>
                  </a:extLst>
                </a:gridCol>
                <a:gridCol w="1854926">
                  <a:extLst>
                    <a:ext uri="{9D8B030D-6E8A-4147-A177-3AD203B41FA5}">
                      <a16:colId xmlns:a16="http://schemas.microsoft.com/office/drawing/2014/main" val="2702116950"/>
                    </a:ext>
                  </a:extLst>
                </a:gridCol>
                <a:gridCol w="1811383">
                  <a:extLst>
                    <a:ext uri="{9D8B030D-6E8A-4147-A177-3AD203B41FA5}">
                      <a16:colId xmlns:a16="http://schemas.microsoft.com/office/drawing/2014/main" val="2377881665"/>
                    </a:ext>
                  </a:extLst>
                </a:gridCol>
                <a:gridCol w="1174281">
                  <a:extLst>
                    <a:ext uri="{9D8B030D-6E8A-4147-A177-3AD203B41FA5}">
                      <a16:colId xmlns:a16="http://schemas.microsoft.com/office/drawing/2014/main" val="2697116553"/>
                    </a:ext>
                  </a:extLst>
                </a:gridCol>
              </a:tblGrid>
              <a:tr h="313314">
                <a:tc>
                  <a:txBody>
                    <a:bodyPr/>
                    <a:lstStyle/>
                    <a:p>
                      <a:r>
                        <a:rPr lang="en-GB" dirty="0" smtClean="0"/>
                        <a:t>SECTIUNEA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 CAEN  conform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ESCO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 1.1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</a:t>
                      </a:r>
                      <a:r>
                        <a:rPr lang="ro-RO" dirty="0" smtClean="0"/>
                        <a:t> </a:t>
                      </a:r>
                      <a:r>
                        <a:rPr lang="en-GB" dirty="0" smtClean="0"/>
                        <a:t>1.2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 1.3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</a:t>
                      </a:r>
                      <a:r>
                        <a:rPr lang="ro-RO" dirty="0" smtClean="0"/>
                        <a:t> </a:t>
                      </a:r>
                      <a:r>
                        <a:rPr lang="en-GB" dirty="0" smtClean="0"/>
                        <a:t>1. 4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Obs.</a:t>
                      </a:r>
                      <a:r>
                        <a:rPr lang="ro-RO" dirty="0" smtClean="0"/>
                        <a:t> </a:t>
                      </a:r>
                      <a:r>
                        <a:rPr lang="en-GB" dirty="0" smtClean="0"/>
                        <a:t>ECTS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181304"/>
                  </a:ext>
                </a:extLst>
              </a:tr>
              <a:tr h="5263723">
                <a:tc>
                  <a:txBody>
                    <a:bodyPr/>
                    <a:lstStyle/>
                    <a:p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A-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Agricultură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,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silvicultură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și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pescuit</a:t>
                      </a:r>
                      <a:endParaRPr lang="en-GB" sz="12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B -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Industria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extractivă</a:t>
                      </a:r>
                      <a:endParaRPr lang="en-GB" sz="12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C -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Industria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prelucrătoare</a:t>
                      </a:r>
                      <a:endParaRPr lang="en-GB" sz="12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D -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Producția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și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furnizarea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 de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energie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electrică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și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termică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, gaze,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apă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caldă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și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aer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condiționat</a:t>
                      </a:r>
                      <a:endParaRPr lang="en-GB" sz="12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/>
                        </a:rPr>
                        <a:t>E -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/>
                        </a:rPr>
                        <a:t>Distribuția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/>
                        </a:rPr>
                        <a:t>apei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/>
                        </a:rPr>
                        <a:t>;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/>
                        </a:rPr>
                        <a:t>salubritate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/>
                        </a:rPr>
                        <a:t>,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/>
                        </a:rPr>
                        <a:t>gestionarea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/>
                        </a:rPr>
                        <a:t>deșeurilor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/>
                        </a:rPr>
                        <a:t>,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/>
                        </a:rPr>
                        <a:t>activități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/>
                        </a:rPr>
                        <a:t> de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/>
                        </a:rPr>
                        <a:t>decontaminare</a:t>
                      </a:r>
                      <a:endParaRPr lang="en-GB" sz="12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8"/>
                        </a:rPr>
                        <a:t>F -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8"/>
                        </a:rPr>
                        <a:t>Construcții</a:t>
                      </a:r>
                      <a:endParaRPr lang="en-GB" sz="12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/>
                        </a:rPr>
                        <a:t>G -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/>
                        </a:rPr>
                        <a:t>Comerț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/>
                        </a:rPr>
                        <a:t> cu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/>
                        </a:rPr>
                        <a:t>ridicata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/>
                        </a:rPr>
                        <a:t>și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/>
                        </a:rPr>
                        <a:t> cu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/>
                        </a:rPr>
                        <a:t>amănuntul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/>
                        </a:rPr>
                        <a:t>;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/>
                        </a:rPr>
                        <a:t>repararea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/>
                        </a:rPr>
                        <a:t>autovehiculelor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/>
                        </a:rPr>
                        <a:t>și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/>
                        </a:rPr>
                        <a:t>motocicletelor</a:t>
                      </a:r>
                      <a:endParaRPr lang="en-GB" sz="12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0"/>
                        </a:rPr>
                        <a:t>H - Transport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0"/>
                        </a:rPr>
                        <a:t>și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0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0"/>
                        </a:rPr>
                        <a:t>depozitare</a:t>
                      </a:r>
                      <a:endParaRPr lang="en-GB" sz="12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1"/>
                        </a:rPr>
                        <a:t>I -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1"/>
                        </a:rPr>
                        <a:t>Hoteluri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1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1"/>
                        </a:rPr>
                        <a:t>și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1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1"/>
                        </a:rPr>
                        <a:t>restaurante</a:t>
                      </a:r>
                      <a:endParaRPr lang="en-GB" sz="12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2"/>
                        </a:rPr>
                        <a:t>J -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2"/>
                        </a:rPr>
                        <a:t>Informații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2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2"/>
                        </a:rPr>
                        <a:t>și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2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2"/>
                        </a:rPr>
                        <a:t>comunicații</a:t>
                      </a:r>
                      <a:endParaRPr lang="en-GB" sz="12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3"/>
                        </a:rPr>
                        <a:t>K -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3"/>
                        </a:rPr>
                        <a:t>Intermedieri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3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3"/>
                        </a:rPr>
                        <a:t>financiare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3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3"/>
                        </a:rPr>
                        <a:t>și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3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3"/>
                        </a:rPr>
                        <a:t>asigurări</a:t>
                      </a:r>
                      <a:endParaRPr lang="en-GB" sz="12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4"/>
                        </a:rPr>
                        <a:t>L -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4"/>
                        </a:rPr>
                        <a:t>Tranzacții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4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4"/>
                        </a:rPr>
                        <a:t>imobiliare</a:t>
                      </a:r>
                      <a:endParaRPr lang="en-GB" sz="12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5"/>
                        </a:rPr>
                        <a:t>M -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5"/>
                        </a:rPr>
                        <a:t>Activități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5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5"/>
                        </a:rPr>
                        <a:t>profesionale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5"/>
                        </a:rPr>
                        <a:t>,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5"/>
                        </a:rPr>
                        <a:t>științifice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5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5"/>
                        </a:rPr>
                        <a:t>și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5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5"/>
                        </a:rPr>
                        <a:t>tehnice</a:t>
                      </a:r>
                      <a:endParaRPr lang="en-GB" sz="12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6"/>
                        </a:rPr>
                        <a:t>N -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6"/>
                        </a:rPr>
                        <a:t>Activități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6"/>
                        </a:rPr>
                        <a:t> de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6"/>
                        </a:rPr>
                        <a:t>servicii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6"/>
                        </a:rPr>
                        <a:t> administrative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6"/>
                        </a:rPr>
                        <a:t>și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6"/>
                        </a:rPr>
                        <a:t>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6"/>
                        </a:rPr>
                        <a:t>activități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6"/>
                        </a:rPr>
                        <a:t> de </a:t>
                      </a:r>
                      <a:r>
                        <a:rPr lang="en-GB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6"/>
                        </a:rPr>
                        <a:t>servicii</a:t>
                      </a:r>
                      <a:r>
                        <a:rPr lang="en-GB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6"/>
                        </a:rPr>
                        <a:t> support</a:t>
                      </a:r>
                      <a:endParaRPr lang="en-GB" sz="12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–</a:t>
                      </a:r>
                      <a:r>
                        <a:rPr lang="ro-RO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</a:t>
                      </a:r>
                      <a:r>
                        <a:rPr lang="ro-RO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2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en-US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public</a:t>
                      </a:r>
                      <a:r>
                        <a:rPr lang="ro-RO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2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</a:t>
                      </a:r>
                      <a:r>
                        <a:rPr lang="ro-RO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rare;</a:t>
                      </a:r>
                      <a:r>
                        <a:rPr lang="ro-RO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asigur</a:t>
                      </a:r>
                      <a:r>
                        <a:rPr lang="ro-RO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2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ro-RO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2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ciale</a:t>
                      </a:r>
                      <a:r>
                        <a:rPr lang="ro-RO" sz="1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 </a:t>
                      </a:r>
                      <a:r>
                        <a:rPr lang="en-US" sz="12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sistemul</a:t>
                      </a:r>
                      <a:r>
                        <a:rPr lang="en-US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public</a:t>
                      </a:r>
                      <a:endParaRPr lang="en-GB" sz="1200" b="0" i="0" u="none" strike="noStrike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–</a:t>
                      </a:r>
                      <a:r>
                        <a:rPr lang="ro-RO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Înv</a:t>
                      </a:r>
                      <a:r>
                        <a:rPr lang="ro-RO" sz="12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ăță</a:t>
                      </a:r>
                      <a:r>
                        <a:rPr lang="en-US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o-RO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  <a:r>
                        <a:rPr lang="en-US" sz="12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nt</a:t>
                      </a:r>
                      <a:endParaRPr lang="ro-RO" sz="1200" baseline="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ro-RO" sz="1200" b="0" i="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o-RO" sz="1200" b="0" i="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o-RO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o-RO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TATE </a:t>
                      </a:r>
                      <a:r>
                        <a:rPr lang="ro-RO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ASISTEN</a:t>
                      </a:r>
                      <a:r>
                        <a:rPr lang="ro-RO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ȚĂ</a:t>
                      </a:r>
                      <a:r>
                        <a:rPr lang="en-US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SOCIAL</a:t>
                      </a:r>
                      <a:r>
                        <a:rPr lang="ro-RO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endParaRPr lang="en-GB" sz="1200" b="0" i="0" u="none" strike="noStrike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ro-RO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o-RO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</a:t>
                      </a:r>
                      <a:r>
                        <a:rPr lang="ro-RO" sz="12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ăț</a:t>
                      </a:r>
                      <a:r>
                        <a:rPr lang="en-US" sz="12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o-RO" sz="1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n-US" sz="12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spectacole</a:t>
                      </a:r>
                      <a:r>
                        <a:rPr lang="en-US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culturale</a:t>
                      </a:r>
                      <a:r>
                        <a:rPr lang="en-US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2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recreative</a:t>
                      </a:r>
                      <a:endParaRPr lang="en-GB" sz="1200" b="0" i="0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o-RO" sz="1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sz="12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Alte</a:t>
                      </a:r>
                      <a:r>
                        <a:rPr lang="en-US" sz="1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</a:t>
                      </a:r>
                      <a:r>
                        <a:rPr lang="ro-RO" sz="12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ăț</a:t>
                      </a:r>
                      <a:r>
                        <a:rPr lang="en-US" sz="12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2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servicii</a:t>
                      </a:r>
                      <a:endParaRPr lang="en-GB" sz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Competen</a:t>
                      </a:r>
                      <a:r>
                        <a:rPr lang="ro-RO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2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ver</a:t>
                      </a:r>
                      <a:r>
                        <a:rPr lang="ro-RO" sz="12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200" b="1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2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200" b="1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2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impact</a:t>
                      </a:r>
                      <a:r>
                        <a:rPr lang="ro-RO" sz="1200" b="1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ul</a:t>
                      </a:r>
                      <a:r>
                        <a:rPr lang="en-US" sz="12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asupra</a:t>
                      </a:r>
                      <a:r>
                        <a:rPr lang="en-US" sz="12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mediului</a:t>
                      </a:r>
                      <a:r>
                        <a:rPr lang="en-US" sz="12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–la </a:t>
                      </a:r>
                      <a:r>
                        <a:rPr lang="en-US" sz="1200" b="1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toate</a:t>
                      </a:r>
                      <a:r>
                        <a:rPr lang="en-US" sz="12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nivelel</a:t>
                      </a:r>
                      <a:r>
                        <a:rPr lang="ro-RO" sz="12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2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none" kern="1200" baseline="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none" kern="1200" baseline="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none" kern="1200" baseline="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none" kern="1200" baseline="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none" kern="1200" baseline="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none" kern="1200" baseline="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none" kern="1200" baseline="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none" kern="1200" baseline="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none" kern="1200" baseline="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Digitale</a:t>
                      </a:r>
                      <a:r>
                        <a:rPr lang="en-US" sz="12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–dig.</a:t>
                      </a:r>
                      <a:r>
                        <a:rPr lang="ro-RO" sz="12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Idem la </a:t>
                      </a:r>
                      <a:r>
                        <a:rPr lang="en-US" sz="1200" b="1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toate</a:t>
                      </a:r>
                      <a:r>
                        <a:rPr lang="en-US" sz="12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domeniile</a:t>
                      </a:r>
                      <a:r>
                        <a:rPr lang="en-US" sz="12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CAEN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none" kern="1200" baseline="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Cetățenești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</a:t>
                      </a:r>
                      <a:endParaRPr lang="en-US" sz="12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Cetățenești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Cetățenești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Cetățenești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Cetățenești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Cetățenești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Antreprenoriale</a:t>
                      </a:r>
                      <a:endParaRPr lang="en-US" sz="12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Antreprenoriale</a:t>
                      </a:r>
                      <a:r>
                        <a:rPr lang="en-US" sz="12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Antreprenoriale</a:t>
                      </a:r>
                      <a:r>
                        <a:rPr lang="en-US" sz="12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Expresie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cultural</a:t>
                      </a:r>
                      <a:r>
                        <a:rPr lang="ro-RO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Expresie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cultural</a:t>
                      </a:r>
                      <a:r>
                        <a:rPr lang="ro-RO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Expresie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cultural</a:t>
                      </a:r>
                      <a:r>
                        <a:rPr lang="ro-RO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b="1" kern="1200" baseline="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Cetățenești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Cetățenești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Cetățenești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CG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Expresie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cultural</a:t>
                      </a:r>
                      <a:r>
                        <a:rPr lang="ro-RO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Cetățenești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Expresie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cultural</a:t>
                      </a:r>
                      <a:r>
                        <a:rPr lang="ro-RO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Antreprenoriale</a:t>
                      </a:r>
                      <a:r>
                        <a:rPr lang="en-GB" sz="12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Competențe personale</a:t>
                      </a:r>
                      <a:endParaRPr lang="en-GB" sz="12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Competențe </a:t>
                      </a:r>
                      <a:r>
                        <a:rPr lang="en-GB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 g</a:t>
                      </a:r>
                      <a:r>
                        <a:rPr lang="ro-RO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â</a:t>
                      </a:r>
                      <a:r>
                        <a:rPr lang="en-GB" sz="12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ndire</a:t>
                      </a:r>
                      <a:r>
                        <a:rPr lang="en-GB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b="1" u="none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baseline="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CG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Expresie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cultural</a:t>
                      </a:r>
                      <a:r>
                        <a:rPr lang="ro-RO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Expresie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cultural</a:t>
                      </a:r>
                      <a:r>
                        <a:rPr lang="ro-RO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GB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GB" sz="12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Competențe personale</a:t>
                      </a:r>
                      <a:endParaRPr lang="en-GB" sz="12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Competențe personale</a:t>
                      </a:r>
                      <a:endParaRPr lang="en-US" sz="12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Competențe personale</a:t>
                      </a:r>
                      <a:endParaRPr lang="en-GB" sz="12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2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Antreprenoriale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/C&amp;D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2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Antreprenoriale</a:t>
                      </a:r>
                      <a:endParaRPr lang="en-US" sz="12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2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Antreprenoriale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2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C&amp;d</a:t>
                      </a:r>
                      <a:endParaRPr lang="en-GB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Expresie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cultural</a:t>
                      </a:r>
                      <a:r>
                        <a:rPr lang="ro-RO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Expresie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cultural</a:t>
                      </a:r>
                      <a:r>
                        <a:rPr lang="ro-RO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Competențe personale</a:t>
                      </a:r>
                      <a:endParaRPr lang="en-GB" sz="12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Expresie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cultural</a:t>
                      </a:r>
                      <a:r>
                        <a:rPr lang="ro-RO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Antreprenoriale</a:t>
                      </a:r>
                      <a:endParaRPr lang="en-US" sz="12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Expresie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cultural</a:t>
                      </a:r>
                      <a:r>
                        <a:rPr lang="ro-RO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GB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Competențe personale</a:t>
                      </a:r>
                      <a:endParaRPr lang="en-GB" sz="12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Se </a:t>
                      </a:r>
                      <a:r>
                        <a:rPr lang="en-GB" dirty="0" err="1" smtClean="0">
                          <a:solidFill>
                            <a:srgbClr val="FF0000"/>
                          </a:solidFill>
                        </a:rPr>
                        <a:t>aleg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 4 </a:t>
                      </a:r>
                      <a:r>
                        <a:rPr lang="en-GB" dirty="0" err="1" smtClean="0">
                          <a:solidFill>
                            <a:srgbClr val="FF0000"/>
                          </a:solidFill>
                        </a:rPr>
                        <a:t>sau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 2 </a:t>
                      </a:r>
                      <a:r>
                        <a:rPr lang="ro-RO" dirty="0" smtClean="0">
                          <a:solidFill>
                            <a:srgbClr val="FF0000"/>
                          </a:solidFill>
                        </a:rPr>
                        <a:t>în</a:t>
                      </a:r>
                      <a:r>
                        <a:rPr lang="ro-RO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rgbClr val="FF0000"/>
                          </a:solidFill>
                        </a:rPr>
                        <a:t>func</a:t>
                      </a:r>
                      <a:r>
                        <a:rPr lang="ro-RO" dirty="0" smtClean="0">
                          <a:solidFill>
                            <a:srgbClr val="FF0000"/>
                          </a:solidFill>
                        </a:rPr>
                        <a:t>ț</a:t>
                      </a:r>
                      <a:r>
                        <a:rPr lang="en-GB" dirty="0" err="1" smtClean="0">
                          <a:solidFill>
                            <a:srgbClr val="FF0000"/>
                          </a:solidFill>
                        </a:rPr>
                        <a:t>ie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 de </a:t>
                      </a:r>
                      <a:r>
                        <a:rPr lang="en-GB" dirty="0" err="1" smtClean="0">
                          <a:solidFill>
                            <a:srgbClr val="FF0000"/>
                          </a:solidFill>
                        </a:rPr>
                        <a:t>nivelul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 de </a:t>
                      </a:r>
                      <a:r>
                        <a:rPr lang="en-GB" dirty="0" err="1" smtClean="0">
                          <a:solidFill>
                            <a:srgbClr val="FF0000"/>
                          </a:solidFill>
                        </a:rPr>
                        <a:t>calificare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 :</a:t>
                      </a:r>
                      <a:r>
                        <a:rPr lang="ro-RO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1CNC </a:t>
                      </a:r>
                      <a:r>
                        <a:rPr lang="ro-RO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au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rgbClr val="FF0000"/>
                          </a:solidFill>
                        </a:rPr>
                        <a:t>peste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 1 CNC 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74593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D602387-C02A-4E21-B7B9-A62E97DFF7BB}"/>
              </a:ext>
            </a:extLst>
          </p:cNvPr>
          <p:cNvSpPr/>
          <p:nvPr/>
        </p:nvSpPr>
        <p:spPr>
          <a:xfrm>
            <a:off x="1067429" y="6634093"/>
            <a:ext cx="8829517" cy="50006"/>
          </a:xfrm>
          <a:prstGeom prst="rect">
            <a:avLst/>
          </a:prstGeom>
          <a:solidFill>
            <a:srgbClr val="003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o-RO" sz="135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472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61" y="-2191227"/>
            <a:ext cx="12376638" cy="914704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1067429" y="6454410"/>
            <a:ext cx="9872504" cy="40359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ro-RO" sz="135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B3ABF05-6C33-2269-39EB-7725C69C0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76" y="6008060"/>
            <a:ext cx="1497410" cy="53619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750770" y="878648"/>
            <a:ext cx="10709709" cy="5193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Tab. 8 C2 –</a:t>
            </a:r>
            <a:r>
              <a:rPr lang="en-GB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Transversale</a:t>
            </a:r>
            <a:r>
              <a:rPr lang="en-GB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omune</a:t>
            </a:r>
            <a:r>
              <a:rPr lang="ro-RO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locul de </a:t>
            </a:r>
            <a:r>
              <a:rPr lang="ro-RO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muncă </a:t>
            </a:r>
            <a:r>
              <a:rPr lang="en-GB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RO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ro-RO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subgrupei</a:t>
            </a:r>
            <a:r>
              <a:rPr lang="en-GB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majore</a:t>
            </a:r>
            <a:r>
              <a:rPr lang="en-GB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827903"/>
              </p:ext>
            </p:extLst>
          </p:nvPr>
        </p:nvGraphicFramePr>
        <p:xfrm>
          <a:off x="750770" y="1433284"/>
          <a:ext cx="10828421" cy="4773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8165">
                  <a:extLst>
                    <a:ext uri="{9D8B030D-6E8A-4147-A177-3AD203B41FA5}">
                      <a16:colId xmlns:a16="http://schemas.microsoft.com/office/drawing/2014/main" val="2928825220"/>
                    </a:ext>
                  </a:extLst>
                </a:gridCol>
                <a:gridCol w="250256">
                  <a:extLst>
                    <a:ext uri="{9D8B030D-6E8A-4147-A177-3AD203B41FA5}">
                      <a16:colId xmlns:a16="http://schemas.microsoft.com/office/drawing/2014/main" val="4190282153"/>
                    </a:ext>
                  </a:extLst>
                </a:gridCol>
              </a:tblGrid>
              <a:tr h="260474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85725" marR="85725" marT="42863" marB="42863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85725" marR="85725" marT="42863" marB="42863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4050450"/>
                  </a:ext>
                </a:extLst>
              </a:tr>
              <a:tr h="4374953">
                <a:tc>
                  <a:txBody>
                    <a:bodyPr/>
                    <a:lstStyle/>
                    <a:p>
                      <a:pPr marL="400050" marR="0" lvl="0" indent="-4000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/>
                        <a:tabLst/>
                        <a:defRPr/>
                      </a:pPr>
                      <a:r>
                        <a:rPr lang="en-US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Etic</a:t>
                      </a:r>
                      <a:r>
                        <a:rPr lang="ro-RO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u="sng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profesional</a:t>
                      </a:r>
                      <a:r>
                        <a:rPr lang="ro-RO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GB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GB" sz="1600" b="1" u="sng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o-RO" sz="1600" b="1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u="none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Lucru</a:t>
                      </a:r>
                      <a:r>
                        <a:rPr lang="en-US" sz="1600" b="1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b="1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US" sz="1600" b="1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u="none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echip</a:t>
                      </a:r>
                      <a:r>
                        <a:rPr lang="ro-RO" sz="1600" b="1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GB" sz="1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o-RO" sz="1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EP&amp;</a:t>
                      </a:r>
                      <a:r>
                        <a:rPr lang="en-US" sz="1600" b="1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</a:t>
                      </a:r>
                      <a:endParaRPr lang="en-GB" sz="1600" b="1" baseline="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RI.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</a:t>
                      </a:r>
                      <a:r>
                        <a:rPr lang="ro-RO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600" b="1" u="sng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Controlul</a:t>
                      </a:r>
                      <a:r>
                        <a:rPr lang="en-US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&amp;</a:t>
                      </a:r>
                      <a:r>
                        <a:rPr lang="ro-RO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u="sng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asigurarea</a:t>
                      </a:r>
                      <a:r>
                        <a:rPr lang="en-US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calității</a:t>
                      </a:r>
                      <a:r>
                        <a:rPr lang="en-GB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o-RO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C&amp;AC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RI.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III.</a:t>
                      </a:r>
                      <a:r>
                        <a:rPr lang="ro-RO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Economie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</a:t>
                      </a:r>
                      <a:r>
                        <a:rPr lang="ro-RO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</a:t>
                      </a:r>
                      <a:r>
                        <a:rPr lang="ro-RO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gement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sector );</a:t>
                      </a:r>
                      <a:r>
                        <a:rPr lang="ro-RO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E&amp;M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RI.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IV.</a:t>
                      </a:r>
                      <a:r>
                        <a:rPr lang="ro-RO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Politici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publice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afaceri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drept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sector );</a:t>
                      </a:r>
                      <a:r>
                        <a:rPr lang="ro-RO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o-RO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PP&amp;A&amp;D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RI.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V.</a:t>
                      </a:r>
                      <a:r>
                        <a:rPr lang="ro-RO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o-RO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Mentenanță</a:t>
                      </a:r>
                      <a:r>
                        <a:rPr lang="en-US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600" b="1" u="sng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opera</a:t>
                      </a:r>
                      <a:r>
                        <a:rPr lang="ro-RO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600" b="1" u="sng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ional</a:t>
                      </a:r>
                      <a:r>
                        <a:rPr lang="en-US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((</a:t>
                      </a:r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sector /</a:t>
                      </a:r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domeniu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o-RO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o-RO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examinare</a:t>
                      </a:r>
                      <a:r>
                        <a:rPr lang="en-US" sz="1600" b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600" b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verificare</a:t>
                      </a:r>
                      <a:r>
                        <a:rPr lang="en-US" sz="1600" b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600" b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inspec</a:t>
                      </a:r>
                      <a:r>
                        <a:rPr lang="ro-RO" sz="1600" b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600" b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en-US" sz="1600" b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600" b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raportare</a:t>
                      </a:r>
                      <a:r>
                        <a:rPr lang="en-US" sz="1600" b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600" b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remediere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o-RO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M&amp;O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VII.</a:t>
                      </a:r>
                      <a:r>
                        <a:rPr lang="ro-RO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600" b="1" u="sng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Fundamentele</a:t>
                      </a:r>
                      <a:r>
                        <a:rPr lang="en-US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u="sng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domeniului</a:t>
                      </a:r>
                      <a:r>
                        <a:rPr lang="en-US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b="1" u="sng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Fundamentele</a:t>
                      </a:r>
                      <a:r>
                        <a:rPr lang="en-US" sz="1600" b="1" u="sng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u="sng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afacerii</a:t>
                      </a:r>
                      <a:r>
                        <a:rPr lang="en-US" sz="1600" b="1" u="sng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US" sz="1600" b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sector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):</a:t>
                      </a:r>
                      <a:r>
                        <a:rPr lang="ro-RO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FD&amp;FA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RI.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VIII.</a:t>
                      </a:r>
                      <a:r>
                        <a:rPr lang="ro-RO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Proiectare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Grafic</a:t>
                      </a:r>
                      <a:r>
                        <a:rPr lang="ro-RO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Desen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o-RO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concep</a:t>
                      </a:r>
                      <a:r>
                        <a:rPr lang="ro-RO" sz="1600" b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600" b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en-US" sz="1600" b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600" b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gândire</a:t>
                      </a:r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creativ</a:t>
                      </a:r>
                      <a:r>
                        <a:rPr lang="ro-RO" sz="1600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GB" sz="1600" baseline="0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o-RO" sz="1600" baseline="0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capacitatea</a:t>
                      </a:r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a g</a:t>
                      </a:r>
                      <a:r>
                        <a:rPr lang="ro-RO" sz="1600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  <a:r>
                        <a:rPr lang="en-US" sz="1600" dirty="0" err="1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ndi</a:t>
                      </a:r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 designer;</a:t>
                      </a:r>
                      <a:r>
                        <a:rPr lang="ro-RO" sz="1600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P&amp;G&amp;D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RI.</a:t>
                      </a:r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IX. </a:t>
                      </a:r>
                      <a:r>
                        <a:rPr lang="ro-RO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o-RO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Sănătate</a:t>
                      </a:r>
                      <a:r>
                        <a:rPr lang="en-US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u="sng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siguran</a:t>
                      </a:r>
                      <a:r>
                        <a:rPr lang="ro-RO" sz="1600" b="1" u="sng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ță</a:t>
                      </a:r>
                      <a:r>
                        <a:rPr lang="en-US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Securitate </a:t>
                      </a:r>
                      <a:r>
                        <a:rPr lang="ro-RO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</a:t>
                      </a:r>
                      <a:r>
                        <a:rPr lang="en-US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1600" b="1" u="sng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munc</a:t>
                      </a:r>
                      <a:r>
                        <a:rPr lang="ro-RO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ro-RO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SSSM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kern="120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o-RO" sz="1600" b="1" u="none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1600" b="1" u="none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o-RO" sz="1600" b="1" u="none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600" b="1" u="none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utarea</a:t>
                      </a:r>
                      <a:r>
                        <a:rPr lang="en-US" sz="1600" b="1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b="1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600" b="1" u="none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b="1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u="none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dezv</a:t>
                      </a:r>
                      <a:r>
                        <a:rPr lang="ro-RO" sz="1600" b="1" u="none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oltarea</a:t>
                      </a:r>
                      <a:r>
                        <a:rPr lang="ro-RO" sz="1600" b="1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ro-RO" sz="1600" b="1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oportunități</a:t>
                      </a:r>
                      <a:r>
                        <a:rPr lang="en-US" sz="1600" b="1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C&amp;DO/</a:t>
                      </a:r>
                      <a:r>
                        <a:rPr lang="en-US" sz="1600" b="1" u="none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rezolvarea</a:t>
                      </a:r>
                      <a:r>
                        <a:rPr lang="en-US" sz="1600" b="1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u="none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problemelor</a:t>
                      </a:r>
                      <a:r>
                        <a:rPr lang="en-US" sz="1600" b="1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&amp;</a:t>
                      </a:r>
                      <a:r>
                        <a:rPr lang="ro-RO" sz="1600" b="1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u="none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luarea</a:t>
                      </a:r>
                      <a:r>
                        <a:rPr lang="en-US" sz="1600" b="1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u="none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deciziilor</a:t>
                      </a:r>
                      <a:r>
                        <a:rPr lang="en-US" sz="1600" b="1" u="none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RI.</a:t>
                      </a:r>
                    </a:p>
                  </a:txBody>
                  <a:tcPr marL="85725" marR="85725" marT="42863" marB="4286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US" sz="1400" u="sng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endParaRPr lang="en-US" sz="1400" b="1" u="none" kern="1200" baseline="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213013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CED04C67-4DD2-42A9-AD81-C54969B38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82" y="210352"/>
            <a:ext cx="4475715" cy="66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13729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638" y="-2200558"/>
            <a:ext cx="12376638" cy="914704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1067429" y="6454410"/>
            <a:ext cx="9872504" cy="40359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B3ABF05-6C33-2269-39EB-7725C69C0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76" y="6008060"/>
            <a:ext cx="1497410" cy="53619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563241" y="878648"/>
            <a:ext cx="9005033" cy="5193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C2 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ntinuare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586035"/>
              </p:ext>
            </p:extLst>
          </p:nvPr>
        </p:nvGraphicFramePr>
        <p:xfrm>
          <a:off x="750770" y="1444029"/>
          <a:ext cx="10828421" cy="5078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2396">
                  <a:extLst>
                    <a:ext uri="{9D8B030D-6E8A-4147-A177-3AD203B41FA5}">
                      <a16:colId xmlns:a16="http://schemas.microsoft.com/office/drawing/2014/main" val="2928825220"/>
                    </a:ext>
                  </a:extLst>
                </a:gridCol>
                <a:gridCol w="5496025">
                  <a:extLst>
                    <a:ext uri="{9D8B030D-6E8A-4147-A177-3AD203B41FA5}">
                      <a16:colId xmlns:a16="http://schemas.microsoft.com/office/drawing/2014/main" val="4190282153"/>
                    </a:ext>
                  </a:extLst>
                </a:gridCol>
              </a:tblGrid>
              <a:tr h="289219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85725" marR="85725" marT="42863" marB="42863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85725" marR="85725" marT="42863" marB="42863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4050450"/>
                  </a:ext>
                </a:extLst>
              </a:tr>
              <a:tr h="462195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XII. </a:t>
                      </a:r>
                      <a:r>
                        <a:rPr lang="en-US" sz="1600" b="1" u="sng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Operare</a:t>
                      </a:r>
                      <a:r>
                        <a:rPr lang="en-US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</a:t>
                      </a:r>
                      <a:r>
                        <a:rPr lang="ro-RO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construcții</a:t>
                      </a:r>
                      <a:r>
                        <a:rPr lang="en-US" sz="1600" b="1" u="sng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O&amp;C-RI.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200" b="1" u="sng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</a:t>
                      </a:r>
                      <a:r>
                        <a:rPr lang="ro-RO" sz="1200" b="1" u="sng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200" b="1" u="sng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u="sng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S7 – </a:t>
                      </a:r>
                      <a:r>
                        <a:rPr lang="en-US" sz="1400" u="sng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construire</a:t>
                      </a:r>
                      <a:r>
                        <a:rPr lang="ro-RO" sz="1400" u="sng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400" u="sng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 </a:t>
                      </a:r>
                      <a:r>
                        <a:rPr lang="en-US" sz="1400" u="sng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detaliaz</a:t>
                      </a:r>
                      <a:r>
                        <a:rPr lang="ro-RO" sz="1400" u="sng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400" u="sng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dup</a:t>
                      </a:r>
                      <a:r>
                        <a:rPr lang="ro-RO" sz="1400" u="sng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400" u="sng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caz</a:t>
                      </a:r>
                      <a:r>
                        <a:rPr lang="en-US" sz="1400" u="sng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US" sz="1400" u="sng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en-US" sz="1400" u="sng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S7.0 –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construire</a:t>
                      </a:r>
                      <a:endParaRPr lang="en-US" sz="14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S7.1 –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construire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reparare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structuri</a:t>
                      </a:r>
                      <a:endParaRPr lang="en-US" sz="14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S7.2 –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instalare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infrastructur</a:t>
                      </a:r>
                      <a:r>
                        <a:rPr lang="ro-RO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interioar</a:t>
                      </a:r>
                      <a:r>
                        <a:rPr lang="ro-RO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ro-RO" sz="14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exterioar</a:t>
                      </a:r>
                      <a:r>
                        <a:rPr lang="ro-RO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endParaRPr lang="en-US" sz="14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S7.3 –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finisare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interior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exterior</a:t>
                      </a:r>
                      <a:endParaRPr lang="en-US" sz="1400" b="1" u="sng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400" u="sng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S.8 – </a:t>
                      </a:r>
                      <a:r>
                        <a:rPr lang="en-US" sz="1400" u="sng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lucrare</a:t>
                      </a:r>
                      <a:r>
                        <a:rPr lang="en-US" sz="1400" u="sng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 ma</a:t>
                      </a:r>
                      <a:r>
                        <a:rPr lang="ro-RO" sz="1400" u="sng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u="sng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ro-RO" sz="1400" u="sng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400" u="sng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rii</a:t>
                      </a:r>
                      <a:r>
                        <a:rPr lang="en-US" sz="1400" u="sng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u="sng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u="sng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u="sng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echipament</a:t>
                      </a:r>
                      <a:r>
                        <a:rPr lang="en-US" sz="1400" u="sng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specializat</a:t>
                      </a:r>
                      <a:endParaRPr lang="en-US" sz="1400" u="sng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Operare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se 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detaliaz</a:t>
                      </a:r>
                      <a:r>
                        <a:rPr lang="ro-RO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 funcție de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sector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S8.0 -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lucrare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 ma</a:t>
                      </a:r>
                      <a:r>
                        <a:rPr lang="ro-RO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ro-RO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rii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echipament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specializat</a:t>
                      </a:r>
                      <a:endParaRPr lang="en-US" sz="14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S8.1 –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operare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exploatare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instala</a:t>
                      </a:r>
                      <a:r>
                        <a:rPr lang="ro-RO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mobile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S8.2 –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conducere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vehicule</a:t>
                      </a:r>
                      <a:endParaRPr lang="en-US" sz="14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S8.3 –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operare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ambarca</a:t>
                      </a:r>
                      <a:r>
                        <a:rPr lang="ro-RO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iuni</a:t>
                      </a:r>
                      <a:endParaRPr lang="en-US" sz="14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S8.4 –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operare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ma</a:t>
                      </a:r>
                      <a:r>
                        <a:rPr lang="ro-RO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ro-RO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rii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extrac</a:t>
                      </a:r>
                      <a:r>
                        <a:rPr lang="ro-RO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ia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procesarea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materii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prime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S8.5 -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operare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ma</a:t>
                      </a:r>
                      <a:r>
                        <a:rPr lang="ro-RO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ro-RO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rii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fabricarea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produse</a:t>
                      </a:r>
                      <a:endParaRPr lang="en-US" sz="14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S8.6 –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utilizare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instrumenta</a:t>
                      </a:r>
                      <a:r>
                        <a:rPr lang="ro-RO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echipament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precizie</a:t>
                      </a:r>
                      <a:endParaRPr lang="en-US" sz="14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S8.7 –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instalare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intre</a:t>
                      </a:r>
                      <a:r>
                        <a:rPr lang="ro-RO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inere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reparare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echipament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mecanic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S8.8 -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instalare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intre</a:t>
                      </a:r>
                      <a:r>
                        <a:rPr lang="ro-RO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inere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reparare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echipament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electric, electronic </a:t>
                      </a:r>
                      <a:r>
                        <a:rPr lang="ro-RO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precizie</a:t>
                      </a:r>
                      <a:endParaRPr lang="en-US" sz="14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S8.9 –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operare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aeronave</a:t>
                      </a:r>
                      <a:endParaRPr lang="en-US" sz="14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85725" marR="85725" marT="42863" marB="4286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XI.</a:t>
                      </a:r>
                      <a:r>
                        <a:rPr lang="ro-RO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u="sng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Lucru</a:t>
                      </a:r>
                      <a:r>
                        <a:rPr lang="en-US" sz="1400" b="1" u="sng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cu </a:t>
                      </a:r>
                      <a:r>
                        <a:rPr lang="en-US" sz="1400" b="1" u="sng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unelte</a:t>
                      </a:r>
                      <a:r>
                        <a:rPr lang="en-US" sz="1400" b="1" u="sng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u="sng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en-US" sz="1400" b="1" u="sng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u="sng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tehnologii</a:t>
                      </a:r>
                      <a:r>
                        <a:rPr lang="en-US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o-RO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LUT</a:t>
                      </a:r>
                      <a:endParaRPr lang="ro-RO" sz="14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RI.</a:t>
                      </a:r>
                    </a:p>
                    <a:p>
                      <a:endParaRPr lang="en-US" sz="14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S6.0 - </a:t>
                      </a:r>
                      <a:r>
                        <a:rPr lang="en-US" sz="1400" b="1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manipulare</a:t>
                      </a:r>
                      <a:r>
                        <a:rPr lang="en-US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b="1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deplasare</a:t>
                      </a:r>
                      <a:endParaRPr lang="en-US" sz="1400" b="1" u="sng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 </a:t>
                      </a:r>
                      <a:r>
                        <a:rPr lang="en-US" sz="1400" b="1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stabilesc</a:t>
                      </a:r>
                      <a:r>
                        <a:rPr lang="en-US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US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en-US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b="1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sector 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S6.1 –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sortare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impachetare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bunuri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materiale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S6.2 –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deplasare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ridicare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S6.3 –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transformare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amestecare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materiale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S6.4 – 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î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ngrijire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plante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culturi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recolte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S6.5 –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asamblare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fabricare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produse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S6.6 –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realizare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matri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e,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mulaje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modele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tipare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S6.7 –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folosire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unelte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manuale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S6.8 –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pozi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ionare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materiale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unelte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echipament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S6.9 –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manipulare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animale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S6.11 – cur</a:t>
                      </a:r>
                      <a:r>
                        <a:rPr lang="ro-RO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ăț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are/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efectuare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lucr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cur</a:t>
                      </a:r>
                      <a:r>
                        <a:rPr lang="ro-RO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ăț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enie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S6.12 –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î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ntre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inere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/p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strare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textile 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î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mbr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minte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S6.13 –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manipulare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eliminare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aruncare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gunoi</a:t>
                      </a:r>
                      <a:endParaRPr lang="en-US" sz="1400" u="sng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Toate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</a:t>
                      </a: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n-US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dezvolt</a:t>
                      </a:r>
                      <a:r>
                        <a:rPr lang="ro-RO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US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ro-RO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uri</a:t>
                      </a:r>
                      <a:r>
                        <a:rPr lang="en-US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400" b="1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calificare</a:t>
                      </a:r>
                      <a:r>
                        <a:rPr lang="en-US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prin</a:t>
                      </a:r>
                      <a:r>
                        <a:rPr lang="en-US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rezulta</a:t>
                      </a:r>
                      <a:r>
                        <a:rPr lang="ro-RO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b="1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ele</a:t>
                      </a:r>
                      <a:r>
                        <a:rPr lang="en-US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î</a:t>
                      </a:r>
                      <a:r>
                        <a:rPr lang="en-US" sz="1400" b="1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nv</a:t>
                      </a:r>
                      <a:r>
                        <a:rPr lang="ro-RO" sz="1400" b="1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ăță</a:t>
                      </a:r>
                      <a:r>
                        <a:rPr lang="en-US" sz="1400" b="1" kern="12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rii</a:t>
                      </a:r>
                      <a:r>
                        <a:rPr lang="en-US" sz="14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endParaRPr lang="en-US" sz="1400" b="1" u="none" kern="1200" baseline="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213013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CED04C67-4DD2-42A9-AD81-C54969B38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82" y="210352"/>
            <a:ext cx="4475715" cy="66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91412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5528"/>
          </a:xfrm>
        </p:spPr>
        <p:txBody>
          <a:bodyPr>
            <a:normAutofit/>
          </a:bodyPr>
          <a:lstStyle/>
          <a:p>
            <a:r>
              <a:rPr lang="en-GB" dirty="0" smtClean="0"/>
              <a:t> </a:t>
            </a:r>
            <a:r>
              <a:rPr lang="ro-RO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9. </a:t>
            </a:r>
            <a:r>
              <a:rPr lang="ro-RO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ompeten</a:t>
            </a:r>
            <a:r>
              <a:rPr lang="ro-RO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C2 </a:t>
            </a:r>
            <a:r>
              <a:rPr lang="en-GB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structurate</a:t>
            </a:r>
            <a:r>
              <a:rPr lang="en-GB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GB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subgrupele</a:t>
            </a:r>
            <a:r>
              <a:rPr lang="en-GB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majore</a:t>
            </a:r>
            <a:r>
              <a:rPr lang="en-GB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ISCO</a:t>
            </a:r>
            <a:endParaRPr lang="en-GB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582270"/>
              </p:ext>
            </p:extLst>
          </p:nvPr>
        </p:nvGraphicFramePr>
        <p:xfrm>
          <a:off x="838200" y="933450"/>
          <a:ext cx="10515600" cy="5849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764">
                  <a:extLst>
                    <a:ext uri="{9D8B030D-6E8A-4147-A177-3AD203B41FA5}">
                      <a16:colId xmlns:a16="http://schemas.microsoft.com/office/drawing/2014/main" val="1348631420"/>
                    </a:ext>
                  </a:extLst>
                </a:gridCol>
                <a:gridCol w="1012945">
                  <a:extLst>
                    <a:ext uri="{9D8B030D-6E8A-4147-A177-3AD203B41FA5}">
                      <a16:colId xmlns:a16="http://schemas.microsoft.com/office/drawing/2014/main" val="2546678738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3312171968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4046256954"/>
                    </a:ext>
                  </a:extLst>
                </a:gridCol>
                <a:gridCol w="2383971">
                  <a:extLst>
                    <a:ext uri="{9D8B030D-6E8A-4147-A177-3AD203B41FA5}">
                      <a16:colId xmlns:a16="http://schemas.microsoft.com/office/drawing/2014/main" val="38662354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Subgrupa</a:t>
                      </a:r>
                      <a:r>
                        <a:rPr lang="ro-RO" baseline="0" dirty="0" smtClean="0"/>
                        <a:t> </a:t>
                      </a:r>
                      <a:r>
                        <a:rPr lang="en-GB" dirty="0" smtClean="0"/>
                        <a:t>major</a:t>
                      </a:r>
                      <a:r>
                        <a:rPr lang="ro-RO" dirty="0" smtClean="0"/>
                        <a:t>ă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r>
                        <a:rPr lang="en-GB" baseline="0" dirty="0" smtClean="0"/>
                        <a:t> 2.1.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r>
                        <a:rPr lang="ro-RO" dirty="0" smtClean="0"/>
                        <a:t> </a:t>
                      </a:r>
                      <a:r>
                        <a:rPr lang="en-GB" dirty="0" smtClean="0"/>
                        <a:t>2.2.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r>
                        <a:rPr lang="ro-RO" dirty="0" smtClean="0"/>
                        <a:t> </a:t>
                      </a:r>
                      <a:r>
                        <a:rPr lang="en-GB" dirty="0" smtClean="0"/>
                        <a:t>2.3.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OBS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64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	Managers</a:t>
                      </a:r>
                      <a:endParaRPr lang="en-GB" sz="13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	Chief executives, senior officials and legislators</a:t>
                      </a:r>
                      <a:endParaRPr lang="en-GB" sz="13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	Administrative and commercial managers</a:t>
                      </a:r>
                      <a:endParaRPr lang="en-GB" sz="13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	Production and specialized services managers</a:t>
                      </a:r>
                      <a:endParaRPr lang="en-GB" sz="13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	Hospitality, retail and other services managers</a:t>
                      </a:r>
                      <a:endParaRPr lang="en-GB" sz="13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	Professionals</a:t>
                      </a:r>
                      <a:endParaRPr lang="en-GB" sz="13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	Science and engineering professionals</a:t>
                      </a:r>
                      <a:endParaRPr lang="en-GB" sz="13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	Health professionals</a:t>
                      </a:r>
                      <a:endParaRPr lang="en-GB" sz="13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	Teaching professionals</a:t>
                      </a:r>
                      <a:endParaRPr lang="en-GB" sz="13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	Business and administration professionals</a:t>
                      </a:r>
                      <a:endParaRPr lang="en-GB" sz="13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	Information and communications technology professionals</a:t>
                      </a:r>
                      <a:endParaRPr lang="en-GB" sz="13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	Legal, social and cultural professionals</a:t>
                      </a:r>
                      <a:endParaRPr lang="en-GB" sz="13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C&amp;AC</a:t>
                      </a:r>
                      <a:r>
                        <a:rPr lang="en-US" sz="11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EP&amp;LE</a:t>
                      </a:r>
                      <a:endParaRPr lang="en-US" sz="11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C&amp;AC</a:t>
                      </a:r>
                      <a:r>
                        <a:rPr lang="en-US" sz="11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EP&amp;LE</a:t>
                      </a:r>
                      <a:endParaRPr lang="en-US" sz="11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PP&amp;A&amp;D</a:t>
                      </a:r>
                    </a:p>
                    <a:p>
                      <a:endParaRPr lang="en-US" sz="11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PP&amp;A&amp;D</a:t>
                      </a:r>
                      <a:endParaRPr lang="en-GB" sz="1100" dirty="0" smtClean="0"/>
                    </a:p>
                    <a:p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PP&amp;A&amp;D</a:t>
                      </a:r>
                    </a:p>
                    <a:p>
                      <a:endParaRPr lang="en-US" sz="11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E&amp;M </a:t>
                      </a:r>
                    </a:p>
                    <a:p>
                      <a:endParaRPr lang="en-US" sz="11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C&amp;AC</a:t>
                      </a:r>
                    </a:p>
                    <a:p>
                      <a:endParaRPr lang="en-GB" sz="1100" dirty="0" smtClean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C&amp;AC</a:t>
                      </a:r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PP&amp;A&amp;D</a:t>
                      </a:r>
                    </a:p>
                    <a:p>
                      <a:endParaRPr lang="en-US" sz="11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E&amp;M</a:t>
                      </a:r>
                    </a:p>
                    <a:p>
                      <a:endParaRPr lang="en-US" sz="11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</a:t>
                      </a:r>
                      <a:r>
                        <a:rPr lang="ro-RO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 </a:t>
                      </a:r>
                      <a:r>
                        <a:rPr lang="en-US" sz="11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afaceri&amp;domeniului</a:t>
                      </a:r>
                      <a:endParaRPr lang="en-US" sz="11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PP&amp;A&amp;D</a:t>
                      </a:r>
                    </a:p>
                    <a:p>
                      <a:endParaRPr lang="en-US" sz="11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1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Fundamentele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domeniului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en-US" sz="11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afaceri</a:t>
                      </a:r>
                      <a:endParaRPr lang="en-US" sz="11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SSSM </a:t>
                      </a:r>
                    </a:p>
                    <a:p>
                      <a:endParaRPr lang="en-US" sz="11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1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Proiectare</a:t>
                      </a:r>
                      <a:r>
                        <a:rPr lang="en-US" sz="11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,g</a:t>
                      </a:r>
                      <a:r>
                        <a:rPr lang="ro-RO" sz="11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  <a:r>
                        <a:rPr lang="en-US" sz="11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ndire</a:t>
                      </a:r>
                      <a:r>
                        <a:rPr lang="en-US" sz="11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creativ</a:t>
                      </a:r>
                      <a:r>
                        <a:rPr lang="ro-RO" sz="11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endParaRPr lang="en-US" sz="1100" b="1" baseline="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b="1" baseline="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b="1" baseline="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1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Fundamentele</a:t>
                      </a:r>
                      <a:r>
                        <a:rPr lang="en-US" sz="11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afaceri&amp;domeniului</a:t>
                      </a:r>
                      <a:endParaRPr lang="en-US" sz="1100" b="1" baseline="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b="1" baseline="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b="1" baseline="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M&amp;O</a:t>
                      </a:r>
                    </a:p>
                    <a:p>
                      <a:endParaRPr lang="en-US" sz="11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PP&amp;A&amp;D</a:t>
                      </a:r>
                    </a:p>
                    <a:p>
                      <a:endParaRPr lang="en-US" sz="11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200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M&amp;O</a:t>
                      </a:r>
                    </a:p>
                    <a:p>
                      <a:endParaRPr lang="en-GB" sz="12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PP&amp;A&amp;D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200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SSSM </a:t>
                      </a:r>
                    </a:p>
                    <a:p>
                      <a:endParaRPr lang="en-GB" sz="12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200" dirty="0" err="1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Proiectare</a:t>
                      </a:r>
                      <a:r>
                        <a:rPr lang="en-GB" sz="1200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,g</a:t>
                      </a:r>
                      <a:r>
                        <a:rPr lang="ro-RO" sz="1200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  <a:r>
                        <a:rPr lang="en-GB" sz="1200" dirty="0" err="1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ndire</a:t>
                      </a:r>
                      <a:r>
                        <a:rPr lang="en-GB" sz="1200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cretiv</a:t>
                      </a:r>
                      <a:r>
                        <a:rPr lang="ro-RO" sz="1200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endParaRPr lang="en-GB" sz="12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GB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Mentenanță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2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opera</a:t>
                      </a:r>
                      <a:r>
                        <a:rPr lang="ro-RO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2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ional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1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Etic</a:t>
                      </a:r>
                      <a:r>
                        <a:rPr lang="ro-RO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profesionl</a:t>
                      </a:r>
                      <a:r>
                        <a:rPr lang="ro-RO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en-US" sz="12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luc</a:t>
                      </a:r>
                      <a:r>
                        <a:rPr lang="ro-RO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ro-RO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12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echip</a:t>
                      </a:r>
                      <a:r>
                        <a:rPr lang="ro-RO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endParaRPr lang="en-US" sz="1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SSSM </a:t>
                      </a:r>
                    </a:p>
                    <a:p>
                      <a:endParaRPr lang="en-US" sz="1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o-RO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2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utare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o-RO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dezv</a:t>
                      </a:r>
                      <a:r>
                        <a:rPr lang="ro-RO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oltare 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</a:t>
                      </a:r>
                      <a:r>
                        <a:rPr lang="ro-RO" sz="1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2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rtunit</a:t>
                      </a:r>
                      <a:r>
                        <a:rPr lang="ro-RO" sz="12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ăț</a:t>
                      </a:r>
                      <a:r>
                        <a:rPr lang="en-US" sz="12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P&amp;G&amp;D</a:t>
                      </a:r>
                    </a:p>
                    <a:p>
                      <a:endParaRPr lang="en-GB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Fundamentele</a:t>
                      </a:r>
                      <a:r>
                        <a:rPr lang="en-US" sz="1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domeniului&amp;afaceri</a:t>
                      </a:r>
                      <a:r>
                        <a:rPr lang="en-US" sz="1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Pentru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nivelul</a:t>
                      </a:r>
                      <a:r>
                        <a:rPr lang="en-GB" dirty="0" smtClean="0"/>
                        <a:t> 6 CNC </a:t>
                      </a:r>
                      <a:r>
                        <a:rPr lang="en-GB" dirty="0" err="1" smtClean="0"/>
                        <a:t>num</a:t>
                      </a:r>
                      <a:r>
                        <a:rPr lang="ro-RO" dirty="0" smtClean="0"/>
                        <a:t>ă</a:t>
                      </a:r>
                      <a:r>
                        <a:rPr lang="en-GB" dirty="0" err="1" smtClean="0"/>
                        <a:t>rul</a:t>
                      </a:r>
                      <a:r>
                        <a:rPr lang="en-GB" dirty="0" smtClean="0"/>
                        <a:t> de </a:t>
                      </a:r>
                      <a:r>
                        <a:rPr lang="en-GB" dirty="0" err="1" smtClean="0"/>
                        <a:t>competen</a:t>
                      </a:r>
                      <a:r>
                        <a:rPr lang="ro-RO" dirty="0" smtClean="0"/>
                        <a:t>ț</a:t>
                      </a:r>
                      <a:r>
                        <a:rPr lang="en-GB" dirty="0" smtClean="0"/>
                        <a:t>e </a:t>
                      </a:r>
                      <a:r>
                        <a:rPr lang="en-GB" baseline="0" dirty="0" smtClean="0"/>
                        <a:t>se </a:t>
                      </a:r>
                      <a:r>
                        <a:rPr lang="en-GB" baseline="0" dirty="0" err="1" smtClean="0"/>
                        <a:t>alege</a:t>
                      </a:r>
                      <a:r>
                        <a:rPr lang="en-GB" baseline="0" dirty="0" smtClean="0"/>
                        <a:t> conform tab</a:t>
                      </a:r>
                      <a:r>
                        <a:rPr lang="ro-RO" baseline="0" dirty="0" smtClean="0"/>
                        <a:t>.</a:t>
                      </a:r>
                      <a:r>
                        <a:rPr lang="en-GB" baseline="0" dirty="0" smtClean="0"/>
                        <a:t> 3 </a:t>
                      </a:r>
                      <a:r>
                        <a:rPr lang="ro-RO" baseline="0" dirty="0" smtClean="0"/>
                        <a:t>în </a:t>
                      </a:r>
                      <a:r>
                        <a:rPr lang="en-GB" baseline="0" dirty="0" err="1" smtClean="0"/>
                        <a:t>func</a:t>
                      </a:r>
                      <a:r>
                        <a:rPr lang="ro-RO" baseline="0" dirty="0" smtClean="0"/>
                        <a:t>ț</a:t>
                      </a:r>
                      <a:r>
                        <a:rPr lang="en-GB" baseline="0" dirty="0" err="1" smtClean="0"/>
                        <a:t>ie</a:t>
                      </a:r>
                      <a:r>
                        <a:rPr lang="en-GB" baseline="0" dirty="0" smtClean="0"/>
                        <a:t> de </a:t>
                      </a:r>
                      <a:r>
                        <a:rPr lang="en-GB" baseline="0" dirty="0" err="1" smtClean="0"/>
                        <a:t>num</a:t>
                      </a:r>
                      <a:r>
                        <a:rPr lang="ro-RO" baseline="0" dirty="0" smtClean="0"/>
                        <a:t>ă</a:t>
                      </a:r>
                      <a:r>
                        <a:rPr lang="en-GB" baseline="0" dirty="0" err="1" smtClean="0"/>
                        <a:t>rul</a:t>
                      </a:r>
                      <a:r>
                        <a:rPr lang="en-GB" baseline="0" dirty="0" smtClean="0"/>
                        <a:t> de ore di</a:t>
                      </a:r>
                      <a:r>
                        <a:rPr lang="ro-RO" baseline="0" dirty="0" smtClean="0"/>
                        <a:t>da</a:t>
                      </a:r>
                      <a:r>
                        <a:rPr lang="en-GB" baseline="0" dirty="0" err="1" smtClean="0"/>
                        <a:t>ctice</a:t>
                      </a:r>
                      <a:r>
                        <a:rPr lang="en-GB" baseline="0" dirty="0" smtClean="0"/>
                        <a:t>  al </a:t>
                      </a:r>
                      <a:r>
                        <a:rPr lang="en-GB" baseline="0" dirty="0" err="1" smtClean="0"/>
                        <a:t>standardului</a:t>
                      </a:r>
                      <a:r>
                        <a:rPr lang="en-GB" baseline="0" dirty="0" smtClean="0"/>
                        <a:t>  </a:t>
                      </a:r>
                      <a:r>
                        <a:rPr lang="en-GB" baseline="0" dirty="0" err="1" smtClean="0"/>
                        <a:t>ocupa</a:t>
                      </a:r>
                      <a:r>
                        <a:rPr lang="ro-RO" baseline="0" dirty="0" smtClean="0"/>
                        <a:t>ți</a:t>
                      </a:r>
                      <a:r>
                        <a:rPr lang="en-GB" baseline="0" dirty="0" err="1" smtClean="0"/>
                        <a:t>onal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r>
                        <a:rPr lang="en-GB" baseline="0" dirty="0" smtClean="0"/>
                        <a:t>180/240/300 </a:t>
                      </a:r>
                      <a:r>
                        <a:rPr lang="en-GB" baseline="0" dirty="0" err="1" smtClean="0"/>
                        <a:t>respectiv</a:t>
                      </a:r>
                      <a:r>
                        <a:rPr lang="en-GB" baseline="0" dirty="0" smtClean="0"/>
                        <a:t> 1/2/2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smtClean="0"/>
                        <a:t>ț</a:t>
                      </a:r>
                      <a:r>
                        <a:rPr lang="en-GB" baseline="0" dirty="0" smtClean="0"/>
                        <a:t>e </a:t>
                      </a:r>
                      <a:r>
                        <a:rPr lang="ro-RO" baseline="0" dirty="0" smtClean="0"/>
                        <a:t>ș</a:t>
                      </a:r>
                      <a:r>
                        <a:rPr lang="en-GB" baseline="0" dirty="0" err="1" smtClean="0"/>
                        <a:t>i</a:t>
                      </a:r>
                      <a:r>
                        <a:rPr lang="en-GB" baseline="0" dirty="0" smtClean="0"/>
                        <a:t> tot at</a:t>
                      </a:r>
                      <a:r>
                        <a:rPr lang="ro-RO" baseline="0" dirty="0" smtClean="0"/>
                        <a:t>â</a:t>
                      </a:r>
                      <a:r>
                        <a:rPr lang="en-GB" baseline="0" dirty="0" smtClean="0"/>
                        <a:t>tea  ECTS</a:t>
                      </a:r>
                      <a:endParaRPr lang="ro-RO" baseline="0" dirty="0" smtClean="0"/>
                    </a:p>
                    <a:p>
                      <a:endParaRPr lang="ro-RO" sz="1100" baseline="0" dirty="0" smtClean="0"/>
                    </a:p>
                    <a:p>
                      <a:r>
                        <a:rPr lang="ro-RO" sz="1200" baseline="0" dirty="0" smtClean="0"/>
                        <a:t>11- CS Administrație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aseline="0" dirty="0" smtClean="0"/>
                        <a:t>12- CS Administrație, CS Servicii, CS Financiar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aseline="0" dirty="0" smtClean="0"/>
                        <a:t>13- CS Sănătate, CS Agricultură, CS Silvicultură, CS Construcții, CS Financiar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aseline="0" dirty="0" smtClean="0"/>
                        <a:t>14- CS Turism, CS Cultură</a:t>
                      </a:r>
                      <a:endParaRPr lang="en-US" sz="1200" baseline="0" dirty="0" smtClean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200" baseline="0" dirty="0" smtClean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aseline="0" dirty="0" smtClean="0"/>
                        <a:t>21- CS Metalurgie, , CS Agricultură, CS Mediu, CS Chimie, CS Energie, CS Construcții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aseline="0" dirty="0" smtClean="0"/>
                        <a:t>22- CS Sănătate, CS Mediu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aseline="0" dirty="0" smtClean="0"/>
                        <a:t>23- </a:t>
                      </a:r>
                      <a:r>
                        <a:rPr lang="en-US" sz="1200" baseline="0" dirty="0" smtClean="0"/>
                        <a:t>ANC ME</a:t>
                      </a:r>
                      <a:endParaRPr lang="ro-RO" sz="1200" baseline="0" dirty="0" smtClean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aseline="0" dirty="0" smtClean="0"/>
                        <a:t>24- CS Administrație, CS Servicii, CS Financiar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aseline="0" dirty="0" smtClean="0"/>
                        <a:t>25-</a:t>
                      </a:r>
                      <a:r>
                        <a:rPr lang="en-US" sz="1200" baseline="0" dirty="0" smtClean="0"/>
                        <a:t> IT</a:t>
                      </a:r>
                      <a:endParaRPr lang="ro-RO" sz="1200" baseline="0" dirty="0" smtClean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aseline="0" dirty="0" smtClean="0"/>
                        <a:t>26- CS Cultură, CS Sănătate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100" baseline="0" dirty="0" smtClean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100" baseline="0" dirty="0" smtClean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100" baseline="0" dirty="0" smtClean="0"/>
                    </a:p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41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960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5528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ro-RO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9. </a:t>
            </a:r>
            <a:r>
              <a:rPr lang="en-GB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GB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247157"/>
              </p:ext>
            </p:extLst>
          </p:nvPr>
        </p:nvGraphicFramePr>
        <p:xfrm>
          <a:off x="838200" y="914402"/>
          <a:ext cx="10926171" cy="5800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6706">
                  <a:extLst>
                    <a:ext uri="{9D8B030D-6E8A-4147-A177-3AD203B41FA5}">
                      <a16:colId xmlns:a16="http://schemas.microsoft.com/office/drawing/2014/main" val="1348631420"/>
                    </a:ext>
                  </a:extLst>
                </a:gridCol>
                <a:gridCol w="605585">
                  <a:extLst>
                    <a:ext uri="{9D8B030D-6E8A-4147-A177-3AD203B41FA5}">
                      <a16:colId xmlns:a16="http://schemas.microsoft.com/office/drawing/2014/main" val="2546678738"/>
                    </a:ext>
                  </a:extLst>
                </a:gridCol>
                <a:gridCol w="840839">
                  <a:extLst>
                    <a:ext uri="{9D8B030D-6E8A-4147-A177-3AD203B41FA5}">
                      <a16:colId xmlns:a16="http://schemas.microsoft.com/office/drawing/2014/main" val="3312171968"/>
                    </a:ext>
                  </a:extLst>
                </a:gridCol>
                <a:gridCol w="619471">
                  <a:extLst>
                    <a:ext uri="{9D8B030D-6E8A-4147-A177-3AD203B41FA5}">
                      <a16:colId xmlns:a16="http://schemas.microsoft.com/office/drawing/2014/main" val="4046256954"/>
                    </a:ext>
                  </a:extLst>
                </a:gridCol>
                <a:gridCol w="2961563">
                  <a:extLst>
                    <a:ext uri="{9D8B030D-6E8A-4147-A177-3AD203B41FA5}">
                      <a16:colId xmlns:a16="http://schemas.microsoft.com/office/drawing/2014/main" val="3866235468"/>
                    </a:ext>
                  </a:extLst>
                </a:gridCol>
                <a:gridCol w="2402007">
                  <a:extLst>
                    <a:ext uri="{9D8B030D-6E8A-4147-A177-3AD203B41FA5}">
                      <a16:colId xmlns:a16="http://schemas.microsoft.com/office/drawing/2014/main" val="4093377807"/>
                    </a:ext>
                  </a:extLst>
                </a:gridCol>
              </a:tblGrid>
              <a:tr h="485404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Subgrupa</a:t>
                      </a:r>
                      <a:r>
                        <a:rPr lang="en-GB" dirty="0" smtClean="0"/>
                        <a:t> major</a:t>
                      </a:r>
                      <a:r>
                        <a:rPr lang="ro-RO" dirty="0" smtClean="0"/>
                        <a:t>ă</a:t>
                      </a:r>
                      <a:r>
                        <a:rPr lang="en-GB" dirty="0" smtClean="0"/>
                        <a:t>  ISCO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r>
                        <a:rPr lang="en-GB" baseline="0" dirty="0" smtClean="0"/>
                        <a:t> 2.1.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r>
                        <a:rPr lang="ro-RO" dirty="0" smtClean="0"/>
                        <a:t> </a:t>
                      </a:r>
                      <a:r>
                        <a:rPr lang="en-GB" dirty="0" smtClean="0"/>
                        <a:t>2.2.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r>
                        <a:rPr lang="ro-RO" dirty="0" smtClean="0"/>
                        <a:t> </a:t>
                      </a:r>
                      <a:r>
                        <a:rPr lang="en-GB" dirty="0" smtClean="0"/>
                        <a:t>2.3.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Obs.:</a:t>
                      </a:r>
                      <a:r>
                        <a:rPr lang="ro-RO" dirty="0" smtClean="0"/>
                        <a:t> </a:t>
                      </a:r>
                      <a:r>
                        <a:rPr lang="en-GB" dirty="0" smtClean="0"/>
                        <a:t>CNC/se </a:t>
                      </a:r>
                      <a:r>
                        <a:rPr lang="en-GB" dirty="0" err="1" smtClean="0"/>
                        <a:t>aleg</a:t>
                      </a:r>
                      <a:r>
                        <a:rPr lang="en-GB" dirty="0" smtClean="0"/>
                        <a:t> 2 </a:t>
                      </a:r>
                      <a:r>
                        <a:rPr lang="en-GB" dirty="0" err="1" smtClean="0"/>
                        <a:t>competen</a:t>
                      </a:r>
                      <a:r>
                        <a:rPr lang="ro-RO" dirty="0" smtClean="0"/>
                        <a:t>ț</a:t>
                      </a:r>
                      <a:r>
                        <a:rPr lang="en-GB" dirty="0" smtClean="0"/>
                        <a:t>e din 3,</a:t>
                      </a:r>
                      <a:r>
                        <a:rPr lang="ro-RO" dirty="0" smtClean="0"/>
                        <a:t> </a:t>
                      </a:r>
                      <a:r>
                        <a:rPr lang="en-GB" dirty="0" smtClean="0"/>
                        <a:t>fi</a:t>
                      </a:r>
                      <a:r>
                        <a:rPr lang="ro-RO" dirty="0" err="1" smtClean="0"/>
                        <a:t>ecare</a:t>
                      </a:r>
                      <a:r>
                        <a:rPr lang="en-GB" dirty="0" smtClean="0"/>
                        <a:t> cu </a:t>
                      </a:r>
                      <a:r>
                        <a:rPr lang="en-GB" dirty="0" err="1" smtClean="0"/>
                        <a:t>nr</a:t>
                      </a:r>
                      <a:r>
                        <a:rPr lang="ro-RO" dirty="0" smtClean="0"/>
                        <a:t>.</a:t>
                      </a:r>
                      <a:r>
                        <a:rPr lang="en-GB" dirty="0" smtClean="0"/>
                        <a:t> de ECTS de :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364392"/>
                  </a:ext>
                </a:extLst>
              </a:tr>
              <a:tr h="57365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Specialis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asimila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 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tiin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 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inginerie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C&amp;AC</a:t>
                      </a:r>
                      <a:r>
                        <a:rPr lang="en-GB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P&amp;G&amp;D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4/se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aleg</a:t>
                      </a:r>
                      <a:r>
                        <a:rPr lang="en-GB" baseline="0" dirty="0" smtClean="0"/>
                        <a:t> 2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smtClean="0"/>
                        <a:t>ț</a:t>
                      </a:r>
                      <a:r>
                        <a:rPr lang="en-GB" baseline="0" dirty="0" smtClean="0"/>
                        <a:t>e ,</a:t>
                      </a:r>
                      <a:r>
                        <a:rPr lang="en-GB" baseline="0" dirty="0" err="1" smtClean="0"/>
                        <a:t>fiecare</a:t>
                      </a:r>
                      <a:r>
                        <a:rPr lang="en-GB" baseline="0" dirty="0" smtClean="0"/>
                        <a:t> =3ECTS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5/</a:t>
                      </a:r>
                      <a:r>
                        <a:rPr lang="en-GB" dirty="0" smtClean="0"/>
                        <a:t>se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aleg</a:t>
                      </a:r>
                      <a:r>
                        <a:rPr lang="en-GB" baseline="0" dirty="0" smtClean="0"/>
                        <a:t> 2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smtClean="0"/>
                        <a:t>ț</a:t>
                      </a:r>
                      <a:r>
                        <a:rPr lang="en-GB" baseline="0" dirty="0" smtClean="0"/>
                        <a:t>e ,</a:t>
                      </a:r>
                      <a:r>
                        <a:rPr lang="en-GB" baseline="0" dirty="0" err="1" smtClean="0"/>
                        <a:t>fiecare</a:t>
                      </a:r>
                      <a:r>
                        <a:rPr lang="en-GB" baseline="0" dirty="0" smtClean="0"/>
                        <a:t> =4ECTS 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dirty="0" smtClean="0"/>
                        <a:t>CS Metalurgie, CS Agricultură, CS Silvicultură, CS Chimie, CS Energie, CS Construcții</a:t>
                      </a:r>
                      <a:endParaRPr lang="en-GB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41449"/>
                  </a:ext>
                </a:extLst>
              </a:tr>
              <a:tr h="485404">
                <a:tc>
                  <a:txBody>
                    <a:bodyPr/>
                    <a:lstStyle/>
                    <a:p>
                      <a:pPr algn="l" fontAlgn="b"/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Tehnicieni 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asimila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 domeniul sănătătii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C&amp;AC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M&amp;O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O&amp;C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4/se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aleg</a:t>
                      </a:r>
                      <a:r>
                        <a:rPr lang="en-GB" baseline="0" dirty="0" smtClean="0"/>
                        <a:t> 2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smtClean="0"/>
                        <a:t>ț</a:t>
                      </a:r>
                      <a:r>
                        <a:rPr lang="en-GB" baseline="0" dirty="0" smtClean="0"/>
                        <a:t>e ,</a:t>
                      </a:r>
                      <a:r>
                        <a:rPr lang="en-GB" baseline="0" dirty="0" err="1" smtClean="0"/>
                        <a:t>fiecare</a:t>
                      </a:r>
                      <a:r>
                        <a:rPr lang="en-GB" baseline="0" dirty="0" smtClean="0"/>
                        <a:t> =3ECTS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5/</a:t>
                      </a:r>
                      <a:r>
                        <a:rPr lang="en-GB" dirty="0" smtClean="0"/>
                        <a:t>se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aleg</a:t>
                      </a:r>
                      <a:r>
                        <a:rPr lang="en-GB" baseline="0" dirty="0" smtClean="0"/>
                        <a:t> 2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smtClean="0"/>
                        <a:t>ț</a:t>
                      </a:r>
                      <a:r>
                        <a:rPr lang="en-GB" baseline="0" dirty="0" smtClean="0"/>
                        <a:t>e ,</a:t>
                      </a:r>
                      <a:r>
                        <a:rPr lang="en-GB" baseline="0" dirty="0" err="1" smtClean="0"/>
                        <a:t>fiecare</a:t>
                      </a:r>
                      <a:r>
                        <a:rPr lang="en-GB" baseline="0" dirty="0" smtClean="0"/>
                        <a:t> =4ECTS 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dirty="0" smtClean="0"/>
                        <a:t>CS Sănătate</a:t>
                      </a:r>
                      <a:endParaRPr lang="en-GB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799970"/>
                  </a:ext>
                </a:extLst>
              </a:tr>
              <a:tr h="48540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o-RO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it-IT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S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peciali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 servicii administrative 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asimila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ETICA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M&amp;O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O&amp;C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4/se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aleg</a:t>
                      </a:r>
                      <a:r>
                        <a:rPr lang="en-GB" baseline="0" dirty="0" smtClean="0"/>
                        <a:t> 2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smtClean="0"/>
                        <a:t>ț</a:t>
                      </a:r>
                      <a:r>
                        <a:rPr lang="en-GB" baseline="0" dirty="0" smtClean="0"/>
                        <a:t>e ,</a:t>
                      </a:r>
                      <a:r>
                        <a:rPr lang="en-GB" baseline="0" dirty="0" err="1" smtClean="0"/>
                        <a:t>fiecare</a:t>
                      </a:r>
                      <a:r>
                        <a:rPr lang="en-GB" baseline="0" dirty="0" smtClean="0"/>
                        <a:t> =3ECTS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5/</a:t>
                      </a:r>
                      <a:r>
                        <a:rPr lang="en-GB" dirty="0" smtClean="0"/>
                        <a:t>se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aleg</a:t>
                      </a:r>
                      <a:r>
                        <a:rPr lang="en-GB" baseline="0" dirty="0" smtClean="0"/>
                        <a:t> 2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smtClean="0"/>
                        <a:t>ț</a:t>
                      </a:r>
                      <a:r>
                        <a:rPr lang="en-GB" baseline="0" dirty="0" smtClean="0"/>
                        <a:t>e ,</a:t>
                      </a:r>
                      <a:r>
                        <a:rPr lang="en-GB" baseline="0" dirty="0" err="1" smtClean="0"/>
                        <a:t>fiecare</a:t>
                      </a:r>
                      <a:r>
                        <a:rPr lang="en-GB" baseline="0" dirty="0" smtClean="0"/>
                        <a:t> =4ECTS 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dirty="0" smtClean="0"/>
                        <a:t>CS Servicii, CS Financiar, </a:t>
                      </a:r>
                      <a:endParaRPr lang="en-GB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706986"/>
                  </a:ext>
                </a:extLst>
              </a:tr>
              <a:tr h="485404">
                <a:tc>
                  <a:txBody>
                    <a:bodyPr/>
                    <a:lstStyle/>
                    <a:p>
                      <a:pPr algn="l" fontAlgn="b"/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it-IT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speciali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 domeniul juridic, social 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cultural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E&amp;M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FD&amp;FA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4/se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aleg</a:t>
                      </a:r>
                      <a:r>
                        <a:rPr lang="en-GB" baseline="0" dirty="0" smtClean="0"/>
                        <a:t> 2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smtClean="0"/>
                        <a:t>ț</a:t>
                      </a:r>
                      <a:r>
                        <a:rPr lang="en-GB" baseline="0" dirty="0" smtClean="0"/>
                        <a:t>e ,</a:t>
                      </a:r>
                      <a:r>
                        <a:rPr lang="en-GB" baseline="0" dirty="0" err="1" smtClean="0"/>
                        <a:t>fiecare</a:t>
                      </a:r>
                      <a:r>
                        <a:rPr lang="en-GB" baseline="0" dirty="0" smtClean="0"/>
                        <a:t> =3ECTS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5/</a:t>
                      </a:r>
                      <a:r>
                        <a:rPr lang="en-GB" dirty="0" smtClean="0"/>
                        <a:t>se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aleg</a:t>
                      </a:r>
                      <a:r>
                        <a:rPr lang="en-GB" baseline="0" dirty="0" smtClean="0"/>
                        <a:t> 2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smtClean="0"/>
                        <a:t>ț</a:t>
                      </a:r>
                      <a:r>
                        <a:rPr lang="en-GB" baseline="0" dirty="0" smtClean="0"/>
                        <a:t>e ,</a:t>
                      </a:r>
                      <a:r>
                        <a:rPr lang="en-GB" baseline="0" dirty="0" err="1" smtClean="0"/>
                        <a:t>fiecare</a:t>
                      </a:r>
                      <a:r>
                        <a:rPr lang="en-GB" baseline="0" dirty="0" smtClean="0"/>
                        <a:t> =4ECTS 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dirty="0" smtClean="0"/>
                        <a:t>CS Cultură</a:t>
                      </a:r>
                      <a:endParaRPr lang="en-GB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074026"/>
                  </a:ext>
                </a:extLst>
              </a:tr>
              <a:tr h="485404">
                <a:tc>
                  <a:txBody>
                    <a:bodyPr/>
                    <a:lstStyle/>
                    <a:p>
                      <a:pPr algn="l" fontAlgn="b"/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o-R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Tehnicieni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 informatică 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comunica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ETICA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SSSM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O&amp;C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4/se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aleg</a:t>
                      </a:r>
                      <a:r>
                        <a:rPr lang="en-GB" baseline="0" dirty="0" smtClean="0"/>
                        <a:t> 2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smtClean="0"/>
                        <a:t>ț</a:t>
                      </a:r>
                      <a:r>
                        <a:rPr lang="en-GB" baseline="0" dirty="0" smtClean="0"/>
                        <a:t>e ,</a:t>
                      </a:r>
                      <a:r>
                        <a:rPr lang="en-GB" baseline="0" dirty="0" err="1" smtClean="0"/>
                        <a:t>fiecare</a:t>
                      </a:r>
                      <a:r>
                        <a:rPr lang="en-GB" baseline="0" dirty="0" smtClean="0"/>
                        <a:t> =3ECTS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5/</a:t>
                      </a:r>
                      <a:r>
                        <a:rPr lang="en-GB" dirty="0" smtClean="0"/>
                        <a:t>se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aleg</a:t>
                      </a:r>
                      <a:r>
                        <a:rPr lang="en-GB" baseline="0" dirty="0" smtClean="0"/>
                        <a:t> 2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smtClean="0"/>
                        <a:t>ț</a:t>
                      </a:r>
                      <a:r>
                        <a:rPr lang="en-GB" baseline="0" dirty="0" smtClean="0"/>
                        <a:t>e ,</a:t>
                      </a:r>
                      <a:r>
                        <a:rPr lang="en-GB" baseline="0" dirty="0" err="1" smtClean="0"/>
                        <a:t>fiecare</a:t>
                      </a:r>
                      <a:r>
                        <a:rPr lang="en-GB" baseline="0" dirty="0" smtClean="0"/>
                        <a:t> =4ECTS 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CS </a:t>
                      </a:r>
                      <a:r>
                        <a:rPr lang="ro-RO" sz="1100" dirty="0" smtClean="0"/>
                        <a:t>Administrație,</a:t>
                      </a:r>
                      <a:r>
                        <a:rPr lang="ro-RO" sz="1100" baseline="0" dirty="0" smtClean="0"/>
                        <a:t> </a:t>
                      </a:r>
                      <a:endParaRPr lang="en-GB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928611"/>
                  </a:ext>
                </a:extLst>
              </a:tr>
              <a:tr h="48540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Func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ionari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atribu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generale 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operatori la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</a:t>
                      </a:r>
                      <a:r>
                        <a:rPr lang="ro-RO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scris 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calcul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C&amp;AC  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E&amp;M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M&amp;O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4/se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aleg</a:t>
                      </a:r>
                      <a:r>
                        <a:rPr lang="en-GB" baseline="0" dirty="0" smtClean="0"/>
                        <a:t> 2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smtClean="0"/>
                        <a:t>ț</a:t>
                      </a:r>
                      <a:r>
                        <a:rPr lang="en-GB" baseline="0" dirty="0" smtClean="0"/>
                        <a:t>e ,</a:t>
                      </a:r>
                      <a:r>
                        <a:rPr lang="en-GB" baseline="0" dirty="0" err="1" smtClean="0"/>
                        <a:t>fiecare</a:t>
                      </a:r>
                      <a:r>
                        <a:rPr lang="en-GB" baseline="0" dirty="0" smtClean="0"/>
                        <a:t> =3ECTS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5/</a:t>
                      </a:r>
                      <a:r>
                        <a:rPr lang="en-GB" dirty="0" smtClean="0"/>
                        <a:t>se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aleg</a:t>
                      </a:r>
                      <a:r>
                        <a:rPr lang="en-GB" baseline="0" dirty="0" smtClean="0"/>
                        <a:t> 2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smtClean="0"/>
                        <a:t>ț</a:t>
                      </a:r>
                      <a:r>
                        <a:rPr lang="en-GB" baseline="0" dirty="0" smtClean="0"/>
                        <a:t>e ,</a:t>
                      </a:r>
                      <a:r>
                        <a:rPr lang="en-GB" baseline="0" dirty="0" err="1" smtClean="0"/>
                        <a:t>fiecare</a:t>
                      </a:r>
                      <a:r>
                        <a:rPr lang="en-GB" baseline="0" dirty="0" smtClean="0"/>
                        <a:t> =4ECTS 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CS </a:t>
                      </a:r>
                      <a:r>
                        <a:rPr lang="ro-RO" sz="1100" dirty="0" smtClean="0"/>
                        <a:t>Administrație,</a:t>
                      </a:r>
                      <a:r>
                        <a:rPr lang="ro-RO" sz="1100" baseline="0" dirty="0" smtClean="0"/>
                        <a:t> </a:t>
                      </a:r>
                      <a:endParaRPr lang="en-GB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642900"/>
                  </a:ext>
                </a:extLst>
              </a:tr>
              <a:tr h="309286">
                <a:tc>
                  <a:txBody>
                    <a:bodyPr/>
                    <a:lstStyle/>
                    <a:p>
                      <a:pPr algn="l" fontAlgn="b"/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unc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ionari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serviciul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publicul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C&amp;AC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P&amp;G&amp;D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C&amp;DO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3/se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aleg</a:t>
                      </a:r>
                      <a:r>
                        <a:rPr lang="en-GB" baseline="0" dirty="0" smtClean="0"/>
                        <a:t> 2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smtClean="0"/>
                        <a:t>ț</a:t>
                      </a:r>
                      <a:r>
                        <a:rPr lang="en-GB" baseline="0" dirty="0" smtClean="0"/>
                        <a:t>e ,</a:t>
                      </a:r>
                      <a:r>
                        <a:rPr lang="en-GB" baseline="0" dirty="0" err="1" smtClean="0"/>
                        <a:t>fiecare</a:t>
                      </a:r>
                      <a:r>
                        <a:rPr lang="en-GB" baseline="0" dirty="0" smtClean="0"/>
                        <a:t> =2ECTS 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dirty="0" smtClean="0"/>
                        <a:t>CS Administrație,</a:t>
                      </a:r>
                      <a:r>
                        <a:rPr lang="ro-RO" sz="1100" baseline="0" dirty="0" smtClean="0"/>
                        <a:t> CS Financiar</a:t>
                      </a:r>
                      <a:endParaRPr lang="en-GB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223882"/>
                  </a:ext>
                </a:extLst>
              </a:tr>
              <a:tr h="485404">
                <a:tc>
                  <a:txBody>
                    <a:bodyPr/>
                    <a:lstStyle/>
                    <a:p>
                      <a:pPr algn="l" fontAlgn="b"/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unc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ionari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serviciile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eviden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contabilă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financiară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C&amp;AC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E&amp;M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M&amp;O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4/se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aleg</a:t>
                      </a:r>
                      <a:r>
                        <a:rPr lang="en-GB" baseline="0" dirty="0" smtClean="0"/>
                        <a:t> 2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smtClean="0"/>
                        <a:t>ț</a:t>
                      </a:r>
                      <a:r>
                        <a:rPr lang="en-GB" baseline="0" dirty="0" smtClean="0"/>
                        <a:t>e ,</a:t>
                      </a:r>
                      <a:r>
                        <a:rPr lang="en-GB" baseline="0" dirty="0" err="1" smtClean="0"/>
                        <a:t>fiecare</a:t>
                      </a:r>
                      <a:r>
                        <a:rPr lang="en-GB" baseline="0" dirty="0" smtClean="0"/>
                        <a:t> =3ECTS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5/</a:t>
                      </a:r>
                      <a:r>
                        <a:rPr lang="en-GB" dirty="0" smtClean="0"/>
                        <a:t>se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aleg</a:t>
                      </a:r>
                      <a:r>
                        <a:rPr lang="en-GB" baseline="0" dirty="0" smtClean="0"/>
                        <a:t> 2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smtClean="0"/>
                        <a:t>ț</a:t>
                      </a:r>
                      <a:r>
                        <a:rPr lang="en-GB" baseline="0" dirty="0" smtClean="0"/>
                        <a:t>e ,</a:t>
                      </a:r>
                      <a:r>
                        <a:rPr lang="en-GB" baseline="0" dirty="0" err="1" smtClean="0"/>
                        <a:t>fiecare</a:t>
                      </a:r>
                      <a:r>
                        <a:rPr lang="en-GB" baseline="0" dirty="0" smtClean="0"/>
                        <a:t> =4ECTS 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baseline="0" dirty="0" smtClean="0"/>
                        <a:t>CS Financiar</a:t>
                      </a:r>
                      <a:endParaRPr lang="en-GB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210895"/>
                  </a:ext>
                </a:extLst>
              </a:tr>
              <a:tr h="29739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Lucrători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 domeniul serviciilor personale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M&amp;O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SSSM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2/se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aleg</a:t>
                      </a:r>
                      <a:r>
                        <a:rPr lang="en-GB" baseline="0" dirty="0" smtClean="0"/>
                        <a:t> 2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smtClean="0"/>
                        <a:t>ț</a:t>
                      </a:r>
                      <a:r>
                        <a:rPr lang="en-GB" baseline="0" dirty="0" smtClean="0"/>
                        <a:t>e ,</a:t>
                      </a:r>
                      <a:r>
                        <a:rPr lang="en-GB" baseline="0" dirty="0" err="1" smtClean="0"/>
                        <a:t>fiecare</a:t>
                      </a:r>
                      <a:r>
                        <a:rPr lang="en-GB" baseline="0" dirty="0" smtClean="0"/>
                        <a:t> =1ECTS 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dirty="0" smtClean="0"/>
                        <a:t>CS Servicii</a:t>
                      </a:r>
                      <a:endParaRPr lang="en-GB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214085"/>
                  </a:ext>
                </a:extLst>
              </a:tr>
              <a:tr h="286830">
                <a:tc>
                  <a:txBody>
                    <a:bodyPr/>
                    <a:lstStyle/>
                    <a:p>
                      <a:pPr algn="l" fontAlgn="b"/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Lucrători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domeniul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vânzărilor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ETICA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E&amp;M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C&amp;DO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2/se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aleg</a:t>
                      </a:r>
                      <a:r>
                        <a:rPr lang="en-GB" baseline="0" dirty="0" smtClean="0"/>
                        <a:t> 2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smtClean="0"/>
                        <a:t>ț</a:t>
                      </a:r>
                      <a:r>
                        <a:rPr lang="en-GB" baseline="0" dirty="0" smtClean="0"/>
                        <a:t>e ,</a:t>
                      </a:r>
                      <a:r>
                        <a:rPr lang="en-GB" baseline="0" dirty="0" err="1" smtClean="0"/>
                        <a:t>fiecare</a:t>
                      </a:r>
                      <a:r>
                        <a:rPr lang="en-GB" baseline="0" dirty="0" smtClean="0"/>
                        <a:t> =1ECTS 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CS </a:t>
                      </a:r>
                      <a:r>
                        <a:rPr lang="en-GB" sz="1100" dirty="0" err="1" smtClean="0"/>
                        <a:t>Servicii</a:t>
                      </a:r>
                      <a:endParaRPr lang="en-GB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294814"/>
                  </a:ext>
                </a:extLst>
              </a:tr>
              <a:tr h="2868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Muncitori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califica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agricultură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M&amp;O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E&amp;M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2/se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aleg</a:t>
                      </a:r>
                      <a:r>
                        <a:rPr lang="en-GB" baseline="0" dirty="0" smtClean="0"/>
                        <a:t> 2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smtClean="0"/>
                        <a:t>ț</a:t>
                      </a:r>
                      <a:r>
                        <a:rPr lang="en-GB" baseline="0" dirty="0" smtClean="0"/>
                        <a:t>e ,</a:t>
                      </a:r>
                      <a:r>
                        <a:rPr lang="en-GB" baseline="0" dirty="0" err="1" smtClean="0"/>
                        <a:t>fiecare</a:t>
                      </a:r>
                      <a:r>
                        <a:rPr lang="en-GB" baseline="0" dirty="0" smtClean="0"/>
                        <a:t> =1ECTS 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dirty="0" smtClean="0"/>
                        <a:t>CS Agricultură</a:t>
                      </a:r>
                      <a:endParaRPr lang="en-GB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634869"/>
                  </a:ext>
                </a:extLst>
              </a:tr>
              <a:tr h="484701">
                <a:tc>
                  <a:txBody>
                    <a:bodyPr/>
                    <a:lstStyle/>
                    <a:p>
                      <a:pPr algn="l" fontAlgn="b"/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Lucrători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califica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silvicultură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pescuit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GB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vânătoare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M&amp;O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E&amp;M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2/se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aleg</a:t>
                      </a:r>
                      <a:r>
                        <a:rPr lang="en-GB" baseline="0" dirty="0" smtClean="0"/>
                        <a:t> 2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smtClean="0"/>
                        <a:t>ț</a:t>
                      </a:r>
                      <a:r>
                        <a:rPr lang="en-GB" baseline="0" dirty="0" smtClean="0"/>
                        <a:t>e ,</a:t>
                      </a:r>
                      <a:r>
                        <a:rPr lang="en-GB" baseline="0" dirty="0" err="1" smtClean="0"/>
                        <a:t>fiecare</a:t>
                      </a:r>
                      <a:r>
                        <a:rPr lang="en-GB" baseline="0" dirty="0" smtClean="0"/>
                        <a:t> =1ECTS 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dirty="0" smtClean="0"/>
                        <a:t>CS Agricultură</a:t>
                      </a:r>
                      <a:endParaRPr lang="en-GB" sz="1100" dirty="0" smtClean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812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539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5528"/>
          </a:xfrm>
        </p:spPr>
        <p:txBody>
          <a:bodyPr>
            <a:normAutofit/>
          </a:bodyPr>
          <a:lstStyle/>
          <a:p>
            <a:r>
              <a:rPr lang="ro-RO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9. </a:t>
            </a:r>
            <a:r>
              <a:rPr lang="en-GB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endParaRPr lang="en-GB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402635"/>
              </p:ext>
            </p:extLst>
          </p:nvPr>
        </p:nvGraphicFramePr>
        <p:xfrm>
          <a:off x="775063" y="873462"/>
          <a:ext cx="10880124" cy="5849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3289">
                  <a:extLst>
                    <a:ext uri="{9D8B030D-6E8A-4147-A177-3AD203B41FA5}">
                      <a16:colId xmlns:a16="http://schemas.microsoft.com/office/drawing/2014/main" val="1348631420"/>
                    </a:ext>
                  </a:extLst>
                </a:gridCol>
                <a:gridCol w="764275">
                  <a:extLst>
                    <a:ext uri="{9D8B030D-6E8A-4147-A177-3AD203B41FA5}">
                      <a16:colId xmlns:a16="http://schemas.microsoft.com/office/drawing/2014/main" val="2546678738"/>
                    </a:ext>
                  </a:extLst>
                </a:gridCol>
                <a:gridCol w="641445">
                  <a:extLst>
                    <a:ext uri="{9D8B030D-6E8A-4147-A177-3AD203B41FA5}">
                      <a16:colId xmlns:a16="http://schemas.microsoft.com/office/drawing/2014/main" val="3312171968"/>
                    </a:ext>
                  </a:extLst>
                </a:gridCol>
                <a:gridCol w="668740">
                  <a:extLst>
                    <a:ext uri="{9D8B030D-6E8A-4147-A177-3AD203B41FA5}">
                      <a16:colId xmlns:a16="http://schemas.microsoft.com/office/drawing/2014/main" val="4046256954"/>
                    </a:ext>
                  </a:extLst>
                </a:gridCol>
                <a:gridCol w="3029803">
                  <a:extLst>
                    <a:ext uri="{9D8B030D-6E8A-4147-A177-3AD203B41FA5}">
                      <a16:colId xmlns:a16="http://schemas.microsoft.com/office/drawing/2014/main" val="3866235468"/>
                    </a:ext>
                  </a:extLst>
                </a:gridCol>
                <a:gridCol w="1992572">
                  <a:extLst>
                    <a:ext uri="{9D8B030D-6E8A-4147-A177-3AD203B41FA5}">
                      <a16:colId xmlns:a16="http://schemas.microsoft.com/office/drawing/2014/main" val="3300779549"/>
                    </a:ext>
                  </a:extLst>
                </a:gridCol>
              </a:tblGrid>
              <a:tr h="559814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Subgrupa</a:t>
                      </a:r>
                      <a:r>
                        <a:rPr lang="en-GB" dirty="0" smtClean="0"/>
                        <a:t> major</a:t>
                      </a:r>
                      <a:r>
                        <a:rPr lang="ro-RO" dirty="0" smtClean="0"/>
                        <a:t>ă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r>
                        <a:rPr lang="en-GB" baseline="0" dirty="0" smtClean="0"/>
                        <a:t> 2.1.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r>
                        <a:rPr lang="ro-RO" dirty="0" smtClean="0"/>
                        <a:t> </a:t>
                      </a:r>
                      <a:r>
                        <a:rPr lang="en-GB" dirty="0" smtClean="0"/>
                        <a:t>2.2.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r>
                        <a:rPr lang="ro-RO" dirty="0" smtClean="0"/>
                        <a:t> </a:t>
                      </a:r>
                      <a:r>
                        <a:rPr lang="en-GB" dirty="0" smtClean="0"/>
                        <a:t>2.3.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OBS </a:t>
                      </a:r>
                      <a:r>
                        <a:rPr lang="en-GB" dirty="0" err="1" smtClean="0"/>
                        <a:t>Obs</a:t>
                      </a:r>
                      <a:r>
                        <a:rPr lang="en-GB" dirty="0" smtClean="0"/>
                        <a:t>.:</a:t>
                      </a:r>
                      <a:r>
                        <a:rPr lang="ro-RO" dirty="0" smtClean="0"/>
                        <a:t> </a:t>
                      </a:r>
                      <a:r>
                        <a:rPr lang="en-GB" dirty="0" smtClean="0"/>
                        <a:t>CNC/se </a:t>
                      </a:r>
                      <a:r>
                        <a:rPr lang="en-GB" dirty="0" err="1" smtClean="0"/>
                        <a:t>aleg</a:t>
                      </a:r>
                      <a:r>
                        <a:rPr lang="en-GB" dirty="0" smtClean="0"/>
                        <a:t> 2 </a:t>
                      </a:r>
                      <a:r>
                        <a:rPr lang="en-GB" dirty="0" err="1" smtClean="0"/>
                        <a:t>competen</a:t>
                      </a:r>
                      <a:r>
                        <a:rPr lang="ro-RO" dirty="0" err="1" smtClean="0"/>
                        <a:t>țe</a:t>
                      </a:r>
                      <a:r>
                        <a:rPr lang="en-GB" dirty="0" smtClean="0"/>
                        <a:t> din 3 ,fi</a:t>
                      </a:r>
                      <a:r>
                        <a:rPr lang="ro-RO" dirty="0" err="1" smtClean="0"/>
                        <a:t>ecare</a:t>
                      </a:r>
                      <a:r>
                        <a:rPr lang="en-GB" dirty="0" smtClean="0"/>
                        <a:t> cu </a:t>
                      </a:r>
                      <a:r>
                        <a:rPr lang="en-GB" dirty="0" err="1" smtClean="0"/>
                        <a:t>nr</a:t>
                      </a:r>
                      <a:r>
                        <a:rPr lang="ro-RO" dirty="0" smtClean="0"/>
                        <a:t>.</a:t>
                      </a:r>
                      <a:r>
                        <a:rPr lang="ro-RO" baseline="0" dirty="0" smtClean="0"/>
                        <a:t> </a:t>
                      </a:r>
                      <a:r>
                        <a:rPr lang="en-GB" dirty="0" smtClean="0"/>
                        <a:t>de ECTS de 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364392"/>
                  </a:ext>
                </a:extLst>
              </a:tr>
              <a:tr h="28796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r>
                        <a:rPr lang="ro-R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Muncitori 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constructori si asimilati, exclusiv electricieni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O&amp;C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C&amp;AC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2/se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aleg</a:t>
                      </a:r>
                      <a:r>
                        <a:rPr lang="en-GB" baseline="0" dirty="0" smtClean="0"/>
                        <a:t> 2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smtClean="0"/>
                        <a:t>ț</a:t>
                      </a:r>
                      <a:r>
                        <a:rPr lang="en-GB" baseline="0" dirty="0" smtClean="0"/>
                        <a:t>e ,</a:t>
                      </a:r>
                      <a:r>
                        <a:rPr lang="en-GB" baseline="0" dirty="0" err="1" smtClean="0"/>
                        <a:t>fiecare</a:t>
                      </a:r>
                      <a:r>
                        <a:rPr lang="en-GB" baseline="0" dirty="0" smtClean="0"/>
                        <a:t> =1ECTS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CS Construcții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274680"/>
                  </a:ext>
                </a:extLst>
              </a:tr>
              <a:tr h="443024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 </a:t>
                      </a:r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Muncitori 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calificati în metalurgie, constructii de masini si asimilati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O&amp;C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C&amp;AC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2/se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aleg</a:t>
                      </a:r>
                      <a:r>
                        <a:rPr lang="en-GB" baseline="0" dirty="0" smtClean="0"/>
                        <a:t> 2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smtClean="0"/>
                        <a:t>ț</a:t>
                      </a:r>
                      <a:r>
                        <a:rPr lang="en-GB" baseline="0" dirty="0" smtClean="0"/>
                        <a:t>e ,</a:t>
                      </a:r>
                      <a:r>
                        <a:rPr lang="en-GB" baseline="0" dirty="0" err="1" smtClean="0"/>
                        <a:t>fiecare</a:t>
                      </a:r>
                      <a:r>
                        <a:rPr lang="en-GB" baseline="0" dirty="0" smtClean="0"/>
                        <a:t> =1ECTS 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dirty="0" smtClean="0"/>
                        <a:t>CS Construcții mașini, CS Metalurgie</a:t>
                      </a:r>
                      <a:endParaRPr lang="en-GB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627736"/>
                  </a:ext>
                </a:extLst>
              </a:tr>
              <a:tr h="331037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73.</a:t>
                      </a:r>
                      <a:r>
                        <a:rPr lang="ro-RO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Muncitori 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calificati în domeniul produselor manufacturiere si muncitori tipografi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O&amp;C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SSSM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2/se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aleg</a:t>
                      </a:r>
                      <a:r>
                        <a:rPr lang="en-GB" baseline="0" dirty="0" smtClean="0"/>
                        <a:t> 2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smtClean="0"/>
                        <a:t>ț</a:t>
                      </a:r>
                      <a:r>
                        <a:rPr lang="en-GB" baseline="0" dirty="0" smtClean="0"/>
                        <a:t>e ,</a:t>
                      </a:r>
                      <a:r>
                        <a:rPr lang="en-GB" baseline="0" dirty="0" err="1" smtClean="0"/>
                        <a:t>fiecare</a:t>
                      </a:r>
                      <a:r>
                        <a:rPr lang="en-GB" baseline="0" dirty="0" smtClean="0"/>
                        <a:t> =1ECTS 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dirty="0" smtClean="0"/>
                        <a:t>CS Metalurgie</a:t>
                      </a:r>
                      <a:endParaRPr lang="en-GB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611224"/>
                  </a:ext>
                </a:extLst>
              </a:tr>
              <a:tr h="287965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74. 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Tehnicieni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echipamente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electrice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electronice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O&amp;C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SSSM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C&amp;DO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2/se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aleg</a:t>
                      </a:r>
                      <a:r>
                        <a:rPr lang="en-GB" baseline="0" dirty="0" smtClean="0"/>
                        <a:t> 2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smtClean="0"/>
                        <a:t>ț</a:t>
                      </a:r>
                      <a:r>
                        <a:rPr lang="en-GB" baseline="0" dirty="0" smtClean="0"/>
                        <a:t>e ,</a:t>
                      </a:r>
                      <a:r>
                        <a:rPr lang="en-GB" baseline="0" dirty="0" err="1" smtClean="0"/>
                        <a:t>fiecare</a:t>
                      </a:r>
                      <a:r>
                        <a:rPr lang="en-GB" baseline="0" dirty="0" smtClean="0"/>
                        <a:t> =1ECTS 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dirty="0" smtClean="0"/>
                        <a:t>CS Energie, CS Servicii</a:t>
                      </a:r>
                      <a:endParaRPr lang="en-GB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028351"/>
                  </a:ext>
                </a:extLst>
              </a:tr>
              <a:tr h="331037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it-IT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it-IT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uncitori</a:t>
                      </a:r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calificati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industria </a:t>
                      </a:r>
                      <a:r>
                        <a:rPr lang="it-IT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alimentară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it-IT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prelucrarea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lemnului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it-IT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confectii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 alti </a:t>
                      </a:r>
                      <a:r>
                        <a:rPr lang="it-IT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lucrători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asimilati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O&amp;C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C&amp;DO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2/se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aleg</a:t>
                      </a:r>
                      <a:r>
                        <a:rPr lang="en-GB" baseline="0" dirty="0" smtClean="0"/>
                        <a:t> 2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smtClean="0"/>
                        <a:t>ț</a:t>
                      </a:r>
                      <a:r>
                        <a:rPr lang="en-GB" baseline="0" dirty="0" smtClean="0"/>
                        <a:t>e ,</a:t>
                      </a:r>
                      <a:r>
                        <a:rPr lang="en-GB" baseline="0" dirty="0" err="1" smtClean="0"/>
                        <a:t>fiecare</a:t>
                      </a:r>
                      <a:r>
                        <a:rPr lang="en-GB" baseline="0" dirty="0" smtClean="0"/>
                        <a:t> =1ECTS 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dirty="0" smtClean="0"/>
                        <a:t>CS Textile, CS Silvicultură</a:t>
                      </a:r>
                      <a:endParaRPr lang="en-GB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958098"/>
                  </a:ext>
                </a:extLst>
              </a:tr>
              <a:tr h="44302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r>
                        <a:rPr lang="ro-R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Operatori 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masini si instalatii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O&amp;C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SSSM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2/se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aleg</a:t>
                      </a:r>
                      <a:r>
                        <a:rPr lang="en-GB" baseline="0" dirty="0" smtClean="0"/>
                        <a:t> 2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smtClean="0"/>
                        <a:t>ț</a:t>
                      </a:r>
                      <a:r>
                        <a:rPr lang="en-GB" baseline="0" dirty="0" smtClean="0"/>
                        <a:t>e ,</a:t>
                      </a:r>
                      <a:r>
                        <a:rPr lang="en-GB" baseline="0" dirty="0" err="1" smtClean="0"/>
                        <a:t>fiecare</a:t>
                      </a:r>
                      <a:r>
                        <a:rPr lang="en-GB" baseline="0" dirty="0" smtClean="0"/>
                        <a:t> =1ECTS 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dirty="0" smtClean="0"/>
                        <a:t>CS Chimie, CS Silvicultură, CS Textile</a:t>
                      </a:r>
                      <a:endParaRPr lang="en-GB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506420"/>
                  </a:ext>
                </a:extLst>
              </a:tr>
              <a:tr h="287965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GB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samblori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SSSM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C&amp;AC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2/se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aleg</a:t>
                      </a:r>
                      <a:r>
                        <a:rPr lang="en-GB" baseline="0" dirty="0" smtClean="0"/>
                        <a:t> 2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smtClean="0"/>
                        <a:t>ț</a:t>
                      </a:r>
                      <a:r>
                        <a:rPr lang="en-GB" baseline="0" dirty="0" smtClean="0"/>
                        <a:t>e ,</a:t>
                      </a:r>
                      <a:r>
                        <a:rPr lang="en-GB" baseline="0" dirty="0" err="1" smtClean="0"/>
                        <a:t>fiecare</a:t>
                      </a:r>
                      <a:r>
                        <a:rPr lang="en-GB" baseline="0" dirty="0" smtClean="0"/>
                        <a:t> =1ECTS 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dirty="0" smtClean="0"/>
                        <a:t>CS Construcții mașini</a:t>
                      </a:r>
                      <a:endParaRPr lang="en-GB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40552"/>
                  </a:ext>
                </a:extLst>
              </a:tr>
              <a:tr h="331037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it-IT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it-IT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onducători</a:t>
                      </a:r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it-IT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vehicule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 operatori la </a:t>
                      </a:r>
                      <a:r>
                        <a:rPr lang="it-IT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instalatii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 </a:t>
                      </a:r>
                      <a:r>
                        <a:rPr lang="it-IT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utilaje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mobile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O&amp;C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O&amp;C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C&amp;DO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2/se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aleg</a:t>
                      </a:r>
                      <a:r>
                        <a:rPr lang="en-GB" baseline="0" dirty="0" smtClean="0"/>
                        <a:t> 2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smtClean="0"/>
                        <a:t>ț</a:t>
                      </a:r>
                      <a:r>
                        <a:rPr lang="en-GB" baseline="0" dirty="0" smtClean="0"/>
                        <a:t>e ,</a:t>
                      </a:r>
                      <a:r>
                        <a:rPr lang="en-GB" baseline="0" dirty="0" err="1" smtClean="0"/>
                        <a:t>fiecare</a:t>
                      </a:r>
                      <a:r>
                        <a:rPr lang="en-GB" baseline="0" dirty="0" smtClean="0"/>
                        <a:t> =1ECTS 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dirty="0" smtClean="0"/>
                        <a:t>CS Transporturi</a:t>
                      </a:r>
                      <a:endParaRPr lang="en-GB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307025"/>
                  </a:ext>
                </a:extLst>
              </a:tr>
              <a:tr h="29668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r>
                        <a:rPr lang="ro-R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E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Menajere</a:t>
                      </a: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 personal de 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serviciu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SSSM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ETICA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1/Se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alege</a:t>
                      </a:r>
                      <a:r>
                        <a:rPr lang="en-GB" baseline="0" dirty="0" smtClean="0"/>
                        <a:t> o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err="1" smtClean="0"/>
                        <a:t>ță</a:t>
                      </a:r>
                      <a:r>
                        <a:rPr lang="en-GB" baseline="0" dirty="0" smtClean="0"/>
                        <a:t> a 1 ECTS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CS Turism, CS Servicii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060472"/>
                  </a:ext>
                </a:extLst>
              </a:tr>
              <a:tr h="287965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GB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uncitori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agricultură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silvicultură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pescuit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O&amp;C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SSSM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C&amp;DO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1/Se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alege</a:t>
                      </a:r>
                      <a:r>
                        <a:rPr lang="en-GB" baseline="0" dirty="0" smtClean="0"/>
                        <a:t> o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err="1" smtClean="0"/>
                        <a:t>ță</a:t>
                      </a:r>
                      <a:r>
                        <a:rPr lang="en-GB" baseline="0" dirty="0" smtClean="0"/>
                        <a:t> a 1 ECTS 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dirty="0" smtClean="0"/>
                        <a:t>CS Agricultură</a:t>
                      </a:r>
                      <a:endParaRPr lang="en-GB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37518"/>
                  </a:ext>
                </a:extLst>
              </a:tr>
              <a:tr h="443024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n-GB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uncitori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industria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extractivă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constructii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industria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prelucrătoare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transporturi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SSSM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C&amp;DO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1/Se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alege</a:t>
                      </a:r>
                      <a:r>
                        <a:rPr lang="en-GB" baseline="0" dirty="0" smtClean="0"/>
                        <a:t> o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err="1" smtClean="0"/>
                        <a:t>ță</a:t>
                      </a:r>
                      <a:r>
                        <a:rPr lang="en-GB" baseline="0" dirty="0" smtClean="0"/>
                        <a:t> a 1 ECTS 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dirty="0" smtClean="0"/>
                        <a:t>CS Construcții, CS Transporturi, CS Metalurgie</a:t>
                      </a:r>
                      <a:endParaRPr lang="en-GB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269203"/>
                  </a:ext>
                </a:extLst>
              </a:tr>
              <a:tr h="287965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94.</a:t>
                      </a:r>
                      <a:r>
                        <a:rPr lang="ro-RO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Ajutori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bucătari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O&amp;C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SSSM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C&amp;DO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1/Se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alege</a:t>
                      </a:r>
                      <a:r>
                        <a:rPr lang="en-GB" baseline="0" dirty="0" smtClean="0"/>
                        <a:t> o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err="1" smtClean="0"/>
                        <a:t>ță</a:t>
                      </a:r>
                      <a:r>
                        <a:rPr lang="en-GB" baseline="0" dirty="0" smtClean="0"/>
                        <a:t> a 1 ECTS 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dirty="0" smtClean="0"/>
                        <a:t>CS Turism</a:t>
                      </a:r>
                      <a:endParaRPr lang="en-GB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725703"/>
                  </a:ext>
                </a:extLst>
              </a:tr>
              <a:tr h="331037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  </a:t>
                      </a:r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Vânzători 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ambulanti si alti prestatori de mici servicii pentru populatie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SSSM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ETICA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C&amp;AC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1/Se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alege</a:t>
                      </a:r>
                      <a:r>
                        <a:rPr lang="en-GB" baseline="0" dirty="0" smtClean="0"/>
                        <a:t> o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err="1" smtClean="0"/>
                        <a:t>ță</a:t>
                      </a:r>
                      <a:r>
                        <a:rPr lang="en-GB" baseline="0" dirty="0" smtClean="0"/>
                        <a:t> a 1 ECTS 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CS </a:t>
                      </a:r>
                      <a:r>
                        <a:rPr lang="en-GB" sz="1200" dirty="0" err="1" smtClean="0"/>
                        <a:t>Servicii</a:t>
                      </a:r>
                      <a:r>
                        <a:rPr lang="en-GB" sz="1200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835257"/>
                  </a:ext>
                </a:extLst>
              </a:tr>
              <a:tr h="768864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6.Muncitori 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 salubritate si alti lucrători cu pregătire elementară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SSSM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ETICA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C&amp;AC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1/Se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alege</a:t>
                      </a:r>
                      <a:r>
                        <a:rPr lang="en-GB" baseline="0" dirty="0" smtClean="0"/>
                        <a:t> o </a:t>
                      </a:r>
                      <a:r>
                        <a:rPr lang="en-GB" baseline="0" dirty="0" err="1" smtClean="0"/>
                        <a:t>competen</a:t>
                      </a:r>
                      <a:r>
                        <a:rPr lang="ro-RO" baseline="0" dirty="0" err="1" smtClean="0"/>
                        <a:t>ță</a:t>
                      </a:r>
                      <a:r>
                        <a:rPr lang="en-GB" baseline="0" dirty="0" smtClean="0"/>
                        <a:t> a 1 ECTS 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CS </a:t>
                      </a:r>
                      <a:r>
                        <a:rPr lang="en-GB" sz="1200" dirty="0" err="1" smtClean="0"/>
                        <a:t>Mediu</a:t>
                      </a:r>
                      <a:r>
                        <a:rPr lang="en-GB" sz="1200" dirty="0" smtClean="0"/>
                        <a:t>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311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833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61" y="-2191227"/>
            <a:ext cx="12376638" cy="914704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1067429" y="6454410"/>
            <a:ext cx="9872504" cy="40359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ro-RO" sz="135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B3ABF05-6C33-2269-39EB-7725C69C0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389" y="6053371"/>
            <a:ext cx="1497410" cy="53619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527538" y="1037550"/>
            <a:ext cx="11060724" cy="428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Tab.10.</a:t>
            </a:r>
            <a:r>
              <a:rPr lang="ro-RO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Corelarea </a:t>
            </a:r>
            <a:r>
              <a:rPr lang="ro-RO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 CNC </a:t>
            </a:r>
            <a:r>
              <a:rPr lang="ro-RO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</a:t>
            </a:r>
            <a:r>
              <a:rPr lang="ro-RO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de ore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didactice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</a:t>
            </a:r>
            <a:r>
              <a:rPr lang="ro-RO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de</a:t>
            </a:r>
            <a:r>
              <a:rPr lang="ro-RO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ECTS cu </a:t>
            </a:r>
            <a:r>
              <a:rPr lang="ro-RO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C1/C2/C3  </a:t>
            </a:r>
            <a:endParaRPr lang="ro-RO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833861"/>
              </p:ext>
            </p:extLst>
          </p:nvPr>
        </p:nvGraphicFramePr>
        <p:xfrm>
          <a:off x="400593" y="1471749"/>
          <a:ext cx="11389891" cy="4537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798">
                  <a:extLst>
                    <a:ext uri="{9D8B030D-6E8A-4147-A177-3AD203B41FA5}">
                      <a16:colId xmlns:a16="http://schemas.microsoft.com/office/drawing/2014/main" val="4157294361"/>
                    </a:ext>
                  </a:extLst>
                </a:gridCol>
                <a:gridCol w="865951">
                  <a:extLst>
                    <a:ext uri="{9D8B030D-6E8A-4147-A177-3AD203B41FA5}">
                      <a16:colId xmlns:a16="http://schemas.microsoft.com/office/drawing/2014/main" val="4003579928"/>
                    </a:ext>
                  </a:extLst>
                </a:gridCol>
                <a:gridCol w="998492">
                  <a:extLst>
                    <a:ext uri="{9D8B030D-6E8A-4147-A177-3AD203B41FA5}">
                      <a16:colId xmlns:a16="http://schemas.microsoft.com/office/drawing/2014/main" val="2101321079"/>
                    </a:ext>
                  </a:extLst>
                </a:gridCol>
                <a:gridCol w="1007329">
                  <a:extLst>
                    <a:ext uri="{9D8B030D-6E8A-4147-A177-3AD203B41FA5}">
                      <a16:colId xmlns:a16="http://schemas.microsoft.com/office/drawing/2014/main" val="3269412772"/>
                    </a:ext>
                  </a:extLst>
                </a:gridCol>
                <a:gridCol w="2359273">
                  <a:extLst>
                    <a:ext uri="{9D8B030D-6E8A-4147-A177-3AD203B41FA5}">
                      <a16:colId xmlns:a16="http://schemas.microsoft.com/office/drawing/2014/main" val="3142216403"/>
                    </a:ext>
                  </a:extLst>
                </a:gridCol>
                <a:gridCol w="2384579">
                  <a:extLst>
                    <a:ext uri="{9D8B030D-6E8A-4147-A177-3AD203B41FA5}">
                      <a16:colId xmlns:a16="http://schemas.microsoft.com/office/drawing/2014/main" val="4156934226"/>
                    </a:ext>
                  </a:extLst>
                </a:gridCol>
                <a:gridCol w="1618229">
                  <a:extLst>
                    <a:ext uri="{9D8B030D-6E8A-4147-A177-3AD203B41FA5}">
                      <a16:colId xmlns:a16="http://schemas.microsoft.com/office/drawing/2014/main" val="273148599"/>
                    </a:ext>
                  </a:extLst>
                </a:gridCol>
                <a:gridCol w="1311240">
                  <a:extLst>
                    <a:ext uri="{9D8B030D-6E8A-4147-A177-3AD203B41FA5}">
                      <a16:colId xmlns:a16="http://schemas.microsoft.com/office/drawing/2014/main" val="3747290137"/>
                    </a:ext>
                  </a:extLst>
                </a:gridCol>
              </a:tblGrid>
              <a:tr h="58723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1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calificare</a:t>
                      </a:r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</a:t>
                      </a:r>
                      <a:r>
                        <a:rPr lang="ro-RO" sz="11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ore </a:t>
                      </a:r>
                      <a:r>
                        <a:rPr lang="en-US" sz="11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didactice</a:t>
                      </a:r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CI+C2-25% din</a:t>
                      </a:r>
                      <a:r>
                        <a:rPr lang="en-US" sz="11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ore </a:t>
                      </a:r>
                      <a:endParaRPr lang="en-US" sz="11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</a:t>
                      </a:r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o-RO" sz="11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credite</a:t>
                      </a:r>
                      <a:endParaRPr lang="en-US" sz="11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ECTS 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C1+C2</a:t>
                      </a:r>
                      <a:endParaRPr lang="en-US" sz="11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 ECTS</a:t>
                      </a:r>
                      <a:endParaRPr lang="en-US" sz="11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C2 ECTS</a:t>
                      </a:r>
                      <a:endParaRPr lang="en-US" sz="11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C3 ECTS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(C3.1-C3.3)</a:t>
                      </a:r>
                      <a:endParaRPr lang="en-US" sz="11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en-US" sz="11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ECTS</a:t>
                      </a:r>
                      <a:endParaRPr lang="en-US" sz="11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942652"/>
                  </a:ext>
                </a:extLst>
              </a:tr>
              <a:tr h="41999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op</a:t>
                      </a: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iuni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/tab 1 x1ects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op</a:t>
                      </a: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iun</a:t>
                      </a: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/tab </a:t>
                      </a:r>
                      <a:r>
                        <a:rPr lang="ro-RO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x1ects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  (3,3,3;)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326877"/>
                  </a:ext>
                </a:extLst>
              </a:tr>
              <a:tr h="41999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op</a:t>
                      </a: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iuni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/tab 1x1ects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op</a:t>
                      </a: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iuni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/tab </a:t>
                      </a:r>
                      <a:r>
                        <a:rPr lang="ro-RO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x1ects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(6,6,6)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543308"/>
                  </a:ext>
                </a:extLst>
              </a:tr>
              <a:tr h="41999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</a:t>
                      </a: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iuni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/tab 1x2ECTS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op</a:t>
                      </a: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iuni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/tab </a:t>
                      </a:r>
                      <a:r>
                        <a:rPr lang="ro-RO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x2ects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(12,12,12)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1207624"/>
                  </a:ext>
                </a:extLst>
              </a:tr>
              <a:tr h="41999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1080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</a:t>
                      </a: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iuni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/tab 1x3ects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op</a:t>
                      </a: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iuni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/tab </a:t>
                      </a:r>
                      <a:r>
                        <a:rPr lang="ro-RO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x3ects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(18,18,18)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023342"/>
                  </a:ext>
                </a:extLst>
              </a:tr>
              <a:tr h="41999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1440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</a:t>
                      </a: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iuni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/tab 1x4ects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op</a:t>
                      </a: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iuni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/tab </a:t>
                      </a:r>
                      <a:r>
                        <a:rPr lang="ro-RO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x4ects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72 24,24,24)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115405"/>
                  </a:ext>
                </a:extLst>
              </a:tr>
              <a:tr h="92170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180/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240/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45/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60/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op</a:t>
                      </a: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iuni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/tab 1x1ects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op</a:t>
                      </a: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iuni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/tab </a:t>
                      </a:r>
                      <a:r>
                        <a:rPr lang="ro-RO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x1ects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9/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16/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285966"/>
                  </a:ext>
                </a:extLst>
              </a:tr>
              <a:tr h="921708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</a:t>
                      </a: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iunea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</a:t>
                      </a: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competență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tab 1 </a:t>
                      </a: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r.</a:t>
                      </a: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</a:t>
                      </a: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=1 ECTS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</a:t>
                      </a:r>
                      <a:r>
                        <a:rPr lang="ro-RO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iunea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</a:t>
                      </a:r>
                      <a:r>
                        <a:rPr lang="ro-RO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ță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ro-RO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1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Sub. Gr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o-RO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</a:t>
                      </a:r>
                      <a:r>
                        <a:rPr lang="ro-RO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oră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 ECTS</a:t>
                      </a:r>
                    </a:p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C3. =25%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C3.2=25%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C3.3=25%</a:t>
                      </a:r>
                    </a:p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707114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CED04C67-4DD2-42A9-AD81-C54969B38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82" y="210352"/>
            <a:ext cx="4475715" cy="66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52733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638" y="-2217604"/>
            <a:ext cx="12376638" cy="914704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1067429" y="6454410"/>
            <a:ext cx="9872504" cy="40359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ro-RO" sz="135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B3ABF05-6C33-2269-39EB-7725C69C0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76" y="5953938"/>
            <a:ext cx="1497410" cy="5361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563242" y="1037549"/>
            <a:ext cx="9005033" cy="3590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Competențe </a:t>
            </a:r>
            <a:r>
              <a:rPr lang="ro-RO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conform </a:t>
            </a:r>
            <a:r>
              <a:rPr lang="ro-RO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199/2023 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11755" y="1396611"/>
            <a:ext cx="11779947" cy="50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 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Ponderea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competențelor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cheie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personale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–din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grupa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C1 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ECTS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tabelul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3,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 </a:t>
            </a:r>
          </a:p>
          <a:p>
            <a:pPr algn="l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 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Ponderea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competențelor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transversale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comune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locul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munc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C2 </a:t>
            </a:r>
            <a:r>
              <a:rPr lang="ro-RO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ECTS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tabelul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3, </a:t>
            </a:r>
          </a:p>
          <a:p>
            <a:pPr algn="l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C1 +C2 =25% din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necesare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ocupa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,</a:t>
            </a:r>
          </a:p>
          <a:p>
            <a:pPr algn="l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 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Ponderea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competențelor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profesionale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grupa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C3 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ECTS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75% din SO, din care (conf.OM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credite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/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competențe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profesionale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denumite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C3.1= 25%;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caracterizeaz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minor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lvl="1" algn="l"/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competențe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domeniu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denumite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C3.2.=25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%;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caracterizeaz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competențe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specialitate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denumite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C3.3= 25%;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caracterizeaz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specific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ocupa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ia.</a:t>
            </a:r>
            <a:endParaRPr lang="ro-RO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o-RO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ompetențe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specializare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C4.</a:t>
            </a:r>
            <a:r>
              <a:rPr lang="ro-RO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(conform OM –</a:t>
            </a:r>
            <a:r>
              <a:rPr lang="en-US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credite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):</a:t>
            </a:r>
            <a:r>
              <a:rPr lang="ro-RO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management C.4.1 </a:t>
            </a:r>
            <a:r>
              <a:rPr lang="ro-RO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aplicative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C4.2;</a:t>
            </a:r>
          </a:p>
          <a:p>
            <a:pPr lvl="1" algn="l"/>
            <a:r>
              <a:rPr lang="en-US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</a:t>
            </a:r>
            <a:r>
              <a:rPr lang="ro-RO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</a:t>
            </a:r>
            <a:r>
              <a:rPr lang="ro-RO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iei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 a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</a:t>
            </a:r>
            <a:r>
              <a:rPr lang="ro-RO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ilor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8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o-RO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o-RO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lang="en-US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16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organizeaz</a:t>
            </a:r>
            <a:r>
              <a:rPr lang="ro-RO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cerere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–nu 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autorizeaz</a:t>
            </a:r>
            <a:r>
              <a:rPr lang="ro-RO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credite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</a:t>
            </a:r>
            <a:r>
              <a:rPr lang="ro-RO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rezultate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ro-RO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</a:t>
            </a:r>
            <a:r>
              <a:rPr lang="ro-RO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ăț</a:t>
            </a:r>
            <a:r>
              <a:rPr lang="ro-RO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rii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tab</a:t>
            </a:r>
            <a:r>
              <a:rPr lang="ro-RO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</a:p>
          <a:p>
            <a:pPr lvl="1" algn="l"/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aplicative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-f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norme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tehnice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caracterizeaz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echipamente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/ma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utilaje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softuri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furnizeaz</a:t>
            </a:r>
            <a:r>
              <a:rPr lang="ro-RO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</a:t>
            </a:r>
            <a:r>
              <a:rPr lang="ro-RO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de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</a:t>
            </a:r>
            <a:r>
              <a:rPr lang="ro-RO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tori 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echipamente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utilaje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softuri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etc. 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D04C67-4DD2-42A9-AD81-C54969B38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82" y="210352"/>
            <a:ext cx="4475715" cy="66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53082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62" y="-2121426"/>
            <a:ext cx="12376638" cy="914704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1067429" y="6454410"/>
            <a:ext cx="9872504" cy="40359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B3ABF05-6C33-2269-39EB-7725C69C0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76" y="6008060"/>
            <a:ext cx="1497410" cy="53619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563241" y="693889"/>
            <a:ext cx="9601148" cy="3418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Tab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11 Exemplu: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num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ă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rul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de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credite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pentru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C1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ș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C2 /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o-RO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ș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nivel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de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calificare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D04C67-4DD2-42A9-AD81-C54969B38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900" y="10928"/>
            <a:ext cx="4475715" cy="66423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79057" y="1588167"/>
          <a:ext cx="7817889" cy="3840482"/>
        </p:xfrm>
        <a:graphic>
          <a:graphicData uri="http://schemas.openxmlformats.org/drawingml/2006/table">
            <a:tbl>
              <a:tblPr firstRow="1" firstCol="1" bandRow="1"/>
              <a:tblGrid>
                <a:gridCol w="908396">
                  <a:extLst>
                    <a:ext uri="{9D8B030D-6E8A-4147-A177-3AD203B41FA5}">
                      <a16:colId xmlns:a16="http://schemas.microsoft.com/office/drawing/2014/main" val="146652260"/>
                    </a:ext>
                  </a:extLst>
                </a:gridCol>
                <a:gridCol w="942660">
                  <a:extLst>
                    <a:ext uri="{9D8B030D-6E8A-4147-A177-3AD203B41FA5}">
                      <a16:colId xmlns:a16="http://schemas.microsoft.com/office/drawing/2014/main" val="642653931"/>
                    </a:ext>
                  </a:extLst>
                </a:gridCol>
                <a:gridCol w="935974">
                  <a:extLst>
                    <a:ext uri="{9D8B030D-6E8A-4147-A177-3AD203B41FA5}">
                      <a16:colId xmlns:a16="http://schemas.microsoft.com/office/drawing/2014/main" val="2161946340"/>
                    </a:ext>
                  </a:extLst>
                </a:gridCol>
                <a:gridCol w="1130452">
                  <a:extLst>
                    <a:ext uri="{9D8B030D-6E8A-4147-A177-3AD203B41FA5}">
                      <a16:colId xmlns:a16="http://schemas.microsoft.com/office/drawing/2014/main" val="1977699274"/>
                    </a:ext>
                  </a:extLst>
                </a:gridCol>
                <a:gridCol w="741495">
                  <a:extLst>
                    <a:ext uri="{9D8B030D-6E8A-4147-A177-3AD203B41FA5}">
                      <a16:colId xmlns:a16="http://schemas.microsoft.com/office/drawing/2014/main" val="3018959823"/>
                    </a:ext>
                  </a:extLst>
                </a:gridCol>
                <a:gridCol w="2256366">
                  <a:extLst>
                    <a:ext uri="{9D8B030D-6E8A-4147-A177-3AD203B41FA5}">
                      <a16:colId xmlns:a16="http://schemas.microsoft.com/office/drawing/2014/main" val="1350120726"/>
                    </a:ext>
                  </a:extLst>
                </a:gridCol>
                <a:gridCol w="902546">
                  <a:extLst>
                    <a:ext uri="{9D8B030D-6E8A-4147-A177-3AD203B41FA5}">
                      <a16:colId xmlns:a16="http://schemas.microsoft.com/office/drawing/2014/main" val="3438707310"/>
                    </a:ext>
                  </a:extLst>
                </a:gridCol>
              </a:tblGrid>
              <a:tr h="69826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1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200" b="1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C1-aceleasi </a:t>
                      </a:r>
                      <a:r>
                        <a:rPr lang="en-GB" sz="1200" b="1" kern="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GB" sz="1200" b="1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sector 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1" kern="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C2-aceleasi </a:t>
                      </a:r>
                      <a:r>
                        <a:rPr lang="en-GB" sz="1200" b="1" kern="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GB" sz="1200" b="1" kern="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sub</a:t>
                      </a:r>
                      <a:r>
                        <a:rPr lang="en-GB" sz="1200" b="1" kern="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kern="1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</a:t>
                      </a:r>
                      <a:r>
                        <a:rPr lang="en-GB" sz="1200" b="1" kern="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kern="1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majora</a:t>
                      </a:r>
                      <a:r>
                        <a:rPr lang="en-GB" sz="1200" b="1" kern="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443055"/>
                  </a:ext>
                </a:extLst>
              </a:tr>
              <a:tr h="1047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 comp C1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 ECTS C1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 Comp C2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 ECTS C2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62112"/>
                  </a:ext>
                </a:extLst>
              </a:tr>
              <a:tr h="349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458776"/>
                  </a:ext>
                </a:extLst>
              </a:tr>
              <a:tr h="349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5314"/>
                  </a:ext>
                </a:extLst>
              </a:tr>
              <a:tr h="349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509174"/>
                  </a:ext>
                </a:extLst>
              </a:tr>
              <a:tr h="349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196809"/>
                  </a:ext>
                </a:extLst>
              </a:tr>
              <a:tr h="349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233315"/>
                  </a:ext>
                </a:extLst>
              </a:tr>
              <a:tr h="349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306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638682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61" y="-2112096"/>
            <a:ext cx="12376638" cy="914704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1067429" y="6454410"/>
            <a:ext cx="9872504" cy="40359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B3ABF05-6C33-2269-39EB-7725C69C0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76" y="6008060"/>
            <a:ext cx="1497410" cy="53619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548640" y="878648"/>
            <a:ext cx="11396311" cy="5193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Tab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12. 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duca</a:t>
            </a:r>
            <a:r>
              <a:rPr lang="ro-RO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ia adul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ilor -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Competen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C4</a:t>
            </a:r>
            <a:r>
              <a:rPr lang="ro-RO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Manageriale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Gr.1.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89958"/>
              </p:ext>
            </p:extLst>
          </p:nvPr>
        </p:nvGraphicFramePr>
        <p:xfrm>
          <a:off x="1067428" y="1517912"/>
          <a:ext cx="10742770" cy="5937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231">
                  <a:extLst>
                    <a:ext uri="{9D8B030D-6E8A-4147-A177-3AD203B41FA5}">
                      <a16:colId xmlns:a16="http://schemas.microsoft.com/office/drawing/2014/main" val="2116357421"/>
                    </a:ext>
                  </a:extLst>
                </a:gridCol>
                <a:gridCol w="5996539">
                  <a:extLst>
                    <a:ext uri="{9D8B030D-6E8A-4147-A177-3AD203B41FA5}">
                      <a16:colId xmlns:a16="http://schemas.microsoft.com/office/drawing/2014/main" val="321166548"/>
                    </a:ext>
                  </a:extLst>
                </a:gridCol>
              </a:tblGrid>
              <a:tr h="4552053">
                <a:tc>
                  <a:txBody>
                    <a:bodyPr/>
                    <a:lstStyle/>
                    <a:p>
                      <a:r>
                        <a:rPr lang="ro-RO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Competențe de management</a:t>
                      </a:r>
                      <a:r>
                        <a:rPr lang="en-GB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exemple</a:t>
                      </a:r>
                      <a:r>
                        <a:rPr lang="en-GB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o-RO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endParaRPr lang="en-GB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personal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</a:p>
                    <a:p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informare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delegare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comunicare (</a:t>
                      </a:r>
                      <a:r>
                        <a:rPr lang="ro-RO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networking</a:t>
                      </a:r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decizie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monitorizare a muncii (a activității) 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ro-RO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antreprenoriat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acordare suport pentru ceilalți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motivare și inspirare pe ceilalți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dezvoltare și mentorat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planificare/acțiune strategică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pregătire și evaluare a bugetelor 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clarificare a rolurilor și a obiectivelor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gestionare a conflictelor și team building 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dezvoltare a unei viziuni organizaționale 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monitorizare și control a resurselor 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85725" marR="85725" marT="42863" marB="4286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RO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T3 - aptitudini și competențe de autoconducere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T3.1 - Desfășoară activități în mod eficient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T3.2 - Adoptă o abordare </a:t>
                      </a:r>
                      <a:r>
                        <a:rPr lang="ro-RO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proactivă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T3.3 - Menține o atitudine pozitivă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T3.4 - Demonstrează disponibilitatea de a învăța</a:t>
                      </a:r>
                      <a:endParaRPr lang="en-US" sz="11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T5 - </a:t>
                      </a: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o-RO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ptitudini</a:t>
                      </a:r>
                      <a:r>
                        <a:rPr lang="ro-RO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și competențe fizice și manuale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T5.1 - Manipulează și controlează obiecte și echipamente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T5.2 - Răspunde la circumstanțe fizice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S4 –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deprinderi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manageriale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lvl="0"/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S4.0 - 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deprinderi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manageriale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/de 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gestionare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S4.1 – 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dezvoltare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obiective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strategii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S4.2 – 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organizare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planificare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programare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munc</a:t>
                      </a:r>
                      <a:r>
                        <a:rPr lang="ro-RO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</a:t>
                      </a:r>
                      <a:r>
                        <a:rPr lang="ro-RO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ăț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S4.3 – 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alocare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controlare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resurse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S4.4 – 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efectuare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</a:t>
                      </a:r>
                      <a:r>
                        <a:rPr lang="ro-RO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ăț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administrative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S4.5 – 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conducere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motivare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S4.6 – 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construire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dezvoltare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echipe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S4.7 – 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recrutare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angajare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S4.8 – 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supraveghere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oameni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S4.9 – 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luare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decizii</a:t>
                      </a:r>
                      <a:endParaRPr lang="en-US" sz="1600" b="0" u="sng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endParaRPr lang="en-US" sz="1600" b="0" u="sng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it-IT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rograme specializate 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nivele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conducere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o-RO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baza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mediu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/superior </a:t>
                      </a:r>
                    </a:p>
                    <a:p>
                      <a:pPr lvl="0"/>
                      <a:endParaRPr lang="en-US" sz="1600" b="0" u="sng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o-RO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sec</a:t>
                      </a:r>
                      <a:r>
                        <a:rPr lang="ro-RO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oare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CAEN </a:t>
                      </a:r>
                      <a:r>
                        <a:rPr lang="ro-RO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domen</a:t>
                      </a:r>
                      <a:r>
                        <a:rPr lang="ro-RO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b="0"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ISCED</a:t>
                      </a:r>
                      <a:r>
                        <a:rPr lang="en-US" sz="1600" b="0" u="sng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b="0" u="sng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85725" marR="85725" marT="42863" marB="4286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760625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CED04C67-4DD2-42A9-AD81-C54969B38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82" y="210352"/>
            <a:ext cx="4475715" cy="66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42288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61" y="-2112096"/>
            <a:ext cx="12376638" cy="914704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1067429" y="6454410"/>
            <a:ext cx="9872504" cy="40359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B3ABF05-6C33-2269-39EB-7725C69C0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76" y="6008060"/>
            <a:ext cx="1497410" cy="53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ED04C67-4DD2-42A9-AD81-C54969B38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74" y="-663"/>
            <a:ext cx="4475715" cy="66423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00808" y="629094"/>
            <a:ext cx="10515600" cy="3141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Sistemul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propus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vs</a:t>
            </a: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sistem</a:t>
            </a:r>
            <a:r>
              <a:rPr kumimoji="0" lang="ro-RO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ul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utilizat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î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 US 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ept</a:t>
            </a: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of labor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45881" y="892564"/>
            <a:ext cx="10515600" cy="5497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Similar</a:t>
            </a:r>
            <a:r>
              <a:rPr kumimoji="0" lang="ro-R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 form</a:t>
            </a:r>
            <a:r>
              <a:rPr kumimoji="0" lang="ro-R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ro-R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ro-R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ro-R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 s</a:t>
            </a:r>
            <a:r>
              <a:rPr kumimoji="0" lang="ro-R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vedem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</a:t>
            </a:r>
            <a:r>
              <a:rPr kumimoji="0" lang="ro-R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 </a:t>
            </a:r>
            <a:r>
              <a:rPr kumimoji="0" lang="ro-R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</a:t>
            </a:r>
            <a:r>
              <a:rPr kumimoji="0" lang="ro-R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ț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ro-R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r>
              <a:rPr kumimoji="0" lang="ro-R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baza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o-R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ISCO-08;</a:t>
            </a:r>
            <a:r>
              <a:rPr kumimoji="0" lang="ro-R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o-R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sectoare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04950" y="1187074"/>
            <a:ext cx="9182099" cy="5407103"/>
            <a:chOff x="0" y="-1"/>
            <a:chExt cx="9182099" cy="6330403"/>
          </a:xfrm>
        </p:grpSpPr>
        <p:sp>
          <p:nvSpPr>
            <p:cNvPr id="18" name="Text Box 37"/>
            <p:cNvSpPr txBox="1"/>
            <p:nvPr/>
          </p:nvSpPr>
          <p:spPr>
            <a:xfrm>
              <a:off x="4591050" y="1225550"/>
              <a:ext cx="3245730" cy="466725"/>
            </a:xfrm>
            <a:custGeom>
              <a:avLst/>
              <a:gdLst>
                <a:gd name="connsiteX0" fmla="*/ 0 w 3232150"/>
                <a:gd name="connsiteY0" fmla="*/ 0 h 465455"/>
                <a:gd name="connsiteX1" fmla="*/ 3232150 w 3232150"/>
                <a:gd name="connsiteY1" fmla="*/ 0 h 465455"/>
                <a:gd name="connsiteX2" fmla="*/ 3232150 w 3232150"/>
                <a:gd name="connsiteY2" fmla="*/ 465455 h 465455"/>
                <a:gd name="connsiteX3" fmla="*/ 0 w 3232150"/>
                <a:gd name="connsiteY3" fmla="*/ 465455 h 465455"/>
                <a:gd name="connsiteX4" fmla="*/ 0 w 3232150"/>
                <a:gd name="connsiteY4" fmla="*/ 0 h 465455"/>
                <a:gd name="connsiteX0" fmla="*/ 0 w 3232150"/>
                <a:gd name="connsiteY0" fmla="*/ 1429 h 466884"/>
                <a:gd name="connsiteX1" fmla="*/ 2818916 w 3232150"/>
                <a:gd name="connsiteY1" fmla="*/ 0 h 466884"/>
                <a:gd name="connsiteX2" fmla="*/ 3232150 w 3232150"/>
                <a:gd name="connsiteY2" fmla="*/ 466884 h 466884"/>
                <a:gd name="connsiteX3" fmla="*/ 0 w 3232150"/>
                <a:gd name="connsiteY3" fmla="*/ 466884 h 466884"/>
                <a:gd name="connsiteX4" fmla="*/ 0 w 3232150"/>
                <a:gd name="connsiteY4" fmla="*/ 1429 h 4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2150" h="466884">
                  <a:moveTo>
                    <a:pt x="0" y="1429"/>
                  </a:moveTo>
                  <a:lnTo>
                    <a:pt x="2818916" y="0"/>
                  </a:lnTo>
                  <a:lnTo>
                    <a:pt x="3232150" y="466884"/>
                  </a:lnTo>
                  <a:lnTo>
                    <a:pt x="0" y="466884"/>
                  </a:lnTo>
                  <a:lnTo>
                    <a:pt x="0" y="1429"/>
                  </a:lnTo>
                  <a:close/>
                </a:path>
              </a:pathLst>
            </a:custGeom>
            <a:solidFill>
              <a:srgbClr val="2E75B6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41"/>
            <p:cNvSpPr txBox="1"/>
            <p:nvPr/>
          </p:nvSpPr>
          <p:spPr>
            <a:xfrm>
              <a:off x="1390650" y="1225550"/>
              <a:ext cx="3204311" cy="458075"/>
            </a:xfrm>
            <a:custGeom>
              <a:avLst/>
              <a:gdLst>
                <a:gd name="connsiteX0" fmla="*/ 0 w 2811780"/>
                <a:gd name="connsiteY0" fmla="*/ 0 h 460375"/>
                <a:gd name="connsiteX1" fmla="*/ 2811780 w 2811780"/>
                <a:gd name="connsiteY1" fmla="*/ 0 h 460375"/>
                <a:gd name="connsiteX2" fmla="*/ 2811780 w 2811780"/>
                <a:gd name="connsiteY2" fmla="*/ 460375 h 460375"/>
                <a:gd name="connsiteX3" fmla="*/ 0 w 2811780"/>
                <a:gd name="connsiteY3" fmla="*/ 460375 h 460375"/>
                <a:gd name="connsiteX4" fmla="*/ 0 w 2811780"/>
                <a:gd name="connsiteY4" fmla="*/ 0 h 460375"/>
                <a:gd name="connsiteX0" fmla="*/ 384772 w 3196552"/>
                <a:gd name="connsiteY0" fmla="*/ 0 h 460375"/>
                <a:gd name="connsiteX1" fmla="*/ 3196552 w 3196552"/>
                <a:gd name="connsiteY1" fmla="*/ 0 h 460375"/>
                <a:gd name="connsiteX2" fmla="*/ 3196552 w 3196552"/>
                <a:gd name="connsiteY2" fmla="*/ 460375 h 460375"/>
                <a:gd name="connsiteX3" fmla="*/ 0 w 3196552"/>
                <a:gd name="connsiteY3" fmla="*/ 374587 h 460375"/>
                <a:gd name="connsiteX4" fmla="*/ 384772 w 3196552"/>
                <a:gd name="connsiteY4" fmla="*/ 0 h 460375"/>
                <a:gd name="connsiteX0" fmla="*/ 384772 w 3196552"/>
                <a:gd name="connsiteY0" fmla="*/ 0 h 460375"/>
                <a:gd name="connsiteX1" fmla="*/ 3196552 w 3196552"/>
                <a:gd name="connsiteY1" fmla="*/ 0 h 460375"/>
                <a:gd name="connsiteX2" fmla="*/ 3196552 w 3196552"/>
                <a:gd name="connsiteY2" fmla="*/ 460375 h 460375"/>
                <a:gd name="connsiteX3" fmla="*/ 0 w 3196552"/>
                <a:gd name="connsiteY3" fmla="*/ 449021 h 460375"/>
                <a:gd name="connsiteX4" fmla="*/ 384772 w 3196552"/>
                <a:gd name="connsiteY4" fmla="*/ 0 h 460375"/>
                <a:gd name="connsiteX0" fmla="*/ 374193 w 3196552"/>
                <a:gd name="connsiteY0" fmla="*/ 0 h 470858"/>
                <a:gd name="connsiteX1" fmla="*/ 3196552 w 3196552"/>
                <a:gd name="connsiteY1" fmla="*/ 10483 h 470858"/>
                <a:gd name="connsiteX2" fmla="*/ 3196552 w 3196552"/>
                <a:gd name="connsiteY2" fmla="*/ 470858 h 470858"/>
                <a:gd name="connsiteX3" fmla="*/ 0 w 3196552"/>
                <a:gd name="connsiteY3" fmla="*/ 459504 h 470858"/>
                <a:gd name="connsiteX4" fmla="*/ 374193 w 3196552"/>
                <a:gd name="connsiteY4" fmla="*/ 0 h 47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552" h="470858">
                  <a:moveTo>
                    <a:pt x="374193" y="0"/>
                  </a:moveTo>
                  <a:lnTo>
                    <a:pt x="3196552" y="10483"/>
                  </a:lnTo>
                  <a:lnTo>
                    <a:pt x="3196552" y="470858"/>
                  </a:lnTo>
                  <a:lnTo>
                    <a:pt x="0" y="459504"/>
                  </a:lnTo>
                  <a:lnTo>
                    <a:pt x="37419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0" y="-1"/>
              <a:ext cx="9182099" cy="6330403"/>
              <a:chOff x="0" y="0"/>
              <a:chExt cx="7793780" cy="4706647"/>
            </a:xfrm>
          </p:grpSpPr>
          <p:sp>
            <p:nvSpPr>
              <p:cNvPr id="22" name="Text Box 31"/>
              <p:cNvSpPr txBox="1"/>
              <p:nvPr/>
            </p:nvSpPr>
            <p:spPr>
              <a:xfrm>
                <a:off x="15072" y="4342694"/>
                <a:ext cx="1024932" cy="341322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Cheie de bază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 Box 36"/>
              <p:cNvSpPr txBox="1"/>
              <p:nvPr/>
            </p:nvSpPr>
            <p:spPr>
              <a:xfrm>
                <a:off x="1040004" y="4345912"/>
                <a:ext cx="1028700" cy="339725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 gândire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 Box 56"/>
              <p:cNvSpPr txBox="1"/>
              <p:nvPr/>
            </p:nvSpPr>
            <p:spPr>
              <a:xfrm>
                <a:off x="6757516" y="4342605"/>
                <a:ext cx="1019627" cy="344510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Personale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 Box 85"/>
              <p:cNvSpPr txBox="1"/>
              <p:nvPr/>
            </p:nvSpPr>
            <p:spPr>
              <a:xfrm>
                <a:off x="2069960" y="4350936"/>
                <a:ext cx="914400" cy="327025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Antreprenoriale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 Box 86"/>
              <p:cNvSpPr txBox="1"/>
              <p:nvPr/>
            </p:nvSpPr>
            <p:spPr>
              <a:xfrm>
                <a:off x="2984360" y="4339713"/>
                <a:ext cx="914400" cy="343223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Cet</a:t>
                </a:r>
                <a:r>
                  <a:rPr kumimoji="0" lang="ro-RO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ățenești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 Box 87"/>
              <p:cNvSpPr txBox="1"/>
              <p:nvPr/>
            </p:nvSpPr>
            <p:spPr>
              <a:xfrm>
                <a:off x="3893736" y="4339714"/>
                <a:ext cx="917257" cy="348249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Expresie Culturală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 Box 88"/>
              <p:cNvSpPr txBox="1"/>
              <p:nvPr/>
            </p:nvSpPr>
            <p:spPr>
              <a:xfrm>
                <a:off x="4813160" y="4339713"/>
                <a:ext cx="914400" cy="343223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Verzi și DD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 Box 89"/>
              <p:cNvSpPr txBox="1"/>
              <p:nvPr/>
            </p:nvSpPr>
            <p:spPr>
              <a:xfrm>
                <a:off x="5727560" y="4339668"/>
                <a:ext cx="1028700" cy="344251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Digitale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 Box 90"/>
              <p:cNvSpPr txBox="1"/>
              <p:nvPr/>
            </p:nvSpPr>
            <p:spPr>
              <a:xfrm>
                <a:off x="246184" y="3657523"/>
                <a:ext cx="1137976" cy="371637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Etică 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și lucrul în echipă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 Box 91"/>
              <p:cNvSpPr txBox="1"/>
              <p:nvPr/>
            </p:nvSpPr>
            <p:spPr>
              <a:xfrm>
                <a:off x="1384160" y="3662510"/>
                <a:ext cx="684543" cy="352499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75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Control 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75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Asigurarea Calității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 Box 92"/>
              <p:cNvSpPr txBox="1"/>
              <p:nvPr/>
            </p:nvSpPr>
            <p:spPr>
              <a:xfrm>
                <a:off x="2069960" y="3657562"/>
                <a:ext cx="685339" cy="352499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Economie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Management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 Box 93"/>
              <p:cNvSpPr txBox="1"/>
              <p:nvPr/>
            </p:nvSpPr>
            <p:spPr>
              <a:xfrm>
                <a:off x="2758271" y="3662510"/>
                <a:ext cx="683288" cy="352499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Prestări publice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Afaceri și drept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 Box 94"/>
              <p:cNvSpPr txBox="1"/>
              <p:nvPr/>
            </p:nvSpPr>
            <p:spPr>
              <a:xfrm>
                <a:off x="3441560" y="3641304"/>
                <a:ext cx="685339" cy="384373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Mentenanță 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Și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operațional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 Box 95"/>
              <p:cNvSpPr txBox="1"/>
              <p:nvPr/>
            </p:nvSpPr>
            <p:spPr>
              <a:xfrm>
                <a:off x="4114800" y="3660546"/>
                <a:ext cx="812660" cy="364048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75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Fundamentale domeniului / afacerii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 Box 96"/>
              <p:cNvSpPr txBox="1"/>
              <p:nvPr/>
            </p:nvSpPr>
            <p:spPr>
              <a:xfrm>
                <a:off x="4928716" y="3662548"/>
                <a:ext cx="683288" cy="368092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Proiectare grafică / desen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ext Box 97"/>
              <p:cNvSpPr txBox="1"/>
              <p:nvPr/>
            </p:nvSpPr>
            <p:spPr>
              <a:xfrm>
                <a:off x="5612004" y="3662586"/>
                <a:ext cx="685339" cy="352499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SSM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 Box 98"/>
              <p:cNvSpPr txBox="1"/>
              <p:nvPr/>
            </p:nvSpPr>
            <p:spPr>
              <a:xfrm>
                <a:off x="6295292" y="3652502"/>
                <a:ext cx="685339" cy="372323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Op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Text Box 99"/>
              <p:cNvSpPr txBox="1"/>
              <p:nvPr/>
            </p:nvSpPr>
            <p:spPr>
              <a:xfrm>
                <a:off x="6983604" y="3659558"/>
                <a:ext cx="579311" cy="363087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LuT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 Box 54"/>
              <p:cNvSpPr txBox="1"/>
              <p:nvPr/>
            </p:nvSpPr>
            <p:spPr>
              <a:xfrm>
                <a:off x="1498378" y="10047"/>
                <a:ext cx="2410430" cy="914391"/>
              </a:xfrm>
              <a:prstGeom prst="rect">
                <a:avLst/>
              </a:pr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Management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 Box 55"/>
              <p:cNvSpPr txBox="1"/>
              <p:nvPr/>
            </p:nvSpPr>
            <p:spPr>
              <a:xfrm>
                <a:off x="3908381" y="10047"/>
                <a:ext cx="2386567" cy="914391"/>
              </a:xfrm>
              <a:prstGeom prst="rect">
                <a:avLst/>
              </a:prstGeom>
              <a:solidFill>
                <a:srgbClr val="2E75B6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Specializare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Echipamente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Utilaje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Aparate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 Box 57"/>
              <p:cNvSpPr txBox="1"/>
              <p:nvPr/>
            </p:nvSpPr>
            <p:spPr>
              <a:xfrm>
                <a:off x="1175267" y="914399"/>
                <a:ext cx="5476741" cy="349079"/>
              </a:xfrm>
              <a:custGeom>
                <a:avLst/>
                <a:gdLst>
                  <a:gd name="connsiteX0" fmla="*/ 0 w 1885246"/>
                  <a:gd name="connsiteY0" fmla="*/ 0 h 479133"/>
                  <a:gd name="connsiteX1" fmla="*/ 1885246 w 1885246"/>
                  <a:gd name="connsiteY1" fmla="*/ 0 h 479133"/>
                  <a:gd name="connsiteX2" fmla="*/ 1885246 w 1885246"/>
                  <a:gd name="connsiteY2" fmla="*/ 479133 h 479133"/>
                  <a:gd name="connsiteX3" fmla="*/ 0 w 1885246"/>
                  <a:gd name="connsiteY3" fmla="*/ 479133 h 479133"/>
                  <a:gd name="connsiteX4" fmla="*/ 0 w 1885246"/>
                  <a:gd name="connsiteY4" fmla="*/ 0 h 479133"/>
                  <a:gd name="connsiteX0" fmla="*/ 0 w 4184832"/>
                  <a:gd name="connsiteY0" fmla="*/ 0 h 479133"/>
                  <a:gd name="connsiteX1" fmla="*/ 1885246 w 4184832"/>
                  <a:gd name="connsiteY1" fmla="*/ 0 h 479133"/>
                  <a:gd name="connsiteX2" fmla="*/ 4184832 w 4184832"/>
                  <a:gd name="connsiteY2" fmla="*/ 479133 h 479133"/>
                  <a:gd name="connsiteX3" fmla="*/ 0 w 4184832"/>
                  <a:gd name="connsiteY3" fmla="*/ 479133 h 479133"/>
                  <a:gd name="connsiteX4" fmla="*/ 0 w 4184832"/>
                  <a:gd name="connsiteY4" fmla="*/ 0 h 479133"/>
                  <a:gd name="connsiteX0" fmla="*/ 2267489 w 6452321"/>
                  <a:gd name="connsiteY0" fmla="*/ 0 h 489773"/>
                  <a:gd name="connsiteX1" fmla="*/ 4152735 w 6452321"/>
                  <a:gd name="connsiteY1" fmla="*/ 0 h 489773"/>
                  <a:gd name="connsiteX2" fmla="*/ 6452321 w 6452321"/>
                  <a:gd name="connsiteY2" fmla="*/ 479133 h 489773"/>
                  <a:gd name="connsiteX3" fmla="*/ 0 w 6452321"/>
                  <a:gd name="connsiteY3" fmla="*/ 489773 h 489773"/>
                  <a:gd name="connsiteX4" fmla="*/ 2267489 w 6452321"/>
                  <a:gd name="connsiteY4" fmla="*/ 0 h 489773"/>
                  <a:gd name="connsiteX0" fmla="*/ 379285 w 6452321"/>
                  <a:gd name="connsiteY0" fmla="*/ 20271 h 489773"/>
                  <a:gd name="connsiteX1" fmla="*/ 4152735 w 6452321"/>
                  <a:gd name="connsiteY1" fmla="*/ 0 h 489773"/>
                  <a:gd name="connsiteX2" fmla="*/ 6452321 w 6452321"/>
                  <a:gd name="connsiteY2" fmla="*/ 479133 h 489773"/>
                  <a:gd name="connsiteX3" fmla="*/ 0 w 6452321"/>
                  <a:gd name="connsiteY3" fmla="*/ 489773 h 489773"/>
                  <a:gd name="connsiteX4" fmla="*/ 379285 w 6452321"/>
                  <a:gd name="connsiteY4" fmla="*/ 20271 h 489773"/>
                  <a:gd name="connsiteX0" fmla="*/ 379285 w 6452321"/>
                  <a:gd name="connsiteY0" fmla="*/ 0 h 469502"/>
                  <a:gd name="connsiteX1" fmla="*/ 6031657 w 6452321"/>
                  <a:gd name="connsiteY1" fmla="*/ 0 h 469502"/>
                  <a:gd name="connsiteX2" fmla="*/ 6452321 w 6452321"/>
                  <a:gd name="connsiteY2" fmla="*/ 458862 h 469502"/>
                  <a:gd name="connsiteX3" fmla="*/ 0 w 6452321"/>
                  <a:gd name="connsiteY3" fmla="*/ 469502 h 469502"/>
                  <a:gd name="connsiteX4" fmla="*/ 379285 w 6452321"/>
                  <a:gd name="connsiteY4" fmla="*/ 0 h 46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2321" h="469502">
                    <a:moveTo>
                      <a:pt x="379285" y="0"/>
                    </a:moveTo>
                    <a:lnTo>
                      <a:pt x="6031657" y="0"/>
                    </a:lnTo>
                    <a:lnTo>
                      <a:pt x="6452321" y="458862"/>
                    </a:lnTo>
                    <a:lnTo>
                      <a:pt x="0" y="469502"/>
                    </a:lnTo>
                    <a:lnTo>
                      <a:pt x="379285" y="0"/>
                    </a:lnTo>
                    <a:close/>
                  </a:path>
                </a:pathLst>
              </a:cu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C4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 Box 58"/>
              <p:cNvSpPr txBox="1"/>
              <p:nvPr/>
            </p:nvSpPr>
            <p:spPr>
              <a:xfrm>
                <a:off x="941864" y="1261056"/>
                <a:ext cx="5946152" cy="336615"/>
              </a:xfrm>
              <a:custGeom>
                <a:avLst/>
                <a:gdLst>
                  <a:gd name="connsiteX0" fmla="*/ 0 w 6440319"/>
                  <a:gd name="connsiteY0" fmla="*/ 0 h 479126"/>
                  <a:gd name="connsiteX1" fmla="*/ 6440319 w 6440319"/>
                  <a:gd name="connsiteY1" fmla="*/ 0 h 479126"/>
                  <a:gd name="connsiteX2" fmla="*/ 6440319 w 6440319"/>
                  <a:gd name="connsiteY2" fmla="*/ 479126 h 479126"/>
                  <a:gd name="connsiteX3" fmla="*/ 0 w 6440319"/>
                  <a:gd name="connsiteY3" fmla="*/ 479126 h 479126"/>
                  <a:gd name="connsiteX4" fmla="*/ 0 w 6440319"/>
                  <a:gd name="connsiteY4" fmla="*/ 0 h 479126"/>
                  <a:gd name="connsiteX0" fmla="*/ 275439 w 6715758"/>
                  <a:gd name="connsiteY0" fmla="*/ 0 h 479126"/>
                  <a:gd name="connsiteX1" fmla="*/ 6715758 w 6715758"/>
                  <a:gd name="connsiteY1" fmla="*/ 0 h 479126"/>
                  <a:gd name="connsiteX2" fmla="*/ 6715758 w 6715758"/>
                  <a:gd name="connsiteY2" fmla="*/ 479126 h 479126"/>
                  <a:gd name="connsiteX3" fmla="*/ 0 w 6715758"/>
                  <a:gd name="connsiteY3" fmla="*/ 479126 h 479126"/>
                  <a:gd name="connsiteX4" fmla="*/ 275439 w 6715758"/>
                  <a:gd name="connsiteY4" fmla="*/ 0 h 479126"/>
                  <a:gd name="connsiteX0" fmla="*/ 275439 w 7005351"/>
                  <a:gd name="connsiteY0" fmla="*/ 0 h 479775"/>
                  <a:gd name="connsiteX1" fmla="*/ 6715758 w 7005351"/>
                  <a:gd name="connsiteY1" fmla="*/ 0 h 479775"/>
                  <a:gd name="connsiteX2" fmla="*/ 7005351 w 7005351"/>
                  <a:gd name="connsiteY2" fmla="*/ 479775 h 479775"/>
                  <a:gd name="connsiteX3" fmla="*/ 0 w 7005351"/>
                  <a:gd name="connsiteY3" fmla="*/ 479126 h 479775"/>
                  <a:gd name="connsiteX4" fmla="*/ 275439 w 7005351"/>
                  <a:gd name="connsiteY4" fmla="*/ 0 h 479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5351" h="479775">
                    <a:moveTo>
                      <a:pt x="275439" y="0"/>
                    </a:moveTo>
                    <a:lnTo>
                      <a:pt x="6715758" y="0"/>
                    </a:lnTo>
                    <a:lnTo>
                      <a:pt x="7005351" y="479775"/>
                    </a:lnTo>
                    <a:lnTo>
                      <a:pt x="0" y="479126"/>
                    </a:lnTo>
                    <a:lnTo>
                      <a:pt x="27543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CADEA">
                      <a:tint val="66000"/>
                      <a:satMod val="160000"/>
                    </a:srgbClr>
                  </a:gs>
                  <a:gs pos="50000">
                    <a:srgbClr val="8CADEA">
                      <a:tint val="44500"/>
                      <a:satMod val="160000"/>
                    </a:srgbClr>
                  </a:gs>
                  <a:gs pos="100000">
                    <a:srgbClr val="8CADEA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 3.3 Profesionale de specialitate 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 Box 59"/>
              <p:cNvSpPr txBox="1"/>
              <p:nvPr/>
            </p:nvSpPr>
            <p:spPr>
              <a:xfrm>
                <a:off x="939520" y="1597655"/>
                <a:ext cx="5948490" cy="336229"/>
              </a:xfrm>
              <a:prstGeom prst="rect">
                <a:avLst/>
              </a:prstGeom>
              <a:gradFill flip="none" rotWithShape="1">
                <a:gsLst>
                  <a:gs pos="0">
                    <a:srgbClr val="8CADEA">
                      <a:tint val="66000"/>
                      <a:satMod val="160000"/>
                    </a:srgbClr>
                  </a:gs>
                  <a:gs pos="50000">
                    <a:srgbClr val="8CADEA">
                      <a:tint val="44500"/>
                      <a:satMod val="160000"/>
                    </a:srgbClr>
                  </a:gs>
                  <a:gs pos="100000">
                    <a:srgbClr val="8CADEA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Competențe specifice ocupației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 Box 60"/>
              <p:cNvSpPr txBox="1"/>
              <p:nvPr/>
            </p:nvSpPr>
            <p:spPr>
              <a:xfrm>
                <a:off x="703930" y="1939332"/>
                <a:ext cx="6403951" cy="361598"/>
              </a:xfrm>
              <a:custGeom>
                <a:avLst/>
                <a:gdLst>
                  <a:gd name="connsiteX0" fmla="*/ 0 w 6983641"/>
                  <a:gd name="connsiteY0" fmla="*/ 0 h 479126"/>
                  <a:gd name="connsiteX1" fmla="*/ 6983641 w 6983641"/>
                  <a:gd name="connsiteY1" fmla="*/ 0 h 479126"/>
                  <a:gd name="connsiteX2" fmla="*/ 6983641 w 6983641"/>
                  <a:gd name="connsiteY2" fmla="*/ 479126 h 479126"/>
                  <a:gd name="connsiteX3" fmla="*/ 0 w 6983641"/>
                  <a:gd name="connsiteY3" fmla="*/ 479126 h 479126"/>
                  <a:gd name="connsiteX4" fmla="*/ 0 w 6983641"/>
                  <a:gd name="connsiteY4" fmla="*/ 0 h 479126"/>
                  <a:gd name="connsiteX0" fmla="*/ 0 w 7267140"/>
                  <a:gd name="connsiteY0" fmla="*/ 0 h 486340"/>
                  <a:gd name="connsiteX1" fmla="*/ 6983641 w 7267140"/>
                  <a:gd name="connsiteY1" fmla="*/ 0 h 486340"/>
                  <a:gd name="connsiteX2" fmla="*/ 7267140 w 7267140"/>
                  <a:gd name="connsiteY2" fmla="*/ 486340 h 486340"/>
                  <a:gd name="connsiteX3" fmla="*/ 0 w 7267140"/>
                  <a:gd name="connsiteY3" fmla="*/ 479126 h 486340"/>
                  <a:gd name="connsiteX4" fmla="*/ 0 w 7267140"/>
                  <a:gd name="connsiteY4" fmla="*/ 0 h 486340"/>
                  <a:gd name="connsiteX0" fmla="*/ 277558 w 7544698"/>
                  <a:gd name="connsiteY0" fmla="*/ 0 h 486340"/>
                  <a:gd name="connsiteX1" fmla="*/ 7261199 w 7544698"/>
                  <a:gd name="connsiteY1" fmla="*/ 0 h 486340"/>
                  <a:gd name="connsiteX2" fmla="*/ 7544698 w 7544698"/>
                  <a:gd name="connsiteY2" fmla="*/ 486340 h 486340"/>
                  <a:gd name="connsiteX3" fmla="*/ 0 w 7544698"/>
                  <a:gd name="connsiteY3" fmla="*/ 486340 h 486340"/>
                  <a:gd name="connsiteX4" fmla="*/ 277558 w 7544698"/>
                  <a:gd name="connsiteY4" fmla="*/ 0 h 486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44698" h="486340">
                    <a:moveTo>
                      <a:pt x="277558" y="0"/>
                    </a:moveTo>
                    <a:lnTo>
                      <a:pt x="7261199" y="0"/>
                    </a:lnTo>
                    <a:lnTo>
                      <a:pt x="7544698" y="486340"/>
                    </a:lnTo>
                    <a:lnTo>
                      <a:pt x="0" y="486340"/>
                    </a:lnTo>
                    <a:lnTo>
                      <a:pt x="27755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 3.2 Profesionale de domeniu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Text Box 61"/>
              <p:cNvSpPr txBox="1"/>
              <p:nvPr/>
            </p:nvSpPr>
            <p:spPr>
              <a:xfrm>
                <a:off x="698360" y="2291000"/>
                <a:ext cx="6409519" cy="3228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Competențe comune la nivel de grupă de bază – Activitate xx CAEN-calificarea 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Text Box 62"/>
              <p:cNvSpPr txBox="1"/>
              <p:nvPr/>
            </p:nvSpPr>
            <p:spPr>
              <a:xfrm>
                <a:off x="478857" y="2612572"/>
                <a:ext cx="6849519" cy="363065"/>
              </a:xfrm>
              <a:custGeom>
                <a:avLst/>
                <a:gdLst>
                  <a:gd name="connsiteX0" fmla="*/ 0 w 7536497"/>
                  <a:gd name="connsiteY0" fmla="*/ 0 h 479126"/>
                  <a:gd name="connsiteX1" fmla="*/ 7536497 w 7536497"/>
                  <a:gd name="connsiteY1" fmla="*/ 0 h 479126"/>
                  <a:gd name="connsiteX2" fmla="*/ 7536497 w 7536497"/>
                  <a:gd name="connsiteY2" fmla="*/ 479126 h 479126"/>
                  <a:gd name="connsiteX3" fmla="*/ 0 w 7536497"/>
                  <a:gd name="connsiteY3" fmla="*/ 479126 h 479126"/>
                  <a:gd name="connsiteX4" fmla="*/ 0 w 7536497"/>
                  <a:gd name="connsiteY4" fmla="*/ 0 h 479126"/>
                  <a:gd name="connsiteX0" fmla="*/ 258603 w 7795100"/>
                  <a:gd name="connsiteY0" fmla="*/ 0 h 486255"/>
                  <a:gd name="connsiteX1" fmla="*/ 7795100 w 7795100"/>
                  <a:gd name="connsiteY1" fmla="*/ 0 h 486255"/>
                  <a:gd name="connsiteX2" fmla="*/ 7795100 w 7795100"/>
                  <a:gd name="connsiteY2" fmla="*/ 479126 h 486255"/>
                  <a:gd name="connsiteX3" fmla="*/ 0 w 7795100"/>
                  <a:gd name="connsiteY3" fmla="*/ 486255 h 486255"/>
                  <a:gd name="connsiteX4" fmla="*/ 258603 w 7795100"/>
                  <a:gd name="connsiteY4" fmla="*/ 0 h 486255"/>
                  <a:gd name="connsiteX0" fmla="*/ 258603 w 8069636"/>
                  <a:gd name="connsiteY0" fmla="*/ 0 h 488313"/>
                  <a:gd name="connsiteX1" fmla="*/ 7795100 w 8069636"/>
                  <a:gd name="connsiteY1" fmla="*/ 0 h 488313"/>
                  <a:gd name="connsiteX2" fmla="*/ 8069636 w 8069636"/>
                  <a:gd name="connsiteY2" fmla="*/ 488313 h 488313"/>
                  <a:gd name="connsiteX3" fmla="*/ 0 w 8069636"/>
                  <a:gd name="connsiteY3" fmla="*/ 486255 h 488313"/>
                  <a:gd name="connsiteX4" fmla="*/ 258603 w 8069636"/>
                  <a:gd name="connsiteY4" fmla="*/ 0 h 48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69636" h="488313">
                    <a:moveTo>
                      <a:pt x="258603" y="0"/>
                    </a:moveTo>
                    <a:lnTo>
                      <a:pt x="7795100" y="0"/>
                    </a:lnTo>
                    <a:lnTo>
                      <a:pt x="8069636" y="488313"/>
                    </a:lnTo>
                    <a:lnTo>
                      <a:pt x="0" y="486255"/>
                    </a:lnTo>
                    <a:lnTo>
                      <a:pt x="258603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 3.1 Profesionale fundamentale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 Box 64"/>
              <p:cNvSpPr txBox="1"/>
              <p:nvPr/>
            </p:nvSpPr>
            <p:spPr>
              <a:xfrm>
                <a:off x="15701" y="4003492"/>
                <a:ext cx="7760280" cy="347356"/>
              </a:xfrm>
              <a:custGeom>
                <a:avLst/>
                <a:gdLst>
                  <a:gd name="connsiteX0" fmla="*/ 0 w 8618270"/>
                  <a:gd name="connsiteY0" fmla="*/ 0 h 483397"/>
                  <a:gd name="connsiteX1" fmla="*/ 8618270 w 8618270"/>
                  <a:gd name="connsiteY1" fmla="*/ 0 h 483397"/>
                  <a:gd name="connsiteX2" fmla="*/ 8618270 w 8618270"/>
                  <a:gd name="connsiteY2" fmla="*/ 483397 h 483397"/>
                  <a:gd name="connsiteX3" fmla="*/ 0 w 8618270"/>
                  <a:gd name="connsiteY3" fmla="*/ 483397 h 483397"/>
                  <a:gd name="connsiteX4" fmla="*/ 0 w 8618270"/>
                  <a:gd name="connsiteY4" fmla="*/ 0 h 483397"/>
                  <a:gd name="connsiteX0" fmla="*/ 265619 w 8883889"/>
                  <a:gd name="connsiteY0" fmla="*/ 0 h 493289"/>
                  <a:gd name="connsiteX1" fmla="*/ 8883889 w 8883889"/>
                  <a:gd name="connsiteY1" fmla="*/ 0 h 493289"/>
                  <a:gd name="connsiteX2" fmla="*/ 8883889 w 8883889"/>
                  <a:gd name="connsiteY2" fmla="*/ 483397 h 493289"/>
                  <a:gd name="connsiteX3" fmla="*/ 0 w 8883889"/>
                  <a:gd name="connsiteY3" fmla="*/ 493289 h 493289"/>
                  <a:gd name="connsiteX4" fmla="*/ 265619 w 8883889"/>
                  <a:gd name="connsiteY4" fmla="*/ 0 h 493289"/>
                  <a:gd name="connsiteX0" fmla="*/ 269335 w 8883889"/>
                  <a:gd name="connsiteY0" fmla="*/ 15626 h 493289"/>
                  <a:gd name="connsiteX1" fmla="*/ 8883889 w 8883889"/>
                  <a:gd name="connsiteY1" fmla="*/ 0 h 493289"/>
                  <a:gd name="connsiteX2" fmla="*/ 8883889 w 8883889"/>
                  <a:gd name="connsiteY2" fmla="*/ 483397 h 493289"/>
                  <a:gd name="connsiteX3" fmla="*/ 0 w 8883889"/>
                  <a:gd name="connsiteY3" fmla="*/ 493289 h 493289"/>
                  <a:gd name="connsiteX4" fmla="*/ 269335 w 8883889"/>
                  <a:gd name="connsiteY4" fmla="*/ 15626 h 493289"/>
                  <a:gd name="connsiteX0" fmla="*/ 269335 w 9142633"/>
                  <a:gd name="connsiteY0" fmla="*/ 15626 h 493289"/>
                  <a:gd name="connsiteX1" fmla="*/ 8883889 w 9142633"/>
                  <a:gd name="connsiteY1" fmla="*/ 0 h 493289"/>
                  <a:gd name="connsiteX2" fmla="*/ 9142633 w 9142633"/>
                  <a:gd name="connsiteY2" fmla="*/ 478196 h 493289"/>
                  <a:gd name="connsiteX3" fmla="*/ 0 w 9142633"/>
                  <a:gd name="connsiteY3" fmla="*/ 493289 h 493289"/>
                  <a:gd name="connsiteX4" fmla="*/ 269335 w 9142633"/>
                  <a:gd name="connsiteY4" fmla="*/ 15626 h 49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2633" h="493289">
                    <a:moveTo>
                      <a:pt x="269335" y="15626"/>
                    </a:moveTo>
                    <a:lnTo>
                      <a:pt x="8883889" y="0"/>
                    </a:lnTo>
                    <a:lnTo>
                      <a:pt x="9142633" y="478196"/>
                    </a:lnTo>
                    <a:lnTo>
                      <a:pt x="0" y="493289"/>
                    </a:lnTo>
                    <a:lnTo>
                      <a:pt x="269335" y="1562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C1 Competențe cheie și Personale comune pe secțiune CAEN 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Text Box 63"/>
              <p:cNvSpPr txBox="1"/>
              <p:nvPr/>
            </p:nvSpPr>
            <p:spPr>
              <a:xfrm>
                <a:off x="472272" y="2964264"/>
                <a:ext cx="6858000" cy="356235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Competențe comune la nivel de grupă minoră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 Box 65"/>
              <p:cNvSpPr txBox="1"/>
              <p:nvPr/>
            </p:nvSpPr>
            <p:spPr>
              <a:xfrm>
                <a:off x="251208" y="3305874"/>
                <a:ext cx="7305152" cy="344646"/>
              </a:xfrm>
              <a:custGeom>
                <a:avLst/>
                <a:gdLst>
                  <a:gd name="connsiteX0" fmla="*/ 0 w 8060387"/>
                  <a:gd name="connsiteY0" fmla="*/ 0 h 451194"/>
                  <a:gd name="connsiteX1" fmla="*/ 8060387 w 8060387"/>
                  <a:gd name="connsiteY1" fmla="*/ 0 h 451194"/>
                  <a:gd name="connsiteX2" fmla="*/ 8060387 w 8060387"/>
                  <a:gd name="connsiteY2" fmla="*/ 451194 h 451194"/>
                  <a:gd name="connsiteX3" fmla="*/ 0 w 8060387"/>
                  <a:gd name="connsiteY3" fmla="*/ 451194 h 451194"/>
                  <a:gd name="connsiteX4" fmla="*/ 0 w 8060387"/>
                  <a:gd name="connsiteY4" fmla="*/ 0 h 451194"/>
                  <a:gd name="connsiteX0" fmla="*/ 290039 w 8350426"/>
                  <a:gd name="connsiteY0" fmla="*/ 0 h 451194"/>
                  <a:gd name="connsiteX1" fmla="*/ 8350426 w 8350426"/>
                  <a:gd name="connsiteY1" fmla="*/ 0 h 451194"/>
                  <a:gd name="connsiteX2" fmla="*/ 8350426 w 8350426"/>
                  <a:gd name="connsiteY2" fmla="*/ 451194 h 451194"/>
                  <a:gd name="connsiteX3" fmla="*/ 0 w 8350426"/>
                  <a:gd name="connsiteY3" fmla="*/ 451194 h 451194"/>
                  <a:gd name="connsiteX4" fmla="*/ 290039 w 8350426"/>
                  <a:gd name="connsiteY4" fmla="*/ 0 h 451194"/>
                  <a:gd name="connsiteX0" fmla="*/ 290039 w 8606432"/>
                  <a:gd name="connsiteY0" fmla="*/ 0 h 463539"/>
                  <a:gd name="connsiteX1" fmla="*/ 8350426 w 8606432"/>
                  <a:gd name="connsiteY1" fmla="*/ 0 h 463539"/>
                  <a:gd name="connsiteX2" fmla="*/ 8606432 w 8606432"/>
                  <a:gd name="connsiteY2" fmla="*/ 463539 h 463539"/>
                  <a:gd name="connsiteX3" fmla="*/ 0 w 8606432"/>
                  <a:gd name="connsiteY3" fmla="*/ 451194 h 463539"/>
                  <a:gd name="connsiteX4" fmla="*/ 290039 w 8606432"/>
                  <a:gd name="connsiteY4" fmla="*/ 0 h 463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06432" h="463539">
                    <a:moveTo>
                      <a:pt x="290039" y="0"/>
                    </a:moveTo>
                    <a:lnTo>
                      <a:pt x="8350426" y="0"/>
                    </a:lnTo>
                    <a:lnTo>
                      <a:pt x="8606432" y="463539"/>
                    </a:lnTo>
                    <a:lnTo>
                      <a:pt x="0" y="451194"/>
                    </a:lnTo>
                    <a:lnTo>
                      <a:pt x="29003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 2 Transversale – comune la locul de muncă comune pe sub grupa majora </a:t>
                </a: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flipV="1">
                <a:off x="0" y="4687556"/>
                <a:ext cx="77851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0048" y="4345912"/>
                <a:ext cx="777367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251208" y="3999244"/>
                <a:ext cx="731139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251208" y="3650518"/>
                <a:ext cx="731139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477296" y="3310932"/>
                <a:ext cx="6856095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477296" y="2969288"/>
                <a:ext cx="6856095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698360" y="2622620"/>
                <a:ext cx="64008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88312" y="2291024"/>
                <a:ext cx="6409690" cy="63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924448" y="1934308"/>
                <a:ext cx="5940425" cy="127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165608" y="1256044"/>
                <a:ext cx="54864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924448" y="1602712"/>
                <a:ext cx="5942330" cy="317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62" name="st drpt"/>
              <p:cNvGrpSpPr/>
              <p:nvPr/>
            </p:nvGrpSpPr>
            <p:grpSpPr>
              <a:xfrm>
                <a:off x="15072" y="1597688"/>
                <a:ext cx="921224" cy="3108959"/>
                <a:chOff x="0" y="0"/>
                <a:chExt cx="921224" cy="3109427"/>
              </a:xfrm>
            </p:grpSpPr>
            <p:cxnSp>
              <p:nvCxnSpPr>
                <p:cNvPr id="110" name="Straight Connector 109"/>
                <p:cNvCxnSpPr/>
                <p:nvPr/>
              </p:nvCxnSpPr>
              <p:spPr>
                <a:xfrm flipV="1">
                  <a:off x="0" y="2750024"/>
                  <a:ext cx="0" cy="35940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1" name="Straight Connector 110"/>
                <p:cNvCxnSpPr/>
                <p:nvPr/>
              </p:nvCxnSpPr>
              <p:spPr>
                <a:xfrm flipV="1">
                  <a:off x="231893" y="2064385"/>
                  <a:ext cx="0" cy="34182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2" name="Straight Connector 111"/>
                <p:cNvCxnSpPr/>
                <p:nvPr/>
              </p:nvCxnSpPr>
              <p:spPr>
                <a:xfrm flipV="1">
                  <a:off x="464024" y="1371600"/>
                  <a:ext cx="0" cy="35940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3" name="Straight Connector 112"/>
                <p:cNvCxnSpPr/>
                <p:nvPr/>
              </p:nvCxnSpPr>
              <p:spPr>
                <a:xfrm flipV="1">
                  <a:off x="689212" y="682388"/>
                  <a:ext cx="0" cy="35940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4" name="Straight Connector 113"/>
                <p:cNvCxnSpPr/>
                <p:nvPr/>
              </p:nvCxnSpPr>
              <p:spPr>
                <a:xfrm flipV="1">
                  <a:off x="921224" y="0"/>
                  <a:ext cx="0" cy="35940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63" name="dr drept"/>
              <p:cNvGrpSpPr/>
              <p:nvPr/>
            </p:nvGrpSpPr>
            <p:grpSpPr>
              <a:xfrm>
                <a:off x="6878096" y="1602713"/>
                <a:ext cx="897885" cy="3099340"/>
                <a:chOff x="8743" y="685980"/>
                <a:chExt cx="897885" cy="3099788"/>
              </a:xfrm>
            </p:grpSpPr>
            <p:cxnSp>
              <p:nvCxnSpPr>
                <p:cNvPr id="104" name="Straight Connector 103"/>
                <p:cNvCxnSpPr/>
                <p:nvPr/>
              </p:nvCxnSpPr>
              <p:spPr>
                <a:xfrm flipV="1">
                  <a:off x="906628" y="3426358"/>
                  <a:ext cx="0" cy="35941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105" name="dr"/>
                <p:cNvGrpSpPr/>
                <p:nvPr/>
              </p:nvGrpSpPr>
              <p:grpSpPr>
                <a:xfrm>
                  <a:off x="8743" y="685980"/>
                  <a:ext cx="680469" cy="2416630"/>
                  <a:chOff x="8743" y="685980"/>
                  <a:chExt cx="680469" cy="2416630"/>
                </a:xfrm>
              </p:grpSpPr>
              <p:cxnSp>
                <p:nvCxnSpPr>
                  <p:cNvPr id="106" name="Straight Connector 105"/>
                  <p:cNvCxnSpPr/>
                  <p:nvPr/>
                </p:nvCxnSpPr>
                <p:spPr>
                  <a:xfrm flipV="1">
                    <a:off x="689212" y="2743200"/>
                    <a:ext cx="0" cy="35941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flipH="1" flipV="1">
                    <a:off x="456571" y="2057572"/>
                    <a:ext cx="2452" cy="332972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flipV="1">
                    <a:off x="232228" y="1373622"/>
                    <a:ext cx="68" cy="337183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 flipV="1">
                    <a:off x="8743" y="685980"/>
                    <a:ext cx="0" cy="3398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cxnSp>
            <p:nvCxnSpPr>
              <p:cNvPr id="64" name="Straight Connector 63"/>
              <p:cNvCxnSpPr/>
              <p:nvPr/>
            </p:nvCxnSpPr>
            <p:spPr>
              <a:xfrm flipV="1">
                <a:off x="1497204" y="911189"/>
                <a:ext cx="4797743" cy="3202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65" name="Group 64"/>
              <p:cNvGrpSpPr/>
              <p:nvPr/>
            </p:nvGrpSpPr>
            <p:grpSpPr>
              <a:xfrm>
                <a:off x="6294947" y="914390"/>
                <a:ext cx="1498833" cy="3439058"/>
                <a:chOff x="-10395" y="-10060"/>
                <a:chExt cx="1499151" cy="3439654"/>
              </a:xfrm>
            </p:grpSpPr>
            <p:grpSp>
              <p:nvGrpSpPr>
                <p:cNvPr id="97" name="dr oblic"/>
                <p:cNvGrpSpPr/>
                <p:nvPr/>
              </p:nvGrpSpPr>
              <p:grpSpPr>
                <a:xfrm>
                  <a:off x="349250" y="336550"/>
                  <a:ext cx="1139506" cy="3093044"/>
                  <a:chOff x="1" y="685267"/>
                  <a:chExt cx="1139506" cy="3093044"/>
                </a:xfrm>
              </p:grpSpPr>
              <p:cxnSp>
                <p:nvCxnSpPr>
                  <p:cNvPr id="99" name="Straight Connector 98"/>
                  <p:cNvCxnSpPr/>
                  <p:nvPr/>
                </p:nvCxnSpPr>
                <p:spPr>
                  <a:xfrm flipH="1" flipV="1">
                    <a:off x="682388" y="2743200"/>
                    <a:ext cx="233680" cy="34163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 flipH="1" flipV="1">
                    <a:off x="908593" y="3434906"/>
                    <a:ext cx="230914" cy="34340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 flipH="1" flipV="1">
                    <a:off x="453390" y="2051760"/>
                    <a:ext cx="222537" cy="348502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 flipH="1" flipV="1">
                    <a:off x="222251" y="1358367"/>
                    <a:ext cx="230844" cy="35188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 flipH="1" flipV="1">
                    <a:off x="1" y="685267"/>
                    <a:ext cx="233550" cy="346591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98" name="Straight Connector 97"/>
                <p:cNvCxnSpPr>
                  <a:stCxn id="42" idx="2"/>
                  <a:endCxn id="42" idx="1"/>
                </p:cNvCxnSpPr>
                <p:nvPr/>
              </p:nvCxnSpPr>
              <p:spPr>
                <a:xfrm flipH="1" flipV="1">
                  <a:off x="-10395" y="-10060"/>
                  <a:ext cx="357136" cy="34122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66" name="st oblic"/>
              <p:cNvGrpSpPr/>
              <p:nvPr/>
            </p:nvGrpSpPr>
            <p:grpSpPr>
              <a:xfrm>
                <a:off x="25120" y="899328"/>
                <a:ext cx="1481456" cy="3440433"/>
                <a:chOff x="0" y="0"/>
                <a:chExt cx="1482052" cy="3440908"/>
              </a:xfrm>
            </p:grpSpPr>
            <p:grpSp>
              <p:nvGrpSpPr>
                <p:cNvPr id="89" name="st drept"/>
                <p:cNvGrpSpPr/>
                <p:nvPr/>
              </p:nvGrpSpPr>
              <p:grpSpPr>
                <a:xfrm>
                  <a:off x="0" y="361668"/>
                  <a:ext cx="1150612" cy="3079240"/>
                  <a:chOff x="0" y="926453"/>
                  <a:chExt cx="1151015" cy="3079602"/>
                </a:xfrm>
              </p:grpSpPr>
              <p:cxnSp>
                <p:nvCxnSpPr>
                  <p:cNvPr id="91" name="Straight Connector 90"/>
                  <p:cNvCxnSpPr/>
                  <p:nvPr/>
                </p:nvCxnSpPr>
                <p:spPr>
                  <a:xfrm flipV="1">
                    <a:off x="0" y="3664337"/>
                    <a:ext cx="222417" cy="34171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grpSp>
                <p:nvGrpSpPr>
                  <p:cNvPr id="92" name="Group 91"/>
                  <p:cNvGrpSpPr/>
                  <p:nvPr/>
                </p:nvGrpSpPr>
                <p:grpSpPr>
                  <a:xfrm>
                    <a:off x="219358" y="926453"/>
                    <a:ext cx="931657" cy="2394899"/>
                    <a:chOff x="-5832" y="926594"/>
                    <a:chExt cx="932059" cy="2395265"/>
                  </a:xfrm>
                </p:grpSpPr>
                <p:cxnSp>
                  <p:nvCxnSpPr>
                    <p:cNvPr id="93" name="Straight Connector 92"/>
                    <p:cNvCxnSpPr/>
                    <p:nvPr/>
                  </p:nvCxnSpPr>
                  <p:spPr>
                    <a:xfrm flipV="1">
                      <a:off x="-5832" y="2975281"/>
                      <a:ext cx="248008" cy="346578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94" name="Straight Connector 93"/>
                    <p:cNvCxnSpPr/>
                    <p:nvPr/>
                  </p:nvCxnSpPr>
                  <p:spPr>
                    <a:xfrm flipV="1">
                      <a:off x="225188" y="2280032"/>
                      <a:ext cx="223426" cy="355044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95" name="Straight Connector 94"/>
                    <p:cNvCxnSpPr/>
                    <p:nvPr/>
                  </p:nvCxnSpPr>
                  <p:spPr>
                    <a:xfrm flipV="1">
                      <a:off x="451674" y="1606514"/>
                      <a:ext cx="238157" cy="356523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96" name="Straight Connector 95"/>
                    <p:cNvCxnSpPr/>
                    <p:nvPr/>
                  </p:nvCxnSpPr>
                  <p:spPr>
                    <a:xfrm flipV="1">
                      <a:off x="692547" y="926594"/>
                      <a:ext cx="233680" cy="34163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cxnSp>
              <p:nvCxnSpPr>
                <p:cNvPr id="90" name="Straight Connector 89"/>
                <p:cNvCxnSpPr/>
                <p:nvPr/>
              </p:nvCxnSpPr>
              <p:spPr>
                <a:xfrm flipV="1">
                  <a:off x="1146412" y="0"/>
                  <a:ext cx="335640" cy="361467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67" name="Straight Connector 66"/>
              <p:cNvCxnSpPr/>
              <p:nvPr/>
            </p:nvCxnSpPr>
            <p:spPr>
              <a:xfrm flipV="1">
                <a:off x="3908808" y="0"/>
                <a:ext cx="0" cy="9207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8" name="Straight Connector 67"/>
              <p:cNvCxnSpPr/>
              <p:nvPr/>
            </p:nvCxnSpPr>
            <p:spPr>
              <a:xfrm flipH="1" flipV="1">
                <a:off x="6295292" y="10048"/>
                <a:ext cx="0" cy="9144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1497204" y="0"/>
                <a:ext cx="0" cy="91821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1497204" y="0"/>
                <a:ext cx="2402205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3908808" y="0"/>
                <a:ext cx="240030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72" name="Group 71"/>
              <p:cNvGrpSpPr/>
              <p:nvPr/>
            </p:nvGrpSpPr>
            <p:grpSpPr>
              <a:xfrm>
                <a:off x="1040004" y="4325815"/>
                <a:ext cx="5715000" cy="358727"/>
                <a:chOff x="114300" y="0"/>
                <a:chExt cx="5715000" cy="359301"/>
              </a:xfrm>
            </p:grpSpPr>
            <p:cxnSp>
              <p:nvCxnSpPr>
                <p:cNvPr id="82" name="Straight Connector 81"/>
                <p:cNvCxnSpPr/>
                <p:nvPr/>
              </p:nvCxnSpPr>
              <p:spPr>
                <a:xfrm flipV="1">
                  <a:off x="114300" y="16861"/>
                  <a:ext cx="0" cy="342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3" name="Straight Connector 82"/>
                <p:cNvCxnSpPr/>
                <p:nvPr/>
              </p:nvCxnSpPr>
              <p:spPr>
                <a:xfrm flipH="1" flipV="1">
                  <a:off x="1142999" y="20084"/>
                  <a:ext cx="1" cy="33864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4" name="Straight Connector 83"/>
                <p:cNvCxnSpPr/>
                <p:nvPr/>
              </p:nvCxnSpPr>
              <p:spPr>
                <a:xfrm flipV="1">
                  <a:off x="2057400" y="21473"/>
                  <a:ext cx="0" cy="33725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5" name="Straight Connector 84"/>
                <p:cNvCxnSpPr/>
                <p:nvPr/>
              </p:nvCxnSpPr>
              <p:spPr>
                <a:xfrm flipV="1">
                  <a:off x="2971800" y="21428"/>
                  <a:ext cx="1905" cy="33729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6" name="Straight Connector 85"/>
                <p:cNvCxnSpPr/>
                <p:nvPr/>
              </p:nvCxnSpPr>
              <p:spPr>
                <a:xfrm flipH="1" flipV="1">
                  <a:off x="3885289" y="16861"/>
                  <a:ext cx="911" cy="34181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7" name="Straight Connector 86"/>
                <p:cNvCxnSpPr/>
                <p:nvPr/>
              </p:nvCxnSpPr>
              <p:spPr>
                <a:xfrm flipV="1">
                  <a:off x="4800600" y="25072"/>
                  <a:ext cx="1256" cy="33365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8" name="Straight Connector 87"/>
                <p:cNvCxnSpPr/>
                <p:nvPr/>
              </p:nvCxnSpPr>
              <p:spPr>
                <a:xfrm flipV="1">
                  <a:off x="5829300" y="0"/>
                  <a:ext cx="0" cy="35877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73" name="Straight Connector 72"/>
              <p:cNvCxnSpPr/>
              <p:nvPr/>
            </p:nvCxnSpPr>
            <p:spPr>
              <a:xfrm flipV="1">
                <a:off x="1381648" y="3662624"/>
                <a:ext cx="0" cy="32639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4" name="Straight Connector 73"/>
              <p:cNvCxnSpPr/>
              <p:nvPr/>
            </p:nvCxnSpPr>
            <p:spPr>
              <a:xfrm flipV="1">
                <a:off x="2069960" y="3657600"/>
                <a:ext cx="0" cy="33972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5" name="Straight Connector 74"/>
              <p:cNvCxnSpPr/>
              <p:nvPr/>
            </p:nvCxnSpPr>
            <p:spPr>
              <a:xfrm flipH="1" flipV="1">
                <a:off x="2758272" y="3662624"/>
                <a:ext cx="0" cy="33655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3441560" y="3652576"/>
                <a:ext cx="0" cy="35877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7" name="Straight Connector 76"/>
              <p:cNvCxnSpPr/>
              <p:nvPr/>
            </p:nvCxnSpPr>
            <p:spPr>
              <a:xfrm flipV="1">
                <a:off x="4114800" y="3647552"/>
                <a:ext cx="0" cy="33972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4928716" y="3657600"/>
                <a:ext cx="0" cy="3302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9" name="Straight Connector 78"/>
              <p:cNvCxnSpPr/>
              <p:nvPr/>
            </p:nvCxnSpPr>
            <p:spPr>
              <a:xfrm flipV="1">
                <a:off x="5612004" y="3662624"/>
                <a:ext cx="0" cy="33909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0" name="Straight Connector 79"/>
              <p:cNvCxnSpPr/>
              <p:nvPr/>
            </p:nvCxnSpPr>
            <p:spPr>
              <a:xfrm flipH="1" flipV="1">
                <a:off x="6300316" y="3662624"/>
                <a:ext cx="4445" cy="34880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1" name="Straight Connector 80"/>
              <p:cNvCxnSpPr/>
              <p:nvPr/>
            </p:nvCxnSpPr>
            <p:spPr>
              <a:xfrm flipV="1">
                <a:off x="6983604" y="3662624"/>
                <a:ext cx="0" cy="33274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984873358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61" y="-2112096"/>
            <a:ext cx="12376638" cy="914704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1067429" y="6454410"/>
            <a:ext cx="9872504" cy="40359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B3ABF05-6C33-2269-39EB-7725C69C0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76" y="6008060"/>
            <a:ext cx="1497410" cy="53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ED04C67-4DD2-42A9-AD81-C54969B38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74" y="-663"/>
            <a:ext cx="4475715" cy="66423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00808" y="629094"/>
            <a:ext cx="10515600" cy="3141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propus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</a:t>
            </a:r>
            <a:r>
              <a:rPr lang="ro-RO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ro-RO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US </a:t>
            </a:r>
            <a:r>
              <a:rPr lang="ro-RO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ept</a:t>
            </a:r>
            <a:r>
              <a:rPr lang="ro-RO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labor 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45881" y="892564"/>
            <a:ext cx="10515600" cy="5497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/>
              <a:t>Similar</a:t>
            </a:r>
            <a:r>
              <a:rPr lang="ro-RO" sz="1600" dirty="0" smtClean="0"/>
              <a:t>e </a:t>
            </a:r>
            <a:r>
              <a:rPr lang="en-US" sz="1600" dirty="0" smtClean="0"/>
              <a:t>ca form</a:t>
            </a:r>
            <a:r>
              <a:rPr lang="ro-RO" sz="1600" dirty="0" smtClean="0"/>
              <a:t>ă</a:t>
            </a:r>
            <a:r>
              <a:rPr lang="en-US" sz="1600" dirty="0" smtClean="0"/>
              <a:t>,</a:t>
            </a:r>
            <a:r>
              <a:rPr lang="ro-RO" sz="1600" dirty="0" smtClean="0"/>
              <a:t> </a:t>
            </a:r>
            <a:r>
              <a:rPr lang="en-US" sz="1600" dirty="0" smtClean="0"/>
              <a:t>r</a:t>
            </a:r>
            <a:r>
              <a:rPr lang="ro-RO" sz="1600" dirty="0" smtClean="0"/>
              <a:t>ă</a:t>
            </a:r>
            <a:r>
              <a:rPr lang="en-US" sz="1600" dirty="0" smtClean="0"/>
              <a:t>m</a:t>
            </a:r>
            <a:r>
              <a:rPr lang="ro-RO" sz="1600" dirty="0" smtClean="0"/>
              <a:t>â</a:t>
            </a:r>
            <a:r>
              <a:rPr lang="en-US" sz="1600" dirty="0" smtClean="0"/>
              <a:t>ne s</a:t>
            </a:r>
            <a:r>
              <a:rPr lang="ro-RO" sz="1600" dirty="0" smtClean="0"/>
              <a:t>ă</a:t>
            </a:r>
            <a:r>
              <a:rPr lang="en-US" sz="1600" dirty="0" smtClean="0"/>
              <a:t> </a:t>
            </a:r>
            <a:r>
              <a:rPr lang="en-US" sz="1600" dirty="0" err="1" smtClean="0"/>
              <a:t>vedem</a:t>
            </a:r>
            <a:r>
              <a:rPr lang="en-US" sz="1600" dirty="0" smtClean="0"/>
              <a:t> c</a:t>
            </a:r>
            <a:r>
              <a:rPr lang="ro-RO" sz="1600" dirty="0" smtClean="0"/>
              <a:t>a</a:t>
            </a:r>
            <a:r>
              <a:rPr lang="en-US" sz="1600" dirty="0" smtClean="0"/>
              <a:t> RI </a:t>
            </a:r>
            <a:r>
              <a:rPr lang="ro-RO" sz="1600" dirty="0" smtClean="0"/>
              <a:t>ș</a:t>
            </a:r>
            <a:r>
              <a:rPr lang="en-US" sz="1600" dirty="0" err="1" smtClean="0"/>
              <a:t>i</a:t>
            </a:r>
            <a:r>
              <a:rPr lang="en-US" sz="1600" dirty="0" smtClean="0"/>
              <a:t> con</a:t>
            </a:r>
            <a:r>
              <a:rPr lang="ro-RO" sz="1600" dirty="0" smtClean="0"/>
              <a:t>ț</a:t>
            </a:r>
            <a:r>
              <a:rPr lang="en-US" sz="1600" dirty="0" err="1" smtClean="0"/>
              <a:t>i</a:t>
            </a:r>
            <a:r>
              <a:rPr lang="ro-RO" sz="1600" dirty="0" smtClean="0"/>
              <a:t>n</a:t>
            </a:r>
            <a:r>
              <a:rPr lang="en-US" sz="1600" dirty="0" err="1" smtClean="0"/>
              <a:t>ut</a:t>
            </a:r>
            <a:r>
              <a:rPr lang="en-US" sz="1600" dirty="0" smtClean="0"/>
              <a:t>;</a:t>
            </a:r>
            <a:r>
              <a:rPr lang="ro-RO" sz="1600" dirty="0" smtClean="0"/>
              <a:t> </a:t>
            </a:r>
            <a:r>
              <a:rPr lang="en-US" sz="1600" dirty="0" err="1" smtClean="0"/>
              <a:t>noi</a:t>
            </a:r>
            <a:r>
              <a:rPr lang="en-US" sz="1600" dirty="0" smtClean="0"/>
              <a:t> </a:t>
            </a:r>
            <a:r>
              <a:rPr lang="en-US" sz="1600" dirty="0" err="1" smtClean="0"/>
              <a:t>avem</a:t>
            </a:r>
            <a:r>
              <a:rPr lang="en-US" sz="1600" dirty="0" smtClean="0"/>
              <a:t> </a:t>
            </a:r>
            <a:r>
              <a:rPr lang="en-US" sz="1600" dirty="0" err="1" smtClean="0"/>
              <a:t>baza</a:t>
            </a:r>
            <a:r>
              <a:rPr lang="en-US" sz="1600" dirty="0" smtClean="0"/>
              <a:t> </a:t>
            </a:r>
            <a:r>
              <a:rPr lang="ro-RO" sz="1600" dirty="0" smtClean="0"/>
              <a:t>î</a:t>
            </a:r>
            <a:r>
              <a:rPr lang="en-US" sz="1600" dirty="0" smtClean="0"/>
              <a:t>n ISCO</a:t>
            </a:r>
            <a:r>
              <a:rPr lang="ro-RO" sz="1600" dirty="0" smtClean="0"/>
              <a:t>, </a:t>
            </a:r>
            <a:r>
              <a:rPr lang="en-US" sz="1600" dirty="0" err="1" smtClean="0"/>
              <a:t>ei</a:t>
            </a:r>
            <a:r>
              <a:rPr lang="en-US" sz="1600" dirty="0" smtClean="0"/>
              <a:t> </a:t>
            </a:r>
            <a:r>
              <a:rPr lang="ro-RO" sz="1600" dirty="0" smtClean="0"/>
              <a:t>î</a:t>
            </a:r>
            <a:r>
              <a:rPr lang="en-US" sz="1600" dirty="0" smtClean="0"/>
              <a:t>n </a:t>
            </a:r>
            <a:r>
              <a:rPr lang="en-US" sz="1600" dirty="0" err="1" smtClean="0"/>
              <a:t>sectoare</a:t>
            </a:r>
            <a:r>
              <a:rPr lang="en-US" sz="1600" dirty="0" smtClean="0"/>
              <a:t> </a:t>
            </a: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936" y="1291649"/>
            <a:ext cx="8706189" cy="551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36451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61" y="-2112096"/>
            <a:ext cx="12376638" cy="914704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1067429" y="6454410"/>
            <a:ext cx="9872504" cy="40359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B3ABF05-6C33-2269-39EB-7725C69C0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76" y="6008060"/>
            <a:ext cx="1497410" cy="53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ED04C67-4DD2-42A9-AD81-C54969B38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74" y="-663"/>
            <a:ext cx="4475715" cy="66423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00808" y="629094"/>
            <a:ext cx="10515600" cy="3141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45881" y="892564"/>
            <a:ext cx="10515600" cy="5497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Infographic of LifeComp: a European competence framework for better lives in our uncertain world.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457" y="-195262"/>
            <a:ext cx="5125085" cy="724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9868549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-2112096"/>
            <a:ext cx="11723571" cy="914704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1067429" y="6454410"/>
            <a:ext cx="9872504" cy="40359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ro-RO" sz="135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B3ABF05-6C33-2269-39EB-7725C69C06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76" y="6008060"/>
            <a:ext cx="1497410" cy="53619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501163" y="3448801"/>
            <a:ext cx="9005033" cy="5193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ED04C67-4DD2-42A9-AD81-C54969B382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82" y="210352"/>
            <a:ext cx="4475715" cy="6642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9671" y="462013"/>
            <a:ext cx="6972658" cy="622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55036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61" y="-2112096"/>
            <a:ext cx="12376638" cy="914704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1067429" y="6454410"/>
            <a:ext cx="9872504" cy="40359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B3ABF05-6C33-2269-39EB-7725C69C0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76" y="6008060"/>
            <a:ext cx="1497410" cy="53619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501164" y="1481939"/>
            <a:ext cx="9005033" cy="5193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Q&amp;A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01163" y="3448801"/>
            <a:ext cx="9005033" cy="5193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Mul</a:t>
            </a:r>
            <a:r>
              <a:rPr kumimoji="0" lang="ro-RO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țumim</a:t>
            </a:r>
            <a:r>
              <a:rPr kumimoji="0" lang="ro-R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!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ED04C67-4DD2-42A9-AD81-C54969B38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82" y="210352"/>
            <a:ext cx="4475715" cy="66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91424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61" y="-2112096"/>
            <a:ext cx="12376638" cy="914704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1067429" y="6454410"/>
            <a:ext cx="9872504" cy="40359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B3ABF05-6C33-2269-39EB-7725C69C0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76" y="6008060"/>
            <a:ext cx="1497410" cy="53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ED04C67-4DD2-42A9-AD81-C54969B38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74" y="-663"/>
            <a:ext cx="4475715" cy="664230"/>
          </a:xfrm>
          <a:prstGeom prst="rect">
            <a:avLst/>
          </a:prstGeom>
        </p:spPr>
      </p:pic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235490"/>
              </p:ext>
            </p:extLst>
          </p:nvPr>
        </p:nvGraphicFramePr>
        <p:xfrm>
          <a:off x="1994262" y="1231642"/>
          <a:ext cx="7727253" cy="3856763"/>
        </p:xfrm>
        <a:graphic>
          <a:graphicData uri="http://schemas.openxmlformats.org/drawingml/2006/table">
            <a:tbl>
              <a:tblPr firstRow="1" bandRow="1"/>
              <a:tblGrid>
                <a:gridCol w="839769">
                  <a:extLst>
                    <a:ext uri="{9D8B030D-6E8A-4147-A177-3AD203B41FA5}">
                      <a16:colId xmlns:a16="http://schemas.microsoft.com/office/drawing/2014/main" val="1821569030"/>
                    </a:ext>
                  </a:extLst>
                </a:gridCol>
                <a:gridCol w="822058">
                  <a:extLst>
                    <a:ext uri="{9D8B030D-6E8A-4147-A177-3AD203B41FA5}">
                      <a16:colId xmlns:a16="http://schemas.microsoft.com/office/drawing/2014/main" val="2220830090"/>
                    </a:ext>
                  </a:extLst>
                </a:gridCol>
                <a:gridCol w="768189">
                  <a:extLst>
                    <a:ext uri="{9D8B030D-6E8A-4147-A177-3AD203B41FA5}">
                      <a16:colId xmlns:a16="http://schemas.microsoft.com/office/drawing/2014/main" val="4180417159"/>
                    </a:ext>
                  </a:extLst>
                </a:gridCol>
                <a:gridCol w="689230">
                  <a:extLst>
                    <a:ext uri="{9D8B030D-6E8A-4147-A177-3AD203B41FA5}">
                      <a16:colId xmlns:a16="http://schemas.microsoft.com/office/drawing/2014/main" val="3996739573"/>
                    </a:ext>
                  </a:extLst>
                </a:gridCol>
                <a:gridCol w="689230">
                  <a:extLst>
                    <a:ext uri="{9D8B030D-6E8A-4147-A177-3AD203B41FA5}">
                      <a16:colId xmlns:a16="http://schemas.microsoft.com/office/drawing/2014/main" val="850871429"/>
                    </a:ext>
                  </a:extLst>
                </a:gridCol>
                <a:gridCol w="1231612">
                  <a:extLst>
                    <a:ext uri="{9D8B030D-6E8A-4147-A177-3AD203B41FA5}">
                      <a16:colId xmlns:a16="http://schemas.microsoft.com/office/drawing/2014/main" val="1230909042"/>
                    </a:ext>
                  </a:extLst>
                </a:gridCol>
                <a:gridCol w="991782">
                  <a:extLst>
                    <a:ext uri="{9D8B030D-6E8A-4147-A177-3AD203B41FA5}">
                      <a16:colId xmlns:a16="http://schemas.microsoft.com/office/drawing/2014/main" val="3881431120"/>
                    </a:ext>
                  </a:extLst>
                </a:gridCol>
                <a:gridCol w="1695383">
                  <a:extLst>
                    <a:ext uri="{9D8B030D-6E8A-4147-A177-3AD203B41FA5}">
                      <a16:colId xmlns:a16="http://schemas.microsoft.com/office/drawing/2014/main" val="1764592506"/>
                    </a:ext>
                  </a:extLst>
                </a:gridCol>
              </a:tblGrid>
              <a:tr h="920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en-US" sz="12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200" b="1" kern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calificare</a:t>
                      </a:r>
                      <a:r>
                        <a:rPr lang="en-US" sz="12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</a:t>
                      </a:r>
                      <a:r>
                        <a:rPr lang="ro-RO" sz="1200" b="1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b="1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ore </a:t>
                      </a:r>
                      <a:r>
                        <a:rPr lang="en-US" sz="1200" b="1" kern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didactice</a:t>
                      </a:r>
                      <a:r>
                        <a:rPr lang="en-US" sz="12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b="1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Nr. de credite ECTS TOTAL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</a:t>
                      </a:r>
                      <a:r>
                        <a:rPr lang="en-US" sz="1200" b="1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o-RO" sz="1200" b="1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200" b="1" kern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credite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ECTS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C1+C2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b="1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Nr. Ore </a:t>
                      </a:r>
                      <a:r>
                        <a:rPr lang="en-US" sz="1200" b="1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o-RO" sz="1200" b="1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1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+C2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 ECTS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C2 ECTS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C3 ECTS</a:t>
                      </a:r>
                      <a:r>
                        <a:rPr lang="ro-RO" sz="1200" b="1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(C3.1. ,C3.2., C3.3.)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054167"/>
                  </a:ext>
                </a:extLst>
              </a:tr>
              <a:tr h="358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  (</a:t>
                      </a:r>
                      <a:r>
                        <a:rPr lang="ro-RO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3,3,3</a:t>
                      </a: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487360"/>
                  </a:ext>
                </a:extLst>
              </a:tr>
              <a:tr h="358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(</a:t>
                      </a:r>
                      <a:r>
                        <a:rPr lang="ro-RO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6,6,6</a:t>
                      </a: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297875"/>
                  </a:ext>
                </a:extLst>
              </a:tr>
              <a:tr h="358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(</a:t>
                      </a:r>
                      <a:r>
                        <a:rPr lang="ro-RO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9,9,9</a:t>
                      </a: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465144"/>
                  </a:ext>
                </a:extLst>
              </a:tr>
              <a:tr h="358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o-RO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(1</a:t>
                      </a:r>
                      <a:r>
                        <a:rPr lang="ro-RO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8,18,18</a:t>
                      </a: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831905"/>
                  </a:ext>
                </a:extLst>
              </a:tr>
              <a:tr h="358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o-RO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 (</a:t>
                      </a:r>
                      <a:r>
                        <a:rPr lang="ro-RO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24,24,24</a:t>
                      </a: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220534"/>
                  </a:ext>
                </a:extLst>
              </a:tr>
              <a:tr h="1132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Comune pe nivel de </a:t>
                      </a:r>
                      <a:r>
                        <a:rPr lang="ro-RO" sz="1200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calificare, grupe </a:t>
                      </a:r>
                      <a:r>
                        <a:rPr lang="ro-RO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majore </a:t>
                      </a:r>
                      <a:r>
                        <a:rPr lang="en-GB" sz="1200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din </a:t>
                      </a:r>
                      <a:r>
                        <a:rPr lang="ro-RO" sz="1200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 </a:t>
                      </a:r>
                      <a:r>
                        <a:rPr lang="ro-RO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domeniu CAEN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Comune pe nivel de calificare și subgrupe majore COR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3180" marB="43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540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3170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638" y="-2217604"/>
            <a:ext cx="12376638" cy="914704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1067429" y="6454410"/>
            <a:ext cx="9872504" cy="40359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ro-RO" sz="135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B3ABF05-6C33-2269-39EB-7725C69C0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76" y="5966763"/>
            <a:ext cx="1497410" cy="5361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563242" y="1161405"/>
            <a:ext cx="9005033" cy="5193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Tab. 1 </a:t>
            </a:r>
            <a:r>
              <a:rPr lang="ro-RO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Relația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intre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educație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calificări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517566"/>
              </p:ext>
            </p:extLst>
          </p:nvPr>
        </p:nvGraphicFramePr>
        <p:xfrm>
          <a:off x="2181774" y="2127128"/>
          <a:ext cx="7643814" cy="2928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989">
                  <a:extLst>
                    <a:ext uri="{9D8B030D-6E8A-4147-A177-3AD203B41FA5}">
                      <a16:colId xmlns:a16="http://schemas.microsoft.com/office/drawing/2014/main" val="2739896202"/>
                    </a:ext>
                  </a:extLst>
                </a:gridCol>
                <a:gridCol w="2463709">
                  <a:extLst>
                    <a:ext uri="{9D8B030D-6E8A-4147-A177-3AD203B41FA5}">
                      <a16:colId xmlns:a16="http://schemas.microsoft.com/office/drawing/2014/main" val="2342658244"/>
                    </a:ext>
                  </a:extLst>
                </a:gridCol>
                <a:gridCol w="3348116">
                  <a:extLst>
                    <a:ext uri="{9D8B030D-6E8A-4147-A177-3AD203B41FA5}">
                      <a16:colId xmlns:a16="http://schemas.microsoft.com/office/drawing/2014/main" val="4216928189"/>
                    </a:ext>
                  </a:extLst>
                </a:gridCol>
              </a:tblGrid>
              <a:tr h="48815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calificare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Condiție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</a:t>
                      </a: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Observații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40039"/>
                  </a:ext>
                </a:extLst>
              </a:tr>
              <a:tr h="48815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Abolvit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Dețin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</a:t>
                      </a:r>
                      <a:r>
                        <a:rPr lang="ro-RO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cheie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338887"/>
                  </a:ext>
                </a:extLst>
              </a:tr>
              <a:tr h="48815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Absolvit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clase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Idem*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3915627"/>
                  </a:ext>
                </a:extLst>
              </a:tr>
              <a:tr h="48815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Absolvit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o-RO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oli</a:t>
                      </a: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rof</a:t>
                      </a:r>
                      <a:r>
                        <a:rPr lang="ro-RO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esionale</a:t>
                      </a: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inclus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o-RO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286803"/>
                  </a:ext>
                </a:extLst>
              </a:tr>
              <a:tr h="48815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Absolvit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Fără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BAC</a:t>
                      </a: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</a:t>
                      </a: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profesional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o-RO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45737"/>
                  </a:ext>
                </a:extLst>
              </a:tr>
              <a:tr h="48815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Absolvit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post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liceal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Cu/f</a:t>
                      </a:r>
                      <a:r>
                        <a:rPr lang="ro-RO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ără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BAC;</a:t>
                      </a: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272611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CED04C67-4DD2-42A9-AD81-C54969B38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82" y="210352"/>
            <a:ext cx="4475715" cy="66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46025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638" y="-2217604"/>
            <a:ext cx="12376638" cy="914704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1067429" y="6454410"/>
            <a:ext cx="9872504" cy="40359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B3ABF05-6C33-2269-39EB-7725C69C0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76" y="5966763"/>
            <a:ext cx="1497410" cy="5361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664144" y="1161405"/>
            <a:ext cx="10741794" cy="5193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Tab. 1 </a:t>
            </a:r>
            <a:r>
              <a:rPr kumimoji="0" lang="ro-R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Relația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o-R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intre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o-R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educație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competente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cheie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kumimoji="0" lang="ro-R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și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nivel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de </a:t>
            </a:r>
            <a:r>
              <a:rPr kumimoji="0" lang="ro-R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calific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are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2181774" y="2127128"/>
          <a:ext cx="7643814" cy="3428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989">
                  <a:extLst>
                    <a:ext uri="{9D8B030D-6E8A-4147-A177-3AD203B41FA5}">
                      <a16:colId xmlns:a16="http://schemas.microsoft.com/office/drawing/2014/main" val="2739896202"/>
                    </a:ext>
                  </a:extLst>
                </a:gridCol>
                <a:gridCol w="2463709">
                  <a:extLst>
                    <a:ext uri="{9D8B030D-6E8A-4147-A177-3AD203B41FA5}">
                      <a16:colId xmlns:a16="http://schemas.microsoft.com/office/drawing/2014/main" val="2342658244"/>
                    </a:ext>
                  </a:extLst>
                </a:gridCol>
                <a:gridCol w="3348116">
                  <a:extLst>
                    <a:ext uri="{9D8B030D-6E8A-4147-A177-3AD203B41FA5}">
                      <a16:colId xmlns:a16="http://schemas.microsoft.com/office/drawing/2014/main" val="4216928189"/>
                    </a:ext>
                  </a:extLst>
                </a:gridCol>
              </a:tblGrid>
              <a:tr h="48815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calificare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Condiție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</a:t>
                      </a: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Observații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40039"/>
                  </a:ext>
                </a:extLst>
              </a:tr>
              <a:tr h="48815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Abolvit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Dețin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</a:t>
                      </a:r>
                      <a:r>
                        <a:rPr lang="ro-RO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cheie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nivel1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338887"/>
                  </a:ext>
                </a:extLst>
              </a:tr>
              <a:tr h="48815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Absolvit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clase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Idem*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3915627"/>
                  </a:ext>
                </a:extLst>
              </a:tr>
              <a:tr h="48815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Absolvit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Dețin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</a:t>
                      </a:r>
                      <a:r>
                        <a:rPr lang="ro-RO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cheie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286803"/>
                  </a:ext>
                </a:extLst>
              </a:tr>
              <a:tr h="48815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Absolvit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Fara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BAC </a:t>
                      </a:r>
                      <a:endParaRPr lang="en-GB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Dețin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</a:t>
                      </a:r>
                      <a:r>
                        <a:rPr lang="ro-RO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cheie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45737"/>
                  </a:ext>
                </a:extLst>
              </a:tr>
              <a:tr h="48815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Absolvit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post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liceal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cu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BAC /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fara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BAC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Dețin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</a:t>
                      </a:r>
                      <a:r>
                        <a:rPr lang="ro-RO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cheie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GB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272611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CED04C67-4DD2-42A9-AD81-C54969B38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82" y="210352"/>
            <a:ext cx="4475715" cy="66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909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80" y="-1953139"/>
            <a:ext cx="12376638" cy="914704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1067429" y="6535459"/>
            <a:ext cx="9872504" cy="313749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ro-RO" sz="135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B3ABF05-6C33-2269-39EB-7725C69C0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314" y="5999268"/>
            <a:ext cx="1497410" cy="5361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970616" y="721794"/>
            <a:ext cx="10190284" cy="5193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 2 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Ideea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Modelului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o-RO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Corelarea  </a:t>
            </a:r>
            <a:r>
              <a:rPr lang="ro-RO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ISCO-08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ro-RO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competențel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pie</a:t>
            </a:r>
            <a:r>
              <a:rPr lang="ro-RO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 </a:t>
            </a:r>
            <a:r>
              <a:rPr lang="ro-RO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715792"/>
              </p:ext>
            </p:extLst>
          </p:nvPr>
        </p:nvGraphicFramePr>
        <p:xfrm>
          <a:off x="970615" y="1380853"/>
          <a:ext cx="10190285" cy="425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6580">
                  <a:extLst>
                    <a:ext uri="{9D8B030D-6E8A-4147-A177-3AD203B41FA5}">
                      <a16:colId xmlns:a16="http://schemas.microsoft.com/office/drawing/2014/main" val="567692118"/>
                    </a:ext>
                  </a:extLst>
                </a:gridCol>
                <a:gridCol w="911856">
                  <a:extLst>
                    <a:ext uri="{9D8B030D-6E8A-4147-A177-3AD203B41FA5}">
                      <a16:colId xmlns:a16="http://schemas.microsoft.com/office/drawing/2014/main" val="2739896202"/>
                    </a:ext>
                  </a:extLst>
                </a:gridCol>
                <a:gridCol w="6231849">
                  <a:extLst>
                    <a:ext uri="{9D8B030D-6E8A-4147-A177-3AD203B41FA5}">
                      <a16:colId xmlns:a16="http://schemas.microsoft.com/office/drawing/2014/main" val="2342658244"/>
                    </a:ext>
                  </a:extLst>
                </a:gridCol>
              </a:tblGrid>
              <a:tr h="539638"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Grupa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ISCO/COR – ACTIVITĂȚI ȘI SARCINI</a:t>
                      </a:r>
                      <a:endParaRPr lang="en-GB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Grupa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Comp.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Competențe </a:t>
                      </a:r>
                      <a:endParaRPr lang="en-GB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40039"/>
                  </a:ext>
                </a:extLst>
              </a:tr>
              <a:tr h="730571"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GRUPA</a:t>
                      </a:r>
                      <a:r>
                        <a:rPr lang="ro-RO" sz="1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MAJORĂ – </a:t>
                      </a:r>
                      <a:endParaRPr lang="en-GB" sz="1400" b="1" baseline="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o-RO" sz="1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Nivelul de educație</a:t>
                      </a: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</a:txBody>
                  <a:tcPr marL="85725" marR="85725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</a:t>
                      </a:r>
                      <a:r>
                        <a:rPr lang="ro-RO" sz="1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lang="en-US" sz="16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cheie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</a:t>
                      </a:r>
                      <a:r>
                        <a:rPr lang="ro-RO" sz="1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personale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pPr algn="ctr"/>
                      <a:r>
                        <a:rPr lang="en-US" sz="12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Specifice</a:t>
                      </a:r>
                      <a:r>
                        <a:rPr lang="en-US" sz="1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US" sz="1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en-US" sz="1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2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calificare</a:t>
                      </a:r>
                      <a:r>
                        <a:rPr lang="en-US" sz="1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și </a:t>
                      </a:r>
                      <a:r>
                        <a:rPr lang="en-US" sz="1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</a:t>
                      </a:r>
                      <a:r>
                        <a:rPr lang="ro-RO" sz="1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US" sz="12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iuni</a:t>
                      </a:r>
                      <a:r>
                        <a:rPr lang="en-US" sz="1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CAEN      </a:t>
                      </a: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338887"/>
                  </a:ext>
                </a:extLst>
              </a:tr>
              <a:tr h="334890"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SUBGRUPA</a:t>
                      </a:r>
                      <a:r>
                        <a:rPr lang="ro-RO" sz="1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MAJORĂ – XX – </a:t>
                      </a:r>
                      <a:endParaRPr lang="en-GB" sz="1400" b="1" baseline="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</a:t>
                      </a:r>
                      <a:r>
                        <a:rPr lang="ro-RO" sz="1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lang="en-GB" sz="16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transversale</a:t>
                      </a:r>
                      <a:r>
                        <a:rPr lang="en-GB" sz="1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o-RO" sz="1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comune</a:t>
                      </a:r>
                      <a:r>
                        <a:rPr lang="en-GB" sz="1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GB" sz="16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locul</a:t>
                      </a:r>
                      <a:r>
                        <a:rPr lang="en-GB" sz="1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6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munc</a:t>
                      </a:r>
                      <a:r>
                        <a:rPr lang="ro-RO" sz="1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GB" sz="16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45737"/>
                  </a:ext>
                </a:extLst>
              </a:tr>
              <a:tr h="33489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GRUPA </a:t>
                      </a:r>
                      <a:r>
                        <a:rPr lang="ro-RO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MINORĂ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GB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C.3.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PROFESIONALE</a:t>
                      </a:r>
                      <a:r>
                        <a:rPr lang="ro-RO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FUNDAMENTALE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o-RO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GB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545785"/>
                  </a:ext>
                </a:extLst>
              </a:tr>
              <a:tr h="33489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GRUPA </a:t>
                      </a:r>
                      <a:r>
                        <a:rPr lang="ro-RO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ro-RO" sz="1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BAZĂ - </a:t>
                      </a: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CALIFICAREA </a:t>
                      </a:r>
                    </a:p>
                  </a:txBody>
                  <a:tcPr marL="85725" marR="85725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C.3.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PROFESIONALE</a:t>
                      </a:r>
                      <a:r>
                        <a:rPr lang="ro-RO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DOMENIU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o-RO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o-RO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049185"/>
                  </a:ext>
                </a:extLst>
              </a:tr>
              <a:tr h="51581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OCUPAȚII XXXXXX 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C.3.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PROFESIONALE</a:t>
                      </a:r>
                      <a:r>
                        <a:rPr lang="ro-RO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SPECIALITATE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o-RO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(</a:t>
                      </a:r>
                      <a:r>
                        <a:rPr lang="ro-RO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ESCO)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specifice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ocupa</a:t>
                      </a:r>
                      <a:r>
                        <a:rPr lang="ro-RO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ț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iei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  <a:endParaRPr lang="en-GB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090127"/>
                  </a:ext>
                </a:extLst>
              </a:tr>
              <a:tr h="73057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OCUPAȚII</a:t>
                      </a:r>
                      <a:r>
                        <a:rPr lang="ro-RO" sz="1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CONDUCERE (GRUPA MAJORĂ 1)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C.4.1</a:t>
                      </a:r>
                      <a:endParaRPr lang="en-GB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SPECIALIZARE</a:t>
                      </a: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</a:t>
                      </a: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MENT</a:t>
                      </a:r>
                      <a:r>
                        <a:rPr lang="en-GB" sz="1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o-RO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54457"/>
                  </a:ext>
                </a:extLst>
              </a:tr>
              <a:tr h="730571"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SPECIALIZA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ro-RO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o-RO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ADULTI </a:t>
                      </a:r>
                      <a:endParaRPr lang="en-GB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C.4.2</a:t>
                      </a:r>
                      <a:endParaRPr lang="en-GB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MÂNUIR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E/ABILIT</a:t>
                      </a:r>
                      <a:r>
                        <a:rPr lang="ro-RO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ĂȚ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I/DEPRINDERI</a:t>
                      </a: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Aparate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o-RO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Echipamente</a:t>
                      </a:r>
                      <a:r>
                        <a:rPr lang="ro-RO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r>
                        <a:rPr lang="ro-RO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o-RO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utileje</a:t>
                      </a:r>
                      <a:r>
                        <a:rPr lang="en-US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o-RO" sz="1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softuri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656886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CED04C67-4DD2-42A9-AD81-C54969B38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82" y="210352"/>
            <a:ext cx="4475715" cy="66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1585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638" y="-2182435"/>
            <a:ext cx="12376638" cy="914704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1067429" y="6454410"/>
            <a:ext cx="9872504" cy="40359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ro-RO" sz="135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B3ABF05-6C33-2269-39EB-7725C69C0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76" y="6008060"/>
            <a:ext cx="1497410" cy="53619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327259" y="1134697"/>
            <a:ext cx="8383604" cy="5549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Tab. 3. C3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Competențe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profesionale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specifice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ocupații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1).</a:t>
            </a:r>
            <a:r>
              <a:rPr lang="ro-RO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C3.1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ro-RO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petențe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necesare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efectuării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sarcinilor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menționate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minor</a:t>
            </a:r>
            <a:r>
              <a:rPr lang="ro-RO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o-RO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generale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sectorului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lang="en-US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2).</a:t>
            </a:r>
            <a:r>
              <a:rPr lang="ro-RO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C3.2.</a:t>
            </a:r>
            <a:r>
              <a:rPr lang="ro-RO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ro-RO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petențe</a:t>
            </a:r>
            <a:r>
              <a:rPr lang="ro-RO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domeniu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necesare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efectuării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sarcinilor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menționate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</a:t>
            </a:r>
            <a:r>
              <a:rPr lang="ro-RO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o-RO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specifice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sectorului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algn="l"/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3).</a:t>
            </a:r>
            <a:r>
              <a:rPr lang="ro-RO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C3.3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Competențe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specialitate</a:t>
            </a:r>
            <a:r>
              <a:rPr lang="ro-RO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necesare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efectuării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sarcinilor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ocupa</a:t>
            </a:r>
            <a:r>
              <a:rPr lang="ro-RO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iilor</a:t>
            </a:r>
            <a:r>
              <a:rPr lang="ro-RO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endParaRPr lang="ro-RO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4).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</a:t>
            </a:r>
            <a:r>
              <a:rPr lang="ro-RO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ță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un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ro-R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ro-R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ntreg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ECTS;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Organizarea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programelor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bazate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competențele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prevăzute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 </a:t>
            </a:r>
            <a:r>
              <a:rPr lang="en-US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alin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(1),(2) </a:t>
            </a:r>
            <a:r>
              <a:rPr lang="ro-RO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se face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domenii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specifice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C1,C2</a:t>
            </a:r>
            <a:r>
              <a:rPr lang="ro-R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C3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vederea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recunoașterii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automate.</a:t>
            </a:r>
          </a:p>
          <a:p>
            <a:pPr algn="l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6).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are, de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regulă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2-3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credite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maximum 5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credite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7). 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semna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</a:t>
            </a:r>
            <a:r>
              <a:rPr lang="ro-RO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ro-RO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ro-RO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8).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ECTS =30 h =15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didactice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individual </a:t>
            </a:r>
          </a:p>
          <a:p>
            <a:pPr algn="l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9).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didactice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min.10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aplicative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endParaRPr lang="en-US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6423" y="1134697"/>
            <a:ext cx="4258491" cy="51458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D04C67-4DD2-42A9-AD81-C54969B382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82" y="210352"/>
            <a:ext cx="4475715" cy="66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26435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638" y="-2217604"/>
            <a:ext cx="12376638" cy="914704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1067429" y="6454410"/>
            <a:ext cx="9872504" cy="40359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ro-RO" sz="135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B3ABF05-6C33-2269-39EB-7725C69C0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76" y="5966763"/>
            <a:ext cx="1497410" cy="5361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98580" y="1037549"/>
            <a:ext cx="8873412" cy="5193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</a:t>
            </a:r>
            <a:r>
              <a:rPr lang="ro-RO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ro-RO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tandardul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calificare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Standardul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ocupa</a:t>
            </a:r>
            <a:r>
              <a:rPr lang="ro-RO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ional</a:t>
            </a:r>
            <a:r>
              <a:rPr lang="ro-RO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ro-RO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54518" y="1684323"/>
            <a:ext cx="10982425" cy="4878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STANDARDUL DE CALIFICARE </a:t>
            </a:r>
          </a:p>
          <a:p>
            <a:pPr algn="l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realizeaz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ndirea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CALIFIC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RII: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285750" algn="l">
              <a:buFont typeface="Wingdings" panose="05000000000000000000" pitchFamily="2" charset="2"/>
              <a:buChar char="v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∑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C1 +</a:t>
            </a:r>
            <a:r>
              <a:rPr lang="ro-R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C2 </a:t>
            </a:r>
            <a:r>
              <a:rPr lang="ro-R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25% din ECTS;</a:t>
            </a:r>
            <a:endParaRPr lang="en-US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285750" algn="l">
              <a:buFont typeface="Wingdings" panose="05000000000000000000" pitchFamily="2" charset="2"/>
              <a:buChar char="v"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C3.1.</a:t>
            </a:r>
            <a:r>
              <a:rPr lang="ro-R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o-RO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ECTS;</a:t>
            </a:r>
            <a:endParaRPr lang="ro-RO" sz="1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285750" algn="l">
              <a:buFont typeface="Wingdings" panose="05000000000000000000" pitchFamily="2" charset="2"/>
              <a:buChar char="v"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C3.2.</a:t>
            </a:r>
            <a:r>
              <a:rPr lang="ro-R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ECTS;</a:t>
            </a:r>
            <a:endParaRPr lang="en-US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competențe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ocupa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ii;</a:t>
            </a:r>
            <a:endParaRPr lang="ro-RO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cuprinde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Rezultatele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</a:t>
            </a:r>
            <a:r>
              <a:rPr lang="ro-RO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ăță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rii</a:t>
            </a:r>
            <a:r>
              <a:rPr lang="ro-RO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C1,/C2,/C3.1,/C3.2.</a:t>
            </a:r>
          </a:p>
          <a:p>
            <a:pPr algn="l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 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mpreun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CS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C1/C2  conform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recomand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rilor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rezultatel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</a:t>
            </a:r>
            <a:r>
              <a:rPr lang="ro-RO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ăță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aferente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Echipe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</a:t>
            </a:r>
            <a:r>
              <a:rPr lang="ro-RO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ISCED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C3.1 </a:t>
            </a:r>
            <a:r>
              <a:rPr lang="ro-RO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C3.2.</a:t>
            </a:r>
          </a:p>
          <a:p>
            <a:pPr algn="l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RI.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entru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C3.3. se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c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</a:t>
            </a:r>
            <a:r>
              <a:rPr lang="ro-RO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ro-R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SO, dup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caz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S</a:t>
            </a: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TANDARDUL OCUPAȚIONAL</a:t>
            </a:r>
          </a:p>
          <a:p>
            <a:pPr algn="l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=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∑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(C3.3. =25%)]=100% ECTS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D04C67-4DD2-42A9-AD81-C54969B38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82" y="210352"/>
            <a:ext cx="4475715" cy="66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01086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6408"/>
            <a:ext cx="10515600" cy="643812"/>
          </a:xfrm>
        </p:spPr>
        <p:txBody>
          <a:bodyPr>
            <a:normAutofit/>
          </a:bodyPr>
          <a:lstStyle/>
          <a:p>
            <a:r>
              <a:rPr lang="ro-RO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</a:t>
            </a:r>
            <a:r>
              <a:rPr lang="ro-RO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Corelarea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nivelelor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calificare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tipurile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</a:t>
            </a:r>
            <a:r>
              <a:rPr lang="ro-RO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o-RO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creditele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7011" y="1721528"/>
            <a:ext cx="7748688" cy="3981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D04C67-4DD2-42A9-AD81-C54969B38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82" y="210352"/>
            <a:ext cx="4475715" cy="66423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1067429" y="6454410"/>
            <a:ext cx="9872504" cy="403590"/>
            <a:chOff x="-971339" y="6196942"/>
            <a:chExt cx="13163339" cy="5381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ro-RO" sz="135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B3ABF05-6C33-2269-39EB-7725C69C06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76" y="5966763"/>
            <a:ext cx="1497410" cy="536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404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08" y="-1869580"/>
            <a:ext cx="16054109" cy="91626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1067429" y="6454410"/>
            <a:ext cx="9872504" cy="40359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ro-RO" sz="135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B3ABF05-6C33-2269-39EB-7725C69C06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76" y="6008060"/>
            <a:ext cx="1497410" cy="5361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47"/>
          <p:cNvSpPr>
            <a:spLocks noChangeArrowheads="1"/>
          </p:cNvSpPr>
          <p:nvPr/>
        </p:nvSpPr>
        <p:spPr bwMode="auto">
          <a:xfrm>
            <a:off x="2358544" y="327692"/>
            <a:ext cx="15304801" cy="45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823098" y="1352550"/>
            <a:ext cx="5922639" cy="4603293"/>
            <a:chOff x="0" y="0"/>
            <a:chExt cx="5257800" cy="4572000"/>
          </a:xfrm>
        </p:grpSpPr>
        <p:sp>
          <p:nvSpPr>
            <p:cNvPr id="18" name="Text Box 49"/>
            <p:cNvSpPr txBox="1"/>
            <p:nvPr/>
          </p:nvSpPr>
          <p:spPr>
            <a:xfrm>
              <a:off x="1200150" y="4229100"/>
              <a:ext cx="28575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o-RO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Modelul Competențelor</a:t>
              </a:r>
              <a:endPara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" name="Fig"/>
            <p:cNvGrpSpPr/>
            <p:nvPr/>
          </p:nvGrpSpPr>
          <p:grpSpPr>
            <a:xfrm>
              <a:off x="0" y="0"/>
              <a:ext cx="5257800" cy="4000500"/>
              <a:chOff x="0" y="0"/>
              <a:chExt cx="5257800" cy="400050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3429000"/>
                <a:ext cx="5257800" cy="571500"/>
                <a:chOff x="0" y="0"/>
                <a:chExt cx="5257800" cy="571500"/>
              </a:xfrm>
            </p:grpSpPr>
            <p:sp>
              <p:nvSpPr>
                <p:cNvPr id="66" name="Text Box 46"/>
                <p:cNvSpPr txBox="1"/>
                <p:nvPr/>
              </p:nvSpPr>
              <p:spPr>
                <a:xfrm>
                  <a:off x="0" y="0"/>
                  <a:ext cx="5257800" cy="571500"/>
                </a:xfrm>
                <a:custGeom>
                  <a:avLst/>
                  <a:gdLst>
                    <a:gd name="connsiteX0" fmla="*/ 0 w 4800600"/>
                    <a:gd name="connsiteY0" fmla="*/ 0 h 457200"/>
                    <a:gd name="connsiteX1" fmla="*/ 4800600 w 4800600"/>
                    <a:gd name="connsiteY1" fmla="*/ 0 h 457200"/>
                    <a:gd name="connsiteX2" fmla="*/ 4800600 w 4800600"/>
                    <a:gd name="connsiteY2" fmla="*/ 457200 h 457200"/>
                    <a:gd name="connsiteX3" fmla="*/ 0 w 4800600"/>
                    <a:gd name="connsiteY3" fmla="*/ 457200 h 457200"/>
                    <a:gd name="connsiteX4" fmla="*/ 0 w 4800600"/>
                    <a:gd name="connsiteY4" fmla="*/ 0 h 457200"/>
                    <a:gd name="connsiteX0" fmla="*/ 0 w 4800600"/>
                    <a:gd name="connsiteY0" fmla="*/ 0 h 571500"/>
                    <a:gd name="connsiteX1" fmla="*/ 4800600 w 4800600"/>
                    <a:gd name="connsiteY1" fmla="*/ 114300 h 571500"/>
                    <a:gd name="connsiteX2" fmla="*/ 4800600 w 4800600"/>
                    <a:gd name="connsiteY2" fmla="*/ 571500 h 571500"/>
                    <a:gd name="connsiteX3" fmla="*/ 0 w 4800600"/>
                    <a:gd name="connsiteY3" fmla="*/ 571500 h 571500"/>
                    <a:gd name="connsiteX4" fmla="*/ 0 w 4800600"/>
                    <a:gd name="connsiteY4" fmla="*/ 0 h 571500"/>
                    <a:gd name="connsiteX0" fmla="*/ 228600 w 5029200"/>
                    <a:gd name="connsiteY0" fmla="*/ 0 h 571500"/>
                    <a:gd name="connsiteX1" fmla="*/ 5029200 w 5029200"/>
                    <a:gd name="connsiteY1" fmla="*/ 114300 h 571500"/>
                    <a:gd name="connsiteX2" fmla="*/ 5029200 w 5029200"/>
                    <a:gd name="connsiteY2" fmla="*/ 571500 h 571500"/>
                    <a:gd name="connsiteX3" fmla="*/ 0 w 5029200"/>
                    <a:gd name="connsiteY3" fmla="*/ 571500 h 571500"/>
                    <a:gd name="connsiteX4" fmla="*/ 228600 w 5029200"/>
                    <a:gd name="connsiteY4" fmla="*/ 0 h 571500"/>
                    <a:gd name="connsiteX0" fmla="*/ 228600 w 5257800"/>
                    <a:gd name="connsiteY0" fmla="*/ 0 h 571500"/>
                    <a:gd name="connsiteX1" fmla="*/ 5029200 w 5257800"/>
                    <a:gd name="connsiteY1" fmla="*/ 114300 h 571500"/>
                    <a:gd name="connsiteX2" fmla="*/ 5257800 w 5257800"/>
                    <a:gd name="connsiteY2" fmla="*/ 571500 h 571500"/>
                    <a:gd name="connsiteX3" fmla="*/ 0 w 5257800"/>
                    <a:gd name="connsiteY3" fmla="*/ 571500 h 571500"/>
                    <a:gd name="connsiteX4" fmla="*/ 228600 w 5257800"/>
                    <a:gd name="connsiteY4" fmla="*/ 0 h 571500"/>
                    <a:gd name="connsiteX0" fmla="*/ 228600 w 5257800"/>
                    <a:gd name="connsiteY0" fmla="*/ 0 h 571500"/>
                    <a:gd name="connsiteX1" fmla="*/ 5029200 w 5257800"/>
                    <a:gd name="connsiteY1" fmla="*/ 0 h 571500"/>
                    <a:gd name="connsiteX2" fmla="*/ 5257800 w 5257800"/>
                    <a:gd name="connsiteY2" fmla="*/ 571500 h 571500"/>
                    <a:gd name="connsiteX3" fmla="*/ 0 w 5257800"/>
                    <a:gd name="connsiteY3" fmla="*/ 571500 h 571500"/>
                    <a:gd name="connsiteX4" fmla="*/ 228600 w 5257800"/>
                    <a:gd name="connsiteY4" fmla="*/ 0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57800" h="571500">
                      <a:moveTo>
                        <a:pt x="228600" y="0"/>
                      </a:moveTo>
                      <a:lnTo>
                        <a:pt x="5029200" y="0"/>
                      </a:lnTo>
                      <a:lnTo>
                        <a:pt x="5257800" y="571500"/>
                      </a:lnTo>
                      <a:lnTo>
                        <a:pt x="0" y="571500"/>
                      </a:lnTo>
                      <a:lnTo>
                        <a:pt x="22860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8100000" scaled="1"/>
                  <a:tileRect/>
                </a:gra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ro-RO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C1-Competențe cheie -personale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ro-RO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-Grupa majoră COR-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67" name="rosu"/>
                <p:cNvGrpSpPr/>
                <p:nvPr/>
              </p:nvGrpSpPr>
              <p:grpSpPr>
                <a:xfrm>
                  <a:off x="0" y="0"/>
                  <a:ext cx="5257800" cy="571500"/>
                  <a:chOff x="-228600" y="-19050"/>
                  <a:chExt cx="5257800" cy="571500"/>
                </a:xfrm>
              </p:grpSpPr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-228600" y="552450"/>
                    <a:ext cx="5257800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4800600" y="-19050"/>
                    <a:ext cx="228600" cy="57150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flipH="1">
                    <a:off x="-228600" y="-19050"/>
                    <a:ext cx="228600" cy="57150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7" name="Group 26"/>
              <p:cNvGrpSpPr/>
              <p:nvPr/>
            </p:nvGrpSpPr>
            <p:grpSpPr>
              <a:xfrm>
                <a:off x="228600" y="2851150"/>
                <a:ext cx="4800600" cy="577850"/>
                <a:chOff x="0" y="0"/>
                <a:chExt cx="4800600" cy="577850"/>
              </a:xfrm>
            </p:grpSpPr>
            <p:sp>
              <p:nvSpPr>
                <p:cNvPr id="61" name="Text Box 44"/>
                <p:cNvSpPr txBox="1"/>
                <p:nvPr/>
              </p:nvSpPr>
              <p:spPr>
                <a:xfrm>
                  <a:off x="0" y="0"/>
                  <a:ext cx="4800600" cy="577850"/>
                </a:xfrm>
                <a:custGeom>
                  <a:avLst/>
                  <a:gdLst>
                    <a:gd name="connsiteX0" fmla="*/ 0 w 4800600"/>
                    <a:gd name="connsiteY0" fmla="*/ 0 h 571500"/>
                    <a:gd name="connsiteX1" fmla="*/ 4800600 w 4800600"/>
                    <a:gd name="connsiteY1" fmla="*/ 0 h 571500"/>
                    <a:gd name="connsiteX2" fmla="*/ 4800600 w 4800600"/>
                    <a:gd name="connsiteY2" fmla="*/ 571500 h 571500"/>
                    <a:gd name="connsiteX3" fmla="*/ 0 w 4800600"/>
                    <a:gd name="connsiteY3" fmla="*/ 571500 h 571500"/>
                    <a:gd name="connsiteX4" fmla="*/ 0 w 4800600"/>
                    <a:gd name="connsiteY4" fmla="*/ 0 h 571500"/>
                    <a:gd name="connsiteX0" fmla="*/ 114300 w 4800600"/>
                    <a:gd name="connsiteY0" fmla="*/ 114300 h 571500"/>
                    <a:gd name="connsiteX1" fmla="*/ 4800600 w 4800600"/>
                    <a:gd name="connsiteY1" fmla="*/ 0 h 571500"/>
                    <a:gd name="connsiteX2" fmla="*/ 4800600 w 4800600"/>
                    <a:gd name="connsiteY2" fmla="*/ 571500 h 571500"/>
                    <a:gd name="connsiteX3" fmla="*/ 0 w 4800600"/>
                    <a:gd name="connsiteY3" fmla="*/ 571500 h 571500"/>
                    <a:gd name="connsiteX4" fmla="*/ 114300 w 4800600"/>
                    <a:gd name="connsiteY4" fmla="*/ 114300 h 571500"/>
                    <a:gd name="connsiteX0" fmla="*/ 114300 w 4800600"/>
                    <a:gd name="connsiteY0" fmla="*/ 0 h 577850"/>
                    <a:gd name="connsiteX1" fmla="*/ 4800600 w 4800600"/>
                    <a:gd name="connsiteY1" fmla="*/ 6350 h 577850"/>
                    <a:gd name="connsiteX2" fmla="*/ 4800600 w 4800600"/>
                    <a:gd name="connsiteY2" fmla="*/ 577850 h 577850"/>
                    <a:gd name="connsiteX3" fmla="*/ 0 w 4800600"/>
                    <a:gd name="connsiteY3" fmla="*/ 577850 h 577850"/>
                    <a:gd name="connsiteX4" fmla="*/ 114300 w 4800600"/>
                    <a:gd name="connsiteY4" fmla="*/ 0 h 577850"/>
                    <a:gd name="connsiteX0" fmla="*/ 114300 w 4800600"/>
                    <a:gd name="connsiteY0" fmla="*/ 0 h 577850"/>
                    <a:gd name="connsiteX1" fmla="*/ 4457700 w 4800600"/>
                    <a:gd name="connsiteY1" fmla="*/ 6350 h 577850"/>
                    <a:gd name="connsiteX2" fmla="*/ 4800600 w 4800600"/>
                    <a:gd name="connsiteY2" fmla="*/ 577850 h 577850"/>
                    <a:gd name="connsiteX3" fmla="*/ 0 w 4800600"/>
                    <a:gd name="connsiteY3" fmla="*/ 577850 h 577850"/>
                    <a:gd name="connsiteX4" fmla="*/ 114300 w 4800600"/>
                    <a:gd name="connsiteY4" fmla="*/ 0 h 577850"/>
                    <a:gd name="connsiteX0" fmla="*/ 114300 w 4686300"/>
                    <a:gd name="connsiteY0" fmla="*/ 0 h 577850"/>
                    <a:gd name="connsiteX1" fmla="*/ 4457700 w 4686300"/>
                    <a:gd name="connsiteY1" fmla="*/ 6350 h 577850"/>
                    <a:gd name="connsiteX2" fmla="*/ 4686300 w 4686300"/>
                    <a:gd name="connsiteY2" fmla="*/ 577850 h 577850"/>
                    <a:gd name="connsiteX3" fmla="*/ 0 w 4686300"/>
                    <a:gd name="connsiteY3" fmla="*/ 577850 h 577850"/>
                    <a:gd name="connsiteX4" fmla="*/ 114300 w 4686300"/>
                    <a:gd name="connsiteY4" fmla="*/ 0 h 577850"/>
                    <a:gd name="connsiteX0" fmla="*/ 228600 w 4800600"/>
                    <a:gd name="connsiteY0" fmla="*/ 0 h 577850"/>
                    <a:gd name="connsiteX1" fmla="*/ 4572000 w 4800600"/>
                    <a:gd name="connsiteY1" fmla="*/ 6350 h 577850"/>
                    <a:gd name="connsiteX2" fmla="*/ 4800600 w 4800600"/>
                    <a:gd name="connsiteY2" fmla="*/ 577850 h 577850"/>
                    <a:gd name="connsiteX3" fmla="*/ 0 w 4800600"/>
                    <a:gd name="connsiteY3" fmla="*/ 577850 h 577850"/>
                    <a:gd name="connsiteX4" fmla="*/ 228600 w 4800600"/>
                    <a:gd name="connsiteY4" fmla="*/ 0 h 577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00600" h="577850">
                      <a:moveTo>
                        <a:pt x="228600" y="0"/>
                      </a:moveTo>
                      <a:lnTo>
                        <a:pt x="4572000" y="6350"/>
                      </a:lnTo>
                      <a:lnTo>
                        <a:pt x="4800600" y="577850"/>
                      </a:lnTo>
                      <a:lnTo>
                        <a:pt x="0" y="577850"/>
                      </a:lnTo>
                      <a:lnTo>
                        <a:pt x="22860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lin ang="8100000" scaled="1"/>
                  <a:tileRect/>
                </a:gra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ro-RO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C2-Competente transversale- comune  loc de munca 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ro-RO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-Subgrupa majoră-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62" name="Portocaliu"/>
                <p:cNvGrpSpPr/>
                <p:nvPr/>
              </p:nvGrpSpPr>
              <p:grpSpPr>
                <a:xfrm>
                  <a:off x="0" y="6350"/>
                  <a:ext cx="4800600" cy="571500"/>
                  <a:chOff x="0" y="0"/>
                  <a:chExt cx="4800600" cy="571500"/>
                </a:xfrm>
              </p:grpSpPr>
              <p:cxnSp>
                <p:nvCxnSpPr>
                  <p:cNvPr id="63" name="Straight Connector 62"/>
                  <p:cNvCxnSpPr/>
                  <p:nvPr/>
                </p:nvCxnSpPr>
                <p:spPr>
                  <a:xfrm flipV="1">
                    <a:off x="0" y="571500"/>
                    <a:ext cx="4800600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4572000" y="0"/>
                    <a:ext cx="228600" cy="57150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flipH="1">
                    <a:off x="0" y="0"/>
                    <a:ext cx="228600" cy="57150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8" name="Group 27"/>
              <p:cNvGrpSpPr/>
              <p:nvPr/>
            </p:nvGrpSpPr>
            <p:grpSpPr>
              <a:xfrm>
                <a:off x="457200" y="2279650"/>
                <a:ext cx="4343400" cy="577850"/>
                <a:chOff x="0" y="0"/>
                <a:chExt cx="4343400" cy="577850"/>
              </a:xfrm>
            </p:grpSpPr>
            <p:sp>
              <p:nvSpPr>
                <p:cNvPr id="56" name="Text Box 38"/>
                <p:cNvSpPr txBox="1"/>
                <p:nvPr/>
              </p:nvSpPr>
              <p:spPr>
                <a:xfrm>
                  <a:off x="0" y="0"/>
                  <a:ext cx="4343400" cy="571500"/>
                </a:xfrm>
                <a:custGeom>
                  <a:avLst/>
                  <a:gdLst>
                    <a:gd name="connsiteX0" fmla="*/ 0 w 3543300"/>
                    <a:gd name="connsiteY0" fmla="*/ 0 h 450850"/>
                    <a:gd name="connsiteX1" fmla="*/ 3543300 w 3543300"/>
                    <a:gd name="connsiteY1" fmla="*/ 0 h 450850"/>
                    <a:gd name="connsiteX2" fmla="*/ 3543300 w 3543300"/>
                    <a:gd name="connsiteY2" fmla="*/ 450850 h 450850"/>
                    <a:gd name="connsiteX3" fmla="*/ 0 w 3543300"/>
                    <a:gd name="connsiteY3" fmla="*/ 450850 h 450850"/>
                    <a:gd name="connsiteX4" fmla="*/ 0 w 3543300"/>
                    <a:gd name="connsiteY4" fmla="*/ 0 h 450850"/>
                    <a:gd name="connsiteX0" fmla="*/ 0 w 3771900"/>
                    <a:gd name="connsiteY0" fmla="*/ 0 h 571500"/>
                    <a:gd name="connsiteX1" fmla="*/ 3771900 w 3771900"/>
                    <a:gd name="connsiteY1" fmla="*/ 120650 h 571500"/>
                    <a:gd name="connsiteX2" fmla="*/ 3771900 w 3771900"/>
                    <a:gd name="connsiteY2" fmla="*/ 571500 h 571500"/>
                    <a:gd name="connsiteX3" fmla="*/ 228600 w 3771900"/>
                    <a:gd name="connsiteY3" fmla="*/ 571500 h 571500"/>
                    <a:gd name="connsiteX4" fmla="*/ 0 w 3771900"/>
                    <a:gd name="connsiteY4" fmla="*/ 0 h 571500"/>
                    <a:gd name="connsiteX0" fmla="*/ 228600 w 4000500"/>
                    <a:gd name="connsiteY0" fmla="*/ 0 h 571500"/>
                    <a:gd name="connsiteX1" fmla="*/ 4000500 w 4000500"/>
                    <a:gd name="connsiteY1" fmla="*/ 120650 h 571500"/>
                    <a:gd name="connsiteX2" fmla="*/ 4000500 w 4000500"/>
                    <a:gd name="connsiteY2" fmla="*/ 571500 h 571500"/>
                    <a:gd name="connsiteX3" fmla="*/ 0 w 4000500"/>
                    <a:gd name="connsiteY3" fmla="*/ 571500 h 571500"/>
                    <a:gd name="connsiteX4" fmla="*/ 228600 w 4000500"/>
                    <a:gd name="connsiteY4" fmla="*/ 0 h 571500"/>
                    <a:gd name="connsiteX0" fmla="*/ 228600 w 4343400"/>
                    <a:gd name="connsiteY0" fmla="*/ 0 h 571500"/>
                    <a:gd name="connsiteX1" fmla="*/ 4000500 w 4343400"/>
                    <a:gd name="connsiteY1" fmla="*/ 120650 h 571500"/>
                    <a:gd name="connsiteX2" fmla="*/ 4343400 w 4343400"/>
                    <a:gd name="connsiteY2" fmla="*/ 571500 h 571500"/>
                    <a:gd name="connsiteX3" fmla="*/ 0 w 4343400"/>
                    <a:gd name="connsiteY3" fmla="*/ 571500 h 571500"/>
                    <a:gd name="connsiteX4" fmla="*/ 228600 w 4343400"/>
                    <a:gd name="connsiteY4" fmla="*/ 0 h 571500"/>
                    <a:gd name="connsiteX0" fmla="*/ 228600 w 4343400"/>
                    <a:gd name="connsiteY0" fmla="*/ 0 h 571500"/>
                    <a:gd name="connsiteX1" fmla="*/ 4114800 w 4343400"/>
                    <a:gd name="connsiteY1" fmla="*/ 0 h 571500"/>
                    <a:gd name="connsiteX2" fmla="*/ 4343400 w 4343400"/>
                    <a:gd name="connsiteY2" fmla="*/ 571500 h 571500"/>
                    <a:gd name="connsiteX3" fmla="*/ 0 w 4343400"/>
                    <a:gd name="connsiteY3" fmla="*/ 571500 h 571500"/>
                    <a:gd name="connsiteX4" fmla="*/ 228600 w 4343400"/>
                    <a:gd name="connsiteY4" fmla="*/ 0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43400" h="571500">
                      <a:moveTo>
                        <a:pt x="228600" y="0"/>
                      </a:moveTo>
                      <a:lnTo>
                        <a:pt x="4114800" y="0"/>
                      </a:lnTo>
                      <a:lnTo>
                        <a:pt x="4343400" y="571500"/>
                      </a:lnTo>
                      <a:lnTo>
                        <a:pt x="0" y="571500"/>
                      </a:lnTo>
                      <a:lnTo>
                        <a:pt x="22860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8100000" scaled="1"/>
                  <a:tileRect/>
                </a:gra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ro-RO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C.3.1.-Competențe profesionale fundamentale</a:t>
                  </a:r>
                  <a:endPara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ro-RO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-Grupa minoră-</a:t>
                  </a:r>
                  <a:endPara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57" name="tr 1"/>
                <p:cNvGrpSpPr/>
                <p:nvPr/>
              </p:nvGrpSpPr>
              <p:grpSpPr>
                <a:xfrm>
                  <a:off x="0" y="0"/>
                  <a:ext cx="4343400" cy="577850"/>
                  <a:chOff x="0" y="0"/>
                  <a:chExt cx="4343400" cy="577850"/>
                </a:xfrm>
              </p:grpSpPr>
              <p:cxnSp>
                <p:nvCxnSpPr>
                  <p:cNvPr id="58" name="Straight Connector 57"/>
                  <p:cNvCxnSpPr/>
                  <p:nvPr/>
                </p:nvCxnSpPr>
                <p:spPr>
                  <a:xfrm flipV="1">
                    <a:off x="0" y="577850"/>
                    <a:ext cx="4343400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4114800" y="6350"/>
                    <a:ext cx="228600" cy="57150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H="1">
                    <a:off x="0" y="0"/>
                    <a:ext cx="228600" cy="57150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9" name="Group 28"/>
              <p:cNvGrpSpPr/>
              <p:nvPr/>
            </p:nvGrpSpPr>
            <p:grpSpPr>
              <a:xfrm>
                <a:off x="685800" y="1714500"/>
                <a:ext cx="3886200" cy="571500"/>
                <a:chOff x="0" y="0"/>
                <a:chExt cx="3886200" cy="571500"/>
              </a:xfrm>
            </p:grpSpPr>
            <p:sp>
              <p:nvSpPr>
                <p:cNvPr id="51" name="Text Box 34"/>
                <p:cNvSpPr txBox="1"/>
                <p:nvPr/>
              </p:nvSpPr>
              <p:spPr>
                <a:xfrm>
                  <a:off x="0" y="0"/>
                  <a:ext cx="3886200" cy="571500"/>
                </a:xfrm>
                <a:custGeom>
                  <a:avLst/>
                  <a:gdLst>
                    <a:gd name="connsiteX0" fmla="*/ 0 w 1371600"/>
                    <a:gd name="connsiteY0" fmla="*/ 0 h 342900"/>
                    <a:gd name="connsiteX1" fmla="*/ 1371600 w 1371600"/>
                    <a:gd name="connsiteY1" fmla="*/ 0 h 342900"/>
                    <a:gd name="connsiteX2" fmla="*/ 1371600 w 1371600"/>
                    <a:gd name="connsiteY2" fmla="*/ 342900 h 342900"/>
                    <a:gd name="connsiteX3" fmla="*/ 0 w 1371600"/>
                    <a:gd name="connsiteY3" fmla="*/ 342900 h 342900"/>
                    <a:gd name="connsiteX4" fmla="*/ 0 w 1371600"/>
                    <a:gd name="connsiteY4" fmla="*/ 0 h 342900"/>
                    <a:gd name="connsiteX0" fmla="*/ 0 w 1600200"/>
                    <a:gd name="connsiteY0" fmla="*/ 0 h 457200"/>
                    <a:gd name="connsiteX1" fmla="*/ 1600200 w 1600200"/>
                    <a:gd name="connsiteY1" fmla="*/ 114300 h 457200"/>
                    <a:gd name="connsiteX2" fmla="*/ 1600200 w 1600200"/>
                    <a:gd name="connsiteY2" fmla="*/ 457200 h 457200"/>
                    <a:gd name="connsiteX3" fmla="*/ 228600 w 1600200"/>
                    <a:gd name="connsiteY3" fmla="*/ 457200 h 457200"/>
                    <a:gd name="connsiteX4" fmla="*/ 0 w 1600200"/>
                    <a:gd name="connsiteY4" fmla="*/ 0 h 457200"/>
                    <a:gd name="connsiteX0" fmla="*/ 0 w 3429000"/>
                    <a:gd name="connsiteY0" fmla="*/ 0 h 457200"/>
                    <a:gd name="connsiteX1" fmla="*/ 3429000 w 3429000"/>
                    <a:gd name="connsiteY1" fmla="*/ 0 h 457200"/>
                    <a:gd name="connsiteX2" fmla="*/ 1600200 w 3429000"/>
                    <a:gd name="connsiteY2" fmla="*/ 457200 h 457200"/>
                    <a:gd name="connsiteX3" fmla="*/ 228600 w 3429000"/>
                    <a:gd name="connsiteY3" fmla="*/ 457200 h 457200"/>
                    <a:gd name="connsiteX4" fmla="*/ 0 w 3429000"/>
                    <a:gd name="connsiteY4" fmla="*/ 0 h 457200"/>
                    <a:gd name="connsiteX0" fmla="*/ 0 w 3657600"/>
                    <a:gd name="connsiteY0" fmla="*/ 0 h 565150"/>
                    <a:gd name="connsiteX1" fmla="*/ 3429000 w 3657600"/>
                    <a:gd name="connsiteY1" fmla="*/ 0 h 565150"/>
                    <a:gd name="connsiteX2" fmla="*/ 3657600 w 3657600"/>
                    <a:gd name="connsiteY2" fmla="*/ 565150 h 565150"/>
                    <a:gd name="connsiteX3" fmla="*/ 228600 w 3657600"/>
                    <a:gd name="connsiteY3" fmla="*/ 457200 h 565150"/>
                    <a:gd name="connsiteX4" fmla="*/ 0 w 3657600"/>
                    <a:gd name="connsiteY4" fmla="*/ 0 h 565150"/>
                    <a:gd name="connsiteX0" fmla="*/ 228600 w 3886200"/>
                    <a:gd name="connsiteY0" fmla="*/ 0 h 571500"/>
                    <a:gd name="connsiteX1" fmla="*/ 3657600 w 3886200"/>
                    <a:gd name="connsiteY1" fmla="*/ 0 h 571500"/>
                    <a:gd name="connsiteX2" fmla="*/ 3886200 w 3886200"/>
                    <a:gd name="connsiteY2" fmla="*/ 565150 h 571500"/>
                    <a:gd name="connsiteX3" fmla="*/ 0 w 3886200"/>
                    <a:gd name="connsiteY3" fmla="*/ 571500 h 571500"/>
                    <a:gd name="connsiteX4" fmla="*/ 228600 w 3886200"/>
                    <a:gd name="connsiteY4" fmla="*/ 0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86200" h="571500">
                      <a:moveTo>
                        <a:pt x="228600" y="0"/>
                      </a:moveTo>
                      <a:lnTo>
                        <a:pt x="3657600" y="0"/>
                      </a:lnTo>
                      <a:lnTo>
                        <a:pt x="3886200" y="565150"/>
                      </a:lnTo>
                      <a:lnTo>
                        <a:pt x="0" y="571500"/>
                      </a:lnTo>
                      <a:lnTo>
                        <a:pt x="22860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tint val="66000"/>
                        <a:satMod val="160000"/>
                      </a:schemeClr>
                    </a:gs>
                    <a:gs pos="50000">
                      <a:schemeClr val="accent6">
                        <a:tint val="44500"/>
                        <a:satMod val="160000"/>
                      </a:schemeClr>
                    </a:gs>
                    <a:gs pos="100000">
                      <a:schemeClr val="accent6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ro-RO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C.3.2.-Competențe profesionale de domeniu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ro-RO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-Grupa de bază-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52" name="Group 51"/>
                <p:cNvGrpSpPr/>
                <p:nvPr/>
              </p:nvGrpSpPr>
              <p:grpSpPr>
                <a:xfrm>
                  <a:off x="0" y="0"/>
                  <a:ext cx="3886200" cy="571500"/>
                  <a:chOff x="0" y="0"/>
                  <a:chExt cx="3886200" cy="571500"/>
                </a:xfrm>
              </p:grpSpPr>
              <p:cxnSp>
                <p:nvCxnSpPr>
                  <p:cNvPr id="53" name="Straight Connector 52"/>
                  <p:cNvCxnSpPr/>
                  <p:nvPr/>
                </p:nvCxnSpPr>
                <p:spPr>
                  <a:xfrm flipV="1">
                    <a:off x="0" y="571500"/>
                    <a:ext cx="3886200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3657600" y="0"/>
                    <a:ext cx="228600" cy="57150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0" y="0"/>
                    <a:ext cx="228600" cy="57150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914400" y="1143000"/>
                <a:ext cx="3429000" cy="571500"/>
                <a:chOff x="0" y="0"/>
                <a:chExt cx="3429000" cy="571500"/>
              </a:xfrm>
            </p:grpSpPr>
            <p:sp>
              <p:nvSpPr>
                <p:cNvPr id="46" name="Text Box 31"/>
                <p:cNvSpPr txBox="1"/>
                <p:nvPr/>
              </p:nvSpPr>
              <p:spPr>
                <a:xfrm>
                  <a:off x="0" y="0"/>
                  <a:ext cx="3429000" cy="571500"/>
                </a:xfrm>
                <a:custGeom>
                  <a:avLst/>
                  <a:gdLst>
                    <a:gd name="connsiteX0" fmla="*/ 0 w 3200400"/>
                    <a:gd name="connsiteY0" fmla="*/ 0 h 571500"/>
                    <a:gd name="connsiteX1" fmla="*/ 3200400 w 3200400"/>
                    <a:gd name="connsiteY1" fmla="*/ 0 h 571500"/>
                    <a:gd name="connsiteX2" fmla="*/ 3200400 w 3200400"/>
                    <a:gd name="connsiteY2" fmla="*/ 571500 h 571500"/>
                    <a:gd name="connsiteX3" fmla="*/ 0 w 3200400"/>
                    <a:gd name="connsiteY3" fmla="*/ 571500 h 571500"/>
                    <a:gd name="connsiteX4" fmla="*/ 0 w 3200400"/>
                    <a:gd name="connsiteY4" fmla="*/ 0 h 571500"/>
                    <a:gd name="connsiteX0" fmla="*/ 228600 w 3429000"/>
                    <a:gd name="connsiteY0" fmla="*/ 0 h 571500"/>
                    <a:gd name="connsiteX1" fmla="*/ 3429000 w 3429000"/>
                    <a:gd name="connsiteY1" fmla="*/ 0 h 571500"/>
                    <a:gd name="connsiteX2" fmla="*/ 3429000 w 3429000"/>
                    <a:gd name="connsiteY2" fmla="*/ 571500 h 571500"/>
                    <a:gd name="connsiteX3" fmla="*/ 0 w 3429000"/>
                    <a:gd name="connsiteY3" fmla="*/ 571500 h 571500"/>
                    <a:gd name="connsiteX4" fmla="*/ 228600 w 3429000"/>
                    <a:gd name="connsiteY4" fmla="*/ 0 h 571500"/>
                    <a:gd name="connsiteX0" fmla="*/ 228600 w 3429000"/>
                    <a:gd name="connsiteY0" fmla="*/ 0 h 571500"/>
                    <a:gd name="connsiteX1" fmla="*/ 3200400 w 3429000"/>
                    <a:gd name="connsiteY1" fmla="*/ 0 h 571500"/>
                    <a:gd name="connsiteX2" fmla="*/ 3429000 w 3429000"/>
                    <a:gd name="connsiteY2" fmla="*/ 571500 h 571500"/>
                    <a:gd name="connsiteX3" fmla="*/ 0 w 3429000"/>
                    <a:gd name="connsiteY3" fmla="*/ 571500 h 571500"/>
                    <a:gd name="connsiteX4" fmla="*/ 228600 w 3429000"/>
                    <a:gd name="connsiteY4" fmla="*/ 0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00" h="571500">
                      <a:moveTo>
                        <a:pt x="228600" y="0"/>
                      </a:moveTo>
                      <a:lnTo>
                        <a:pt x="3200400" y="0"/>
                      </a:lnTo>
                      <a:lnTo>
                        <a:pt x="3429000" y="571500"/>
                      </a:lnTo>
                      <a:lnTo>
                        <a:pt x="0" y="571500"/>
                      </a:lnTo>
                      <a:lnTo>
                        <a:pt x="22860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70C0">
                        <a:tint val="66000"/>
                        <a:satMod val="160000"/>
                      </a:srgbClr>
                    </a:gs>
                    <a:gs pos="50000">
                      <a:srgbClr val="0070C0">
                        <a:tint val="44500"/>
                        <a:satMod val="160000"/>
                      </a:srgbClr>
                    </a:gs>
                    <a:gs pos="100000">
                      <a:srgbClr val="0070C0">
                        <a:tint val="23500"/>
                        <a:satMod val="160000"/>
                      </a:srgbClr>
                    </a:gs>
                  </a:gsLst>
                  <a:lin ang="8100000" scaled="1"/>
                  <a:tileRect/>
                </a:gra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ro-RO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C.3.3.-Competențe de specialitate ocupaționale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47" name="Group 46"/>
                <p:cNvGrpSpPr/>
                <p:nvPr/>
              </p:nvGrpSpPr>
              <p:grpSpPr>
                <a:xfrm>
                  <a:off x="0" y="0"/>
                  <a:ext cx="3429000" cy="571500"/>
                  <a:chOff x="0" y="0"/>
                  <a:chExt cx="3429000" cy="571500"/>
                </a:xfrm>
              </p:grpSpPr>
              <p:cxnSp>
                <p:nvCxnSpPr>
                  <p:cNvPr id="48" name="Straight Connector 47"/>
                  <p:cNvCxnSpPr/>
                  <p:nvPr/>
                </p:nvCxnSpPr>
                <p:spPr>
                  <a:xfrm flipV="1">
                    <a:off x="0" y="571500"/>
                    <a:ext cx="3429000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3200400" y="0"/>
                    <a:ext cx="228600" cy="57150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flipH="1">
                    <a:off x="0" y="0"/>
                    <a:ext cx="228600" cy="57150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3" name="Group 32"/>
              <p:cNvGrpSpPr/>
              <p:nvPr/>
            </p:nvGrpSpPr>
            <p:grpSpPr>
              <a:xfrm>
                <a:off x="2609850" y="0"/>
                <a:ext cx="1504950" cy="1143000"/>
                <a:chOff x="0" y="0"/>
                <a:chExt cx="1504950" cy="1143000"/>
              </a:xfrm>
            </p:grpSpPr>
            <p:sp>
              <p:nvSpPr>
                <p:cNvPr id="4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1504950" cy="1136650"/>
                </a:xfrm>
                <a:custGeom>
                  <a:avLst/>
                  <a:gdLst>
                    <a:gd name="connsiteX0" fmla="*/ 0 w 1530350"/>
                    <a:gd name="connsiteY0" fmla="*/ 0 h 1136650"/>
                    <a:gd name="connsiteX1" fmla="*/ 1530350 w 1530350"/>
                    <a:gd name="connsiteY1" fmla="*/ 0 h 1136650"/>
                    <a:gd name="connsiteX2" fmla="*/ 1530350 w 1530350"/>
                    <a:gd name="connsiteY2" fmla="*/ 1136650 h 1136650"/>
                    <a:gd name="connsiteX3" fmla="*/ 0 w 1530350"/>
                    <a:gd name="connsiteY3" fmla="*/ 1136650 h 1136650"/>
                    <a:gd name="connsiteX4" fmla="*/ 0 w 1530350"/>
                    <a:gd name="connsiteY4" fmla="*/ 0 h 1136650"/>
                    <a:gd name="connsiteX0" fmla="*/ 0 w 1530350"/>
                    <a:gd name="connsiteY0" fmla="*/ 0 h 1136650"/>
                    <a:gd name="connsiteX1" fmla="*/ 1047750 w 1530350"/>
                    <a:gd name="connsiteY1" fmla="*/ 45719 h 1136650"/>
                    <a:gd name="connsiteX2" fmla="*/ 1530350 w 1530350"/>
                    <a:gd name="connsiteY2" fmla="*/ 1136650 h 1136650"/>
                    <a:gd name="connsiteX3" fmla="*/ 0 w 1530350"/>
                    <a:gd name="connsiteY3" fmla="*/ 1136650 h 1136650"/>
                    <a:gd name="connsiteX4" fmla="*/ 0 w 1530350"/>
                    <a:gd name="connsiteY4" fmla="*/ 0 h 1136650"/>
                    <a:gd name="connsiteX0" fmla="*/ 0 w 1530350"/>
                    <a:gd name="connsiteY0" fmla="*/ 0 h 1136650"/>
                    <a:gd name="connsiteX1" fmla="*/ 1047750 w 1530350"/>
                    <a:gd name="connsiteY1" fmla="*/ 0 h 1136650"/>
                    <a:gd name="connsiteX2" fmla="*/ 1530350 w 1530350"/>
                    <a:gd name="connsiteY2" fmla="*/ 1136650 h 1136650"/>
                    <a:gd name="connsiteX3" fmla="*/ 0 w 1530350"/>
                    <a:gd name="connsiteY3" fmla="*/ 1136650 h 1136650"/>
                    <a:gd name="connsiteX4" fmla="*/ 0 w 1530350"/>
                    <a:gd name="connsiteY4" fmla="*/ 0 h 1136650"/>
                    <a:gd name="connsiteX0" fmla="*/ 0 w 1504950"/>
                    <a:gd name="connsiteY0" fmla="*/ 0 h 1136650"/>
                    <a:gd name="connsiteX1" fmla="*/ 1047750 w 1504950"/>
                    <a:gd name="connsiteY1" fmla="*/ 0 h 1136650"/>
                    <a:gd name="connsiteX2" fmla="*/ 1504950 w 1504950"/>
                    <a:gd name="connsiteY2" fmla="*/ 1136650 h 1136650"/>
                    <a:gd name="connsiteX3" fmla="*/ 0 w 1504950"/>
                    <a:gd name="connsiteY3" fmla="*/ 1136650 h 1136650"/>
                    <a:gd name="connsiteX4" fmla="*/ 0 w 1504950"/>
                    <a:gd name="connsiteY4" fmla="*/ 0 h 1136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4950" h="1136650">
                      <a:moveTo>
                        <a:pt x="0" y="0"/>
                      </a:moveTo>
                      <a:lnTo>
                        <a:pt x="1047750" y="0"/>
                      </a:lnTo>
                      <a:lnTo>
                        <a:pt x="1504950" y="1136650"/>
                      </a:lnTo>
                      <a:lnTo>
                        <a:pt x="0" y="11366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>
                  <a:noAutofit/>
                </a:bodyPr>
                <a:lstStyle/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ro-RO" sz="1000" dirty="0">
                      <a:solidFill>
                        <a:schemeClr val="bg1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C.4.2.</a:t>
                  </a:r>
                  <a:endParaRPr lang="en-US" sz="11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ro-RO" sz="1000" dirty="0">
                      <a:solidFill>
                        <a:schemeClr val="bg1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SPECILIZARE</a:t>
                  </a:r>
                  <a:endParaRPr lang="en-US" sz="11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ro-RO" sz="1000" dirty="0" smtClean="0">
                      <a:solidFill>
                        <a:schemeClr val="bg1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Echipamente, </a:t>
                  </a:r>
                  <a:r>
                    <a:rPr lang="ro-RO" sz="1000" dirty="0">
                      <a:solidFill>
                        <a:schemeClr val="bg1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Utilaje</a:t>
                  </a:r>
                  <a:r>
                    <a:rPr lang="ro-RO" sz="1000" dirty="0" smtClean="0">
                      <a:solidFill>
                        <a:schemeClr val="bg1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</a:t>
                  </a:r>
                </a:p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ro-RO" sz="1000" dirty="0" smtClean="0">
                      <a:solidFill>
                        <a:schemeClr val="bg1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Softuri</a:t>
                  </a:r>
                  <a:r>
                    <a:rPr lang="ro-RO" sz="1100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ro-RO" sz="1000" dirty="0" smtClean="0">
                      <a:solidFill>
                        <a:schemeClr val="bg1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Mașini</a:t>
                  </a:r>
                  <a:r>
                    <a:rPr lang="ro-RO" sz="1000" dirty="0">
                      <a:solidFill>
                        <a:schemeClr val="bg1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Software</a:t>
                  </a:r>
                  <a:endParaRPr lang="en-US" sz="11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42" name="Group 41"/>
                <p:cNvGrpSpPr/>
                <p:nvPr/>
              </p:nvGrpSpPr>
              <p:grpSpPr>
                <a:xfrm>
                  <a:off x="19050" y="0"/>
                  <a:ext cx="1485900" cy="1143000"/>
                  <a:chOff x="0" y="0"/>
                  <a:chExt cx="1485900" cy="1143000"/>
                </a:xfrm>
              </p:grpSpPr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1028700" y="0"/>
                    <a:ext cx="457200" cy="114300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0" y="1143000"/>
                    <a:ext cx="1485900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flipH="1" flipV="1">
                    <a:off x="0" y="0"/>
                    <a:ext cx="1028700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1143000" y="0"/>
                <a:ext cx="1485900" cy="1143000"/>
                <a:chOff x="0" y="0"/>
                <a:chExt cx="1485900" cy="1143000"/>
              </a:xfrm>
            </p:grpSpPr>
            <p:sp>
              <p:nvSpPr>
                <p:cNvPr id="35" name="Text Box 25"/>
                <p:cNvSpPr txBox="1"/>
                <p:nvPr/>
              </p:nvSpPr>
              <p:spPr>
                <a:xfrm>
                  <a:off x="0" y="0"/>
                  <a:ext cx="1485900" cy="1143000"/>
                </a:xfrm>
                <a:custGeom>
                  <a:avLst/>
                  <a:gdLst>
                    <a:gd name="connsiteX0" fmla="*/ 0 w 1485900"/>
                    <a:gd name="connsiteY0" fmla="*/ 0 h 1143000"/>
                    <a:gd name="connsiteX1" fmla="*/ 1485900 w 1485900"/>
                    <a:gd name="connsiteY1" fmla="*/ 0 h 1143000"/>
                    <a:gd name="connsiteX2" fmla="*/ 1485900 w 1485900"/>
                    <a:gd name="connsiteY2" fmla="*/ 1143000 h 1143000"/>
                    <a:gd name="connsiteX3" fmla="*/ 0 w 1485900"/>
                    <a:gd name="connsiteY3" fmla="*/ 1143000 h 1143000"/>
                    <a:gd name="connsiteX4" fmla="*/ 0 w 1485900"/>
                    <a:gd name="connsiteY4" fmla="*/ 0 h 1143000"/>
                    <a:gd name="connsiteX0" fmla="*/ 685800 w 1485900"/>
                    <a:gd name="connsiteY0" fmla="*/ 0 h 1143000"/>
                    <a:gd name="connsiteX1" fmla="*/ 1485900 w 1485900"/>
                    <a:gd name="connsiteY1" fmla="*/ 0 h 1143000"/>
                    <a:gd name="connsiteX2" fmla="*/ 1485900 w 1485900"/>
                    <a:gd name="connsiteY2" fmla="*/ 1143000 h 1143000"/>
                    <a:gd name="connsiteX3" fmla="*/ 0 w 1485900"/>
                    <a:gd name="connsiteY3" fmla="*/ 1143000 h 1143000"/>
                    <a:gd name="connsiteX4" fmla="*/ 685800 w 1485900"/>
                    <a:gd name="connsiteY4" fmla="*/ 0 h 1143000"/>
                    <a:gd name="connsiteX0" fmla="*/ 457200 w 1485900"/>
                    <a:gd name="connsiteY0" fmla="*/ 0 h 1143000"/>
                    <a:gd name="connsiteX1" fmla="*/ 1485900 w 1485900"/>
                    <a:gd name="connsiteY1" fmla="*/ 0 h 1143000"/>
                    <a:gd name="connsiteX2" fmla="*/ 1485900 w 1485900"/>
                    <a:gd name="connsiteY2" fmla="*/ 1143000 h 1143000"/>
                    <a:gd name="connsiteX3" fmla="*/ 0 w 1485900"/>
                    <a:gd name="connsiteY3" fmla="*/ 1143000 h 1143000"/>
                    <a:gd name="connsiteX4" fmla="*/ 457200 w 1485900"/>
                    <a:gd name="connsiteY4" fmla="*/ 0 h 114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5900" h="1143000">
                      <a:moveTo>
                        <a:pt x="457200" y="0"/>
                      </a:moveTo>
                      <a:lnTo>
                        <a:pt x="1485900" y="0"/>
                      </a:lnTo>
                      <a:lnTo>
                        <a:pt x="1485900" y="1143000"/>
                      </a:lnTo>
                      <a:lnTo>
                        <a:pt x="0" y="1143000"/>
                      </a:lnTo>
                      <a:lnTo>
                        <a:pt x="45720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ro-RO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C.4.1.</a:t>
                  </a:r>
                  <a:endPara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ro-RO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Specializare</a:t>
                  </a:r>
                  <a:endPara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ro-RO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Manageriale</a:t>
                  </a:r>
                  <a:endPara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36" name="Group 35"/>
                <p:cNvGrpSpPr/>
                <p:nvPr/>
              </p:nvGrpSpPr>
              <p:grpSpPr>
                <a:xfrm>
                  <a:off x="0" y="0"/>
                  <a:ext cx="1485900" cy="1143000"/>
                  <a:chOff x="0" y="0"/>
                  <a:chExt cx="1485900" cy="1143000"/>
                </a:xfrm>
              </p:grpSpPr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0" y="1143000"/>
                    <a:ext cx="1485900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 flipH="1" flipV="1">
                    <a:off x="457200" y="0"/>
                    <a:ext cx="1028700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 flipH="1">
                    <a:off x="0" y="0"/>
                    <a:ext cx="457200" cy="114300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 flipH="1" flipV="1">
                    <a:off x="1485900" y="0"/>
                    <a:ext cx="0" cy="1143000"/>
                  </a:xfrm>
                  <a:prstGeom prst="line">
                    <a:avLst/>
                  </a:prstGeom>
                  <a:ln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CED04C67-4DD2-42A9-AD81-C54969B382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82" y="210352"/>
            <a:ext cx="4475715" cy="66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162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3876</TotalTime>
  <Words>5137</Words>
  <Application>Microsoft Office PowerPoint</Application>
  <PresentationFormat>Widescreen</PresentationFormat>
  <Paragraphs>1010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Trebuchet MS</vt:lpstr>
      <vt:lpstr>Wingdings</vt:lpstr>
      <vt:lpstr>1_Office Theme</vt:lpstr>
      <vt:lpstr>Autoritatea Națională pentru Calificări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Tab. 5. Corelarea nivelelor de calificare cu tipurile de competențe și creditele lor </vt:lpstr>
      <vt:lpstr>PowerPoint Presentation</vt:lpstr>
      <vt:lpstr>PowerPoint Presentation</vt:lpstr>
      <vt:lpstr>PowerPoint Presentation</vt:lpstr>
      <vt:lpstr>PowerPoint Presentation</vt:lpstr>
      <vt:lpstr> Tab.7 - C1 – pe sectoare  CAEN se dezvoltă pe nivele de calificare prin rezultatele învățării, în fiecare sector</vt:lpstr>
      <vt:lpstr>PowerPoint Presentation</vt:lpstr>
      <vt:lpstr>PowerPoint Presentation</vt:lpstr>
      <vt:lpstr> Tab 9. Competențe C2 structurate pe subgrupele majore  ISCO</vt:lpstr>
      <vt:lpstr> Tab 9. continuare </vt:lpstr>
      <vt:lpstr>Tab 9. continuare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Autoritatea Națională pentru Calificări</dc:title>
  <dc:creator>Windows User</dc:creator>
  <cp:lastModifiedBy>AMA-01</cp:lastModifiedBy>
  <cp:revision>266</cp:revision>
  <dcterms:created xsi:type="dcterms:W3CDTF">2023-08-02T14:25:45Z</dcterms:created>
  <dcterms:modified xsi:type="dcterms:W3CDTF">2023-11-02T15:37:34Z</dcterms:modified>
</cp:coreProperties>
</file>