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706" r:id="rId2"/>
  </p:sldMasterIdLst>
  <p:notesMasterIdLst>
    <p:notesMasterId r:id="rId21"/>
  </p:notesMasterIdLst>
  <p:sldIdLst>
    <p:sldId id="256" r:id="rId3"/>
    <p:sldId id="352" r:id="rId4"/>
    <p:sldId id="376" r:id="rId5"/>
    <p:sldId id="377" r:id="rId6"/>
    <p:sldId id="348" r:id="rId7"/>
    <p:sldId id="365" r:id="rId8"/>
    <p:sldId id="373" r:id="rId9"/>
    <p:sldId id="364" r:id="rId10"/>
    <p:sldId id="367" r:id="rId11"/>
    <p:sldId id="368" r:id="rId12"/>
    <p:sldId id="374" r:id="rId13"/>
    <p:sldId id="375" r:id="rId14"/>
    <p:sldId id="351" r:id="rId15"/>
    <p:sldId id="370" r:id="rId16"/>
    <p:sldId id="371" r:id="rId17"/>
    <p:sldId id="372" r:id="rId18"/>
    <p:sldId id="357" r:id="rId19"/>
    <p:sldId id="343" r:id="rId20"/>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rgil Ion" initials="VI" lastIdx="1" clrIdx="0">
    <p:extLst>
      <p:ext uri="{19B8F6BF-5375-455C-9EA6-DF929625EA0E}">
        <p15:presenceInfo xmlns:p15="http://schemas.microsoft.com/office/powerpoint/2012/main" userId="Virgil I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CB5"/>
    <a:srgbClr val="3A21A5"/>
    <a:srgbClr val="DB5D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86788" autoAdjust="0"/>
  </p:normalViewPr>
  <p:slideViewPr>
    <p:cSldViewPr snapToGrid="0">
      <p:cViewPr varScale="1">
        <p:scale>
          <a:sx n="77" d="100"/>
          <a:sy n="77" d="100"/>
        </p:scale>
        <p:origin x="90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6725"/>
          </a:xfrm>
          <a:prstGeom prst="rect">
            <a:avLst/>
          </a:prstGeom>
        </p:spPr>
        <p:txBody>
          <a:bodyPr vert="horz" lIns="91440" tIns="45720" rIns="91440" bIns="45720" rtlCol="0"/>
          <a:lstStyle>
            <a:lvl1pPr algn="r">
              <a:defRPr sz="1200"/>
            </a:lvl1pPr>
          </a:lstStyle>
          <a:p>
            <a:fld id="{37722FF2-4878-4F73-A886-A6C62F95512D}" type="datetimeFigureOut">
              <a:rPr lang="en-US" smtClean="0"/>
              <a:t>12/20/2023</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8338"/>
            <a:ext cx="5616575" cy="36639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6725"/>
          </a:xfrm>
          <a:prstGeom prst="rect">
            <a:avLst/>
          </a:prstGeom>
        </p:spPr>
        <p:txBody>
          <a:bodyPr vert="horz" lIns="91440" tIns="45720" rIns="91440" bIns="45720" rtlCol="0" anchor="b"/>
          <a:lstStyle>
            <a:lvl1pPr algn="r">
              <a:defRPr sz="1200"/>
            </a:lvl1pPr>
          </a:lstStyle>
          <a:p>
            <a:fld id="{548FC53F-811D-4598-B506-646D0F038E1A}" type="slidenum">
              <a:rPr lang="en-US" smtClean="0"/>
              <a:t>‹#›</a:t>
            </a:fld>
            <a:endParaRPr lang="en-US"/>
          </a:p>
        </p:txBody>
      </p:sp>
    </p:spTree>
    <p:extLst>
      <p:ext uri="{BB962C8B-B14F-4D97-AF65-F5344CB8AC3E}">
        <p14:creationId xmlns:p14="http://schemas.microsoft.com/office/powerpoint/2010/main" val="68105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FC53F-811D-4598-B506-646D0F038E1A}" type="slidenum">
              <a:rPr lang="en-US" smtClean="0"/>
              <a:t>13</a:t>
            </a:fld>
            <a:endParaRPr lang="en-US"/>
          </a:p>
        </p:txBody>
      </p:sp>
    </p:spTree>
    <p:extLst>
      <p:ext uri="{BB962C8B-B14F-4D97-AF65-F5344CB8AC3E}">
        <p14:creationId xmlns:p14="http://schemas.microsoft.com/office/powerpoint/2010/main" val="1860396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FC53F-811D-4598-B506-646D0F038E1A}" type="slidenum">
              <a:rPr lang="en-US" smtClean="0"/>
              <a:t>14</a:t>
            </a:fld>
            <a:endParaRPr lang="en-US"/>
          </a:p>
        </p:txBody>
      </p:sp>
    </p:spTree>
    <p:extLst>
      <p:ext uri="{BB962C8B-B14F-4D97-AF65-F5344CB8AC3E}">
        <p14:creationId xmlns:p14="http://schemas.microsoft.com/office/powerpoint/2010/main" val="1444738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FC53F-811D-4598-B506-646D0F038E1A}" type="slidenum">
              <a:rPr lang="en-US" smtClean="0"/>
              <a:t>15</a:t>
            </a:fld>
            <a:endParaRPr lang="en-US"/>
          </a:p>
        </p:txBody>
      </p:sp>
    </p:spTree>
    <p:extLst>
      <p:ext uri="{BB962C8B-B14F-4D97-AF65-F5344CB8AC3E}">
        <p14:creationId xmlns:p14="http://schemas.microsoft.com/office/powerpoint/2010/main" val="1385645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FC53F-811D-4598-B506-646D0F038E1A}" type="slidenum">
              <a:rPr lang="en-US" smtClean="0"/>
              <a:t>16</a:t>
            </a:fld>
            <a:endParaRPr lang="en-US"/>
          </a:p>
        </p:txBody>
      </p:sp>
    </p:spTree>
    <p:extLst>
      <p:ext uri="{BB962C8B-B14F-4D97-AF65-F5344CB8AC3E}">
        <p14:creationId xmlns:p14="http://schemas.microsoft.com/office/powerpoint/2010/main" val="4191029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FC53F-811D-4598-B506-646D0F038E1A}" type="slidenum">
              <a:rPr lang="en-US" smtClean="0"/>
              <a:t>17</a:t>
            </a:fld>
            <a:endParaRPr lang="en-US"/>
          </a:p>
        </p:txBody>
      </p:sp>
    </p:spTree>
    <p:extLst>
      <p:ext uri="{BB962C8B-B14F-4D97-AF65-F5344CB8AC3E}">
        <p14:creationId xmlns:p14="http://schemas.microsoft.com/office/powerpoint/2010/main" val="970967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EFE7A-A687-F9D9-1B99-FA1036511C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5D7EF7D9-EADA-F552-53EB-BA58DE2076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2AB065A-8DF0-D061-402A-8CC1308A5CD2}"/>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5" name="Footer Placeholder 4">
            <a:extLst>
              <a:ext uri="{FF2B5EF4-FFF2-40B4-BE49-F238E27FC236}">
                <a16:creationId xmlns:a16="http://schemas.microsoft.com/office/drawing/2014/main" xmlns="" id="{77FAB54D-351C-FDE5-8F59-FE1A35C58B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8BC9E02-452B-8359-133A-C88D892EEC47}"/>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381996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4D76E1-F198-9906-1FE9-D4839D2A6BA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125F33C-3B89-03D8-8A8B-958AC82EBC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8967819-6335-EC43-BD23-E5063E325854}"/>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5" name="Footer Placeholder 4">
            <a:extLst>
              <a:ext uri="{FF2B5EF4-FFF2-40B4-BE49-F238E27FC236}">
                <a16:creationId xmlns:a16="http://schemas.microsoft.com/office/drawing/2014/main" xmlns="" id="{B14F75E2-D762-B752-36A2-F2C3E67C5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86CC25E-2C46-0A9B-3055-9776F9D3A0D5}"/>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91279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C61525F-6799-3080-831B-51BB1B40AD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82E0661-83EF-EE1E-0E61-C96FEA769C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CF39487-CFCD-E1D2-DDF5-06C85C7CBA50}"/>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5" name="Footer Placeholder 4">
            <a:extLst>
              <a:ext uri="{FF2B5EF4-FFF2-40B4-BE49-F238E27FC236}">
                <a16:creationId xmlns:a16="http://schemas.microsoft.com/office/drawing/2014/main" xmlns="" id="{47A60F9B-A86C-2261-9DAA-81BAB98CF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8A17E6-BB3B-5013-769D-C1E139AF8622}"/>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809266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28606-6400-4306-A991-26E3193825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xmlns="" id="{D5FFC25D-0B1A-4AD6-A7E1-966620772B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xmlns="" id="{1B46EEE3-BC6F-4F8C-8433-7BF1D08FD34F}"/>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5" name="Footer Placeholder 4">
            <a:extLst>
              <a:ext uri="{FF2B5EF4-FFF2-40B4-BE49-F238E27FC236}">
                <a16:creationId xmlns:a16="http://schemas.microsoft.com/office/drawing/2014/main" xmlns="" id="{7FA94910-B0C1-4615-B2FD-B49CAE3ACBAF}"/>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xmlns="" id="{DDE6C5F3-8AE3-4A56-9A3C-B9E1A7A49B6A}"/>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1939247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9E9330-100A-447B-9041-CF0D12DED07D}"/>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xmlns="" id="{3DC1E721-19DF-46DD-8E9B-7EC94AF6A7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xmlns="" id="{A7558687-C715-4AE4-A673-2D7A41BDAE8E}"/>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5" name="Footer Placeholder 4">
            <a:extLst>
              <a:ext uri="{FF2B5EF4-FFF2-40B4-BE49-F238E27FC236}">
                <a16:creationId xmlns:a16="http://schemas.microsoft.com/office/drawing/2014/main" xmlns="" id="{53389D4F-D0F6-43E6-92D3-E38C31878BEE}"/>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xmlns="" id="{AC4A15B2-E32B-4558-BE85-14D79B0A3BE9}"/>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202480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23C4F1-691E-42C6-A838-88B7E99F6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xmlns="" id="{486F2C54-D472-42E7-8073-63FBDAA0B1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823A93F-B8B3-4781-930B-56F9FE34A80B}"/>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5" name="Footer Placeholder 4">
            <a:extLst>
              <a:ext uri="{FF2B5EF4-FFF2-40B4-BE49-F238E27FC236}">
                <a16:creationId xmlns:a16="http://schemas.microsoft.com/office/drawing/2014/main" xmlns="" id="{68E218C9-B8F7-457B-8455-A16141D9AE06}"/>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xmlns="" id="{043FA473-D3B8-4077-82CC-E90EEA21EB23}"/>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260706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181A71-8159-4B10-8055-215C67A45CAA}"/>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xmlns="" id="{D3708980-DF24-4E56-A3EC-F32FADDB5B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xmlns="" id="{F19029F4-80F4-415D-B843-65848311D7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xmlns="" id="{1C9D224B-3C1B-4CDD-9CFD-8594975D4491}"/>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6" name="Footer Placeholder 5">
            <a:extLst>
              <a:ext uri="{FF2B5EF4-FFF2-40B4-BE49-F238E27FC236}">
                <a16:creationId xmlns:a16="http://schemas.microsoft.com/office/drawing/2014/main" xmlns="" id="{C5A3CCFA-B1F7-4B80-BF9A-E29448FEAFDB}"/>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xmlns="" id="{1D64B630-4FAD-4133-B582-36F8CA539491}"/>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2510594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D46817-48C7-4A19-BCCD-29292218EB50}"/>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xmlns="" id="{1772CF88-0492-46EA-B06F-25DF4B79FD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341FC73-1EC1-4D6C-A848-BD49D3E8BA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xmlns="" id="{B9B4DE05-473E-41CA-BF4A-3C4604DE80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2F47A12-EA11-434C-8B22-68BF83170E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xmlns="" id="{F7698E42-F5F9-4621-8C33-7E1AFA6A5692}"/>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8" name="Footer Placeholder 7">
            <a:extLst>
              <a:ext uri="{FF2B5EF4-FFF2-40B4-BE49-F238E27FC236}">
                <a16:creationId xmlns:a16="http://schemas.microsoft.com/office/drawing/2014/main" xmlns="" id="{DF39D730-3F47-4FAE-8F8D-77490C796AA5}"/>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xmlns="" id="{BC058F17-061E-48BA-AD17-B67F3AACE7E8}"/>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2285561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82380-6816-41AE-9852-8B66437453A4}"/>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xmlns="" id="{101E1990-AF06-42D8-9400-94137170068A}"/>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4" name="Footer Placeholder 3">
            <a:extLst>
              <a:ext uri="{FF2B5EF4-FFF2-40B4-BE49-F238E27FC236}">
                <a16:creationId xmlns:a16="http://schemas.microsoft.com/office/drawing/2014/main" xmlns="" id="{A43EFA57-D254-47A3-89A6-C117C8E2FF4E}"/>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xmlns="" id="{DB2E7246-4130-43A0-A509-97462C7DBF2B}"/>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3347644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CF42F4D-A1CA-44E2-9A73-DBD7815ACDA9}"/>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3" name="Footer Placeholder 2">
            <a:extLst>
              <a:ext uri="{FF2B5EF4-FFF2-40B4-BE49-F238E27FC236}">
                <a16:creationId xmlns:a16="http://schemas.microsoft.com/office/drawing/2014/main" xmlns="" id="{8F2423D8-C9C6-4537-BD26-7E7518900410}"/>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xmlns="" id="{483E4DAC-06DD-4BBF-AB15-1F02EF323BBB}"/>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699773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EB809-3798-4E34-A559-2477FEEB94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xmlns="" id="{4E400176-2B48-423E-9CB2-90F6228E8D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xmlns="" id="{48E18036-A977-4750-BE4D-E44E1A1C4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8358168-BC28-469B-9BF1-1B0E1EF09623}"/>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6" name="Footer Placeholder 5">
            <a:extLst>
              <a:ext uri="{FF2B5EF4-FFF2-40B4-BE49-F238E27FC236}">
                <a16:creationId xmlns:a16="http://schemas.microsoft.com/office/drawing/2014/main" xmlns="" id="{2A79BA2B-B6B4-42B0-896D-154731F159BC}"/>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xmlns="" id="{322C6A22-020B-402F-8A22-8FC3C8A49C0B}"/>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269453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B6C57C-0038-3918-7C4B-1AE3A19A5F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652F9BF-3DF4-2768-4F38-7515FA4DF2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F20A2C-B931-3AC8-D7E5-86A7A94616EC}"/>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5" name="Footer Placeholder 4">
            <a:extLst>
              <a:ext uri="{FF2B5EF4-FFF2-40B4-BE49-F238E27FC236}">
                <a16:creationId xmlns:a16="http://schemas.microsoft.com/office/drawing/2014/main" xmlns="" id="{2E3E7703-9324-8880-0102-335F51740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FB7BDDD-31EF-37A6-F7C5-8EF049A82246}"/>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1091582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A9BC0-27CC-41DB-9B98-337DCB76F3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xmlns="" id="{EE54E5A4-BC90-4654-BB57-3C20D77774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xmlns="" id="{028465A8-EBE6-41DE-8420-F52FD5D06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68DF86F-446F-45D6-AC7B-8A56241E0E36}"/>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6" name="Footer Placeholder 5">
            <a:extLst>
              <a:ext uri="{FF2B5EF4-FFF2-40B4-BE49-F238E27FC236}">
                <a16:creationId xmlns:a16="http://schemas.microsoft.com/office/drawing/2014/main" xmlns="" id="{0C6243E2-5CB5-404E-ADDE-9DE82C0795F3}"/>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xmlns="" id="{01405E1D-FC2E-4962-81AB-8E432DEAA01B}"/>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3821723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DA859-7445-4D72-8817-D8EF9FAF3D07}"/>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xmlns="" id="{0951FC45-2B08-468B-B766-B5BFE60D60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xmlns="" id="{959D9F39-A4DA-4E77-A46F-13B999292375}"/>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5" name="Footer Placeholder 4">
            <a:extLst>
              <a:ext uri="{FF2B5EF4-FFF2-40B4-BE49-F238E27FC236}">
                <a16:creationId xmlns:a16="http://schemas.microsoft.com/office/drawing/2014/main" xmlns="" id="{BB5FE9DA-559E-42A0-8F29-457BCBBE13F6}"/>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xmlns="" id="{C687DFB9-7086-4FEF-BE11-D8FD7F7AD15A}"/>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1408051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301DD6E-6169-4C71-9380-955D5F7299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xmlns="" id="{E3F2D51F-1EC5-491E-BB59-B966F1B894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xmlns="" id="{4CCA491A-97E2-4C6E-A58C-286BB07F1412}"/>
              </a:ext>
            </a:extLst>
          </p:cNvPr>
          <p:cNvSpPr>
            <a:spLocks noGrp="1"/>
          </p:cNvSpPr>
          <p:nvPr>
            <p:ph type="dt" sz="half" idx="10"/>
          </p:nvPr>
        </p:nvSpPr>
        <p:spPr/>
        <p:txBody>
          <a:bodyPr/>
          <a:lstStyle/>
          <a:p>
            <a:fld id="{C15C595F-A9E8-407C-B6A5-BD83D942DD5A}" type="datetimeFigureOut">
              <a:rPr lang="ro-RO" smtClean="0"/>
              <a:t>20.12.2023</a:t>
            </a:fld>
            <a:endParaRPr lang="ro-RO"/>
          </a:p>
        </p:txBody>
      </p:sp>
      <p:sp>
        <p:nvSpPr>
          <p:cNvPr id="5" name="Footer Placeholder 4">
            <a:extLst>
              <a:ext uri="{FF2B5EF4-FFF2-40B4-BE49-F238E27FC236}">
                <a16:creationId xmlns:a16="http://schemas.microsoft.com/office/drawing/2014/main" xmlns="" id="{35D16717-389A-4633-89CB-01DC6C84F942}"/>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xmlns="" id="{35EE490E-30A1-4389-8C44-FC02528FE173}"/>
              </a:ext>
            </a:extLst>
          </p:cNvPr>
          <p:cNvSpPr>
            <a:spLocks noGrp="1"/>
          </p:cNvSpPr>
          <p:nvPr>
            <p:ph type="sldNum" sz="quarter" idx="12"/>
          </p:nvPr>
        </p:nvSpPr>
        <p:spPr/>
        <p:txBody>
          <a:bodyPr/>
          <a:lstStyle/>
          <a:p>
            <a:fld id="{6D4A4CBF-4FCF-46DD-B8E4-D67BA3CF2A39}" type="slidenum">
              <a:rPr lang="ro-RO" smtClean="0"/>
              <a:t>‹#›</a:t>
            </a:fld>
            <a:endParaRPr lang="ro-RO"/>
          </a:p>
        </p:txBody>
      </p:sp>
    </p:spTree>
    <p:extLst>
      <p:ext uri="{BB962C8B-B14F-4D97-AF65-F5344CB8AC3E}">
        <p14:creationId xmlns:p14="http://schemas.microsoft.com/office/powerpoint/2010/main" val="304485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63B32-681D-28C4-2CED-8AA8FF4AB7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24F135F-A1F5-8D33-7C57-67954967E5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606B601-890A-438A-634F-2F76CB2F5432}"/>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5" name="Footer Placeholder 4">
            <a:extLst>
              <a:ext uri="{FF2B5EF4-FFF2-40B4-BE49-F238E27FC236}">
                <a16:creationId xmlns:a16="http://schemas.microsoft.com/office/drawing/2014/main" xmlns="" id="{8AF9799A-1A67-4253-544F-67D410CDD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328CE6-2EF4-AEE8-745E-C68B894F4463}"/>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212724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8327DC-E88C-9367-7027-DD09594C4B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689AE39-A75D-922F-EB60-95E0BF7F4F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CC0DAAAB-F95E-09F8-BD41-0F861BD9C1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CB1CBDF3-D809-DB43-AD6E-398C5EDF1396}"/>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6" name="Footer Placeholder 5">
            <a:extLst>
              <a:ext uri="{FF2B5EF4-FFF2-40B4-BE49-F238E27FC236}">
                <a16:creationId xmlns:a16="http://schemas.microsoft.com/office/drawing/2014/main" xmlns="" id="{3FE1FC46-03BD-0723-ACEE-794DD3A1C4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A963BFC-EB0A-392B-05C0-7FB8DF4856EE}"/>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124453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2932D8-083F-B448-2E07-74262284F5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2CA2D8E-A509-AD83-4D58-EA0554A33D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C1AA053-8A71-14E5-E3DB-6F8F4071D0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0D5A573E-67E2-2DCE-15DF-66014C3865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B86A9AB-FC2C-FA4B-7E61-9A950BCD10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0DD65384-A491-9F99-7BE4-DD8915482AC0}"/>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8" name="Footer Placeholder 7">
            <a:extLst>
              <a:ext uri="{FF2B5EF4-FFF2-40B4-BE49-F238E27FC236}">
                <a16:creationId xmlns:a16="http://schemas.microsoft.com/office/drawing/2014/main" xmlns="" id="{72B28EE5-3E28-7BCE-1CD7-8B798B8AE6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25184D5-5342-BF71-543C-E8899A8D0C46}"/>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3049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44EF25-B7BA-159D-0F56-A4B8596CE7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DA5F6A2-ACB5-4488-222C-7C73FE65DFB1}"/>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4" name="Footer Placeholder 3">
            <a:extLst>
              <a:ext uri="{FF2B5EF4-FFF2-40B4-BE49-F238E27FC236}">
                <a16:creationId xmlns:a16="http://schemas.microsoft.com/office/drawing/2014/main" xmlns="" id="{5ED44D36-84C5-C3A5-FCF0-FBAAB3253C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ED898A7-165E-4557-AA60-111C0877CC6E}"/>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150086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63487ED-5C07-8DE0-463C-5A53597D840B}"/>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3" name="Footer Placeholder 2">
            <a:extLst>
              <a:ext uri="{FF2B5EF4-FFF2-40B4-BE49-F238E27FC236}">
                <a16:creationId xmlns:a16="http://schemas.microsoft.com/office/drawing/2014/main" xmlns="" id="{FD66D812-F219-AF6D-4283-3AA36403E4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43C5F3A-E422-5B82-3DA9-E604414D745A}"/>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328322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E265C0-3376-8198-2E96-F1BB7D68A6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8F8874C-80A2-3C03-D919-35A97BAC5D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257BEBF0-17EE-5AD0-BA16-244DD22B7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0D56EAF-B8E7-1C23-AA6E-C9909F1C01F7}"/>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6" name="Footer Placeholder 5">
            <a:extLst>
              <a:ext uri="{FF2B5EF4-FFF2-40B4-BE49-F238E27FC236}">
                <a16:creationId xmlns:a16="http://schemas.microsoft.com/office/drawing/2014/main" xmlns="" id="{69CAF63D-3C35-3C56-CE71-D062F0F929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448EC81-45EF-3405-09D5-EF6B9EBB11EA}"/>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215331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FD8EF6-7B46-9884-5297-AF096BAB6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198A3915-BC29-3431-8FF8-5147C7E502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E84443E-709C-2563-A7DB-BF728775B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140BA01-CB13-1DD1-ABB2-5AC93A2CD77C}"/>
              </a:ext>
            </a:extLst>
          </p:cNvPr>
          <p:cNvSpPr>
            <a:spLocks noGrp="1"/>
          </p:cNvSpPr>
          <p:nvPr>
            <p:ph type="dt" sz="half" idx="10"/>
          </p:nvPr>
        </p:nvSpPr>
        <p:spPr/>
        <p:txBody>
          <a:bodyPr/>
          <a:lstStyle/>
          <a:p>
            <a:fld id="{06E11442-FBB6-4338-8DCC-59682757751F}" type="datetimeFigureOut">
              <a:rPr lang="en-US" smtClean="0"/>
              <a:t>12/20/2023</a:t>
            </a:fld>
            <a:endParaRPr lang="en-US"/>
          </a:p>
        </p:txBody>
      </p:sp>
      <p:sp>
        <p:nvSpPr>
          <p:cNvPr id="6" name="Footer Placeholder 5">
            <a:extLst>
              <a:ext uri="{FF2B5EF4-FFF2-40B4-BE49-F238E27FC236}">
                <a16:creationId xmlns:a16="http://schemas.microsoft.com/office/drawing/2014/main" xmlns="" id="{77131A87-65C0-CE41-C0A7-A958CE0900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FDD399C-885D-10FD-AEC2-2ED94B11CCA0}"/>
              </a:ext>
            </a:extLst>
          </p:cNvPr>
          <p:cNvSpPr>
            <a:spLocks noGrp="1"/>
          </p:cNvSpPr>
          <p:nvPr>
            <p:ph type="sldNum" sz="quarter" idx="12"/>
          </p:nvPr>
        </p:nvSpPr>
        <p:spPr/>
        <p:txBody>
          <a:bodyPr/>
          <a:lstStyle/>
          <a:p>
            <a:fld id="{883FD668-7356-4181-9F43-5D9D2DD377AF}" type="slidenum">
              <a:rPr lang="en-US" smtClean="0"/>
              <a:t>‹#›</a:t>
            </a:fld>
            <a:endParaRPr lang="en-US"/>
          </a:p>
        </p:txBody>
      </p:sp>
    </p:spTree>
    <p:extLst>
      <p:ext uri="{BB962C8B-B14F-4D97-AF65-F5344CB8AC3E}">
        <p14:creationId xmlns:p14="http://schemas.microsoft.com/office/powerpoint/2010/main" val="45809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DB409C5-5AEF-6643-6432-7F0152B19F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B73635A-7109-922F-15FC-D4B7165309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7944E94-C1BF-C7CE-C889-A25686E2E8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11442-FBB6-4338-8DCC-59682757751F}" type="datetimeFigureOut">
              <a:rPr lang="en-US" smtClean="0"/>
              <a:t>12/20/2023</a:t>
            </a:fld>
            <a:endParaRPr lang="en-US"/>
          </a:p>
        </p:txBody>
      </p:sp>
      <p:sp>
        <p:nvSpPr>
          <p:cNvPr id="5" name="Footer Placeholder 4">
            <a:extLst>
              <a:ext uri="{FF2B5EF4-FFF2-40B4-BE49-F238E27FC236}">
                <a16:creationId xmlns:a16="http://schemas.microsoft.com/office/drawing/2014/main" xmlns="" id="{EC9F03FD-7743-C464-4325-E680ED42BF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10ED554-64F3-808C-30BB-AC2FA95F6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FD668-7356-4181-9F43-5D9D2DD377AF}" type="slidenum">
              <a:rPr lang="en-US" smtClean="0"/>
              <a:t>‹#›</a:t>
            </a:fld>
            <a:endParaRPr lang="en-US"/>
          </a:p>
        </p:txBody>
      </p:sp>
    </p:spTree>
    <p:extLst>
      <p:ext uri="{BB962C8B-B14F-4D97-AF65-F5344CB8AC3E}">
        <p14:creationId xmlns:p14="http://schemas.microsoft.com/office/powerpoint/2010/main" val="137845775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2BB0709-3F05-43A7-BE0C-D5D76932C9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xmlns="" id="{AEDE63B4-055C-466A-83FC-000731F9D7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xmlns="" id="{5D156B53-65A7-436A-AA30-B451229609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C595F-A9E8-407C-B6A5-BD83D942DD5A}" type="datetimeFigureOut">
              <a:rPr lang="ro-RO" smtClean="0"/>
              <a:t>20.12.2023</a:t>
            </a:fld>
            <a:endParaRPr lang="ro-RO"/>
          </a:p>
        </p:txBody>
      </p:sp>
      <p:sp>
        <p:nvSpPr>
          <p:cNvPr id="5" name="Footer Placeholder 4">
            <a:extLst>
              <a:ext uri="{FF2B5EF4-FFF2-40B4-BE49-F238E27FC236}">
                <a16:creationId xmlns:a16="http://schemas.microsoft.com/office/drawing/2014/main" xmlns="" id="{15AA8F0B-9EA5-4AB4-BB81-8586E08D9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xmlns="" id="{1B65C8AA-91D6-43E7-AAA1-8C2B23A4D7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A4CBF-4FCF-46DD-B8E4-D67BA3CF2A39}" type="slidenum">
              <a:rPr lang="ro-RO" smtClean="0"/>
              <a:t>‹#›</a:t>
            </a:fld>
            <a:endParaRPr lang="ro-RO"/>
          </a:p>
        </p:txBody>
      </p:sp>
    </p:spTree>
    <p:extLst>
      <p:ext uri="{BB962C8B-B14F-4D97-AF65-F5344CB8AC3E}">
        <p14:creationId xmlns:p14="http://schemas.microsoft.com/office/powerpoint/2010/main" val="266523416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anc.edu.ro/"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376E8D06-27F0-D079-21AD-83B0FACA20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900000">
            <a:off x="-12030627" y="-3074280"/>
            <a:ext cx="36576000" cy="20326349"/>
          </a:xfrm>
          <a:prstGeom prst="rect">
            <a:avLst/>
          </a:prstGeom>
        </p:spPr>
      </p:pic>
      <p:sp>
        <p:nvSpPr>
          <p:cNvPr id="2" name="Title 1"/>
          <p:cNvSpPr>
            <a:spLocks noGrp="1"/>
          </p:cNvSpPr>
          <p:nvPr>
            <p:ph type="ctrTitle"/>
          </p:nvPr>
        </p:nvSpPr>
        <p:spPr>
          <a:xfrm>
            <a:off x="338989" y="3024743"/>
            <a:ext cx="11364685" cy="1477168"/>
          </a:xfrm>
        </p:spPr>
        <p:txBody>
          <a:bodyPr>
            <a:noAutofit/>
          </a:bodyPr>
          <a:lstStyle/>
          <a:p>
            <a:r>
              <a:rPr lang="ro-RO" sz="3600" b="1" dirty="0">
                <a:latin typeface="Trebuchet MS" panose="020B0603020202020204" pitchFamily="34" charset="0"/>
                <a:cs typeface="Times New Roman" panose="02020603050405020304" pitchFamily="18" charset="0"/>
              </a:rPr>
              <a:t>National Qualifications Authority</a:t>
            </a:r>
            <a:r>
              <a:rPr lang="en-US" sz="3600" b="1" dirty="0">
                <a:latin typeface="Trebuchet MS" panose="020B0603020202020204" pitchFamily="34" charset="0"/>
                <a:cs typeface="Times New Roman" panose="02020603050405020304" pitchFamily="18" charset="0"/>
              </a:rPr>
              <a:t/>
            </a:r>
            <a:br>
              <a:rPr lang="en-US" sz="3600" b="1" dirty="0">
                <a:latin typeface="Trebuchet MS" panose="020B0603020202020204" pitchFamily="34" charset="0"/>
                <a:cs typeface="Times New Roman" panose="02020603050405020304" pitchFamily="18" charset="0"/>
              </a:rPr>
            </a:br>
            <a:r>
              <a:rPr lang="en-US" sz="3600" b="1" dirty="0">
                <a:latin typeface="Trebuchet MS" panose="020B0603020202020204" pitchFamily="34" charset="0"/>
                <a:cs typeface="Times New Roman" panose="02020603050405020304" pitchFamily="18" charset="0"/>
              </a:rPr>
              <a:t> </a:t>
            </a:r>
            <a:r>
              <a:rPr lang="ro-RO" sz="3600" b="1" dirty="0">
                <a:latin typeface="Trebuchet MS" panose="020B0603020202020204" pitchFamily="34" charset="0"/>
                <a:cs typeface="Times New Roman" panose="02020603050405020304" pitchFamily="18" charset="0"/>
              </a:rPr>
              <a:t/>
            </a:r>
            <a:br>
              <a:rPr lang="ro-RO" sz="3600" b="1" dirty="0">
                <a:latin typeface="Trebuchet MS" panose="020B0603020202020204" pitchFamily="34" charset="0"/>
                <a:cs typeface="Times New Roman" panose="02020603050405020304" pitchFamily="18" charset="0"/>
              </a:rPr>
            </a:br>
            <a:r>
              <a:rPr lang="en-US" sz="3600" b="1" dirty="0">
                <a:solidFill>
                  <a:srgbClr val="00319A"/>
                </a:solidFill>
                <a:latin typeface="Trebuchet MS" panose="020B0603020202020204" pitchFamily="34" charset="0"/>
                <a:ea typeface="+mn-ea"/>
                <a:cs typeface="+mn-cs"/>
              </a:rPr>
              <a:t/>
            </a:r>
            <a:br>
              <a:rPr lang="en-US" sz="3600" b="1" dirty="0">
                <a:solidFill>
                  <a:srgbClr val="00319A"/>
                </a:solidFill>
                <a:latin typeface="Trebuchet MS" panose="020B0603020202020204" pitchFamily="34" charset="0"/>
                <a:ea typeface="+mn-ea"/>
                <a:cs typeface="+mn-cs"/>
              </a:rPr>
            </a:br>
            <a:endParaRPr lang="en-US" sz="3600" b="1" dirty="0">
              <a:solidFill>
                <a:srgbClr val="00319A"/>
              </a:solidFill>
              <a:latin typeface="Trebuchet MS" panose="020B0603020202020204" pitchFamily="34" charset="0"/>
              <a:ea typeface="+mn-ea"/>
              <a:cs typeface="+mn-cs"/>
            </a:endParaRPr>
          </a:p>
        </p:txBody>
      </p:sp>
      <p:sp>
        <p:nvSpPr>
          <p:cNvPr id="3" name="Subtitle 2"/>
          <p:cNvSpPr>
            <a:spLocks noGrp="1"/>
          </p:cNvSpPr>
          <p:nvPr>
            <p:ph type="subTitle" idx="1"/>
          </p:nvPr>
        </p:nvSpPr>
        <p:spPr>
          <a:xfrm>
            <a:off x="433778" y="3729122"/>
            <a:ext cx="11355977" cy="2527414"/>
          </a:xfrm>
        </p:spPr>
        <p:txBody>
          <a:bodyPr>
            <a:normAutofit/>
          </a:bodyPr>
          <a:lstStyle/>
          <a:p>
            <a:r>
              <a:rPr lang="en-GB" b="1" dirty="0">
                <a:latin typeface="Trebuchet MS" panose="020B0603020202020204" pitchFamily="34" charset="0"/>
              </a:rPr>
              <a:t>Establishment, organization and functioning</a:t>
            </a:r>
            <a:r>
              <a:rPr lang="ro-RO" b="1" dirty="0">
                <a:latin typeface="Trebuchet MS" panose="020B0603020202020204" pitchFamily="34" charset="0"/>
              </a:rPr>
              <a:t> </a:t>
            </a:r>
            <a:r>
              <a:rPr lang="en-GB" b="1" dirty="0">
                <a:latin typeface="Trebuchet MS" panose="020B0603020202020204" pitchFamily="34" charset="0"/>
                <a:cs typeface="Times New Roman" panose="02020603050405020304" pitchFamily="18" charset="0"/>
              </a:rPr>
              <a:t>–</a:t>
            </a:r>
            <a:r>
              <a:rPr lang="ro-RO" b="1" dirty="0">
                <a:latin typeface="Trebuchet MS" panose="020B0603020202020204" pitchFamily="34" charset="0"/>
                <a:cs typeface="Times New Roman" panose="02020603050405020304" pitchFamily="18" charset="0"/>
              </a:rPr>
              <a:t> according </a:t>
            </a:r>
            <a:r>
              <a:rPr lang="ro-RO" b="1" dirty="0" err="1">
                <a:latin typeface="Trebuchet MS" panose="020B0603020202020204" pitchFamily="34" charset="0"/>
                <a:cs typeface="Times New Roman" panose="02020603050405020304" pitchFamily="18" charset="0"/>
              </a:rPr>
              <a:t>the</a:t>
            </a:r>
            <a:r>
              <a:rPr lang="ro-RO" b="1" dirty="0">
                <a:latin typeface="Trebuchet MS" panose="020B0603020202020204" pitchFamily="34" charset="0"/>
                <a:cs typeface="Times New Roman" panose="02020603050405020304" pitchFamily="18" charset="0"/>
              </a:rPr>
              <a:t> </a:t>
            </a:r>
            <a:r>
              <a:rPr lang="en-US" b="1" dirty="0">
                <a:latin typeface="Trebuchet MS" panose="020B0603020202020204" pitchFamily="34" charset="0"/>
                <a:cs typeface="Times New Roman" panose="02020603050405020304" pitchFamily="18" charset="0"/>
              </a:rPr>
              <a:t>Higher </a:t>
            </a:r>
            <a:r>
              <a:rPr lang="ro-RO" b="1" dirty="0" err="1">
                <a:latin typeface="Trebuchet MS" panose="020B0603020202020204" pitchFamily="34" charset="0"/>
                <a:cs typeface="Times New Roman" panose="02020603050405020304" pitchFamily="18" charset="0"/>
              </a:rPr>
              <a:t>Education</a:t>
            </a:r>
            <a:r>
              <a:rPr lang="ro-RO" b="1" dirty="0">
                <a:latin typeface="Trebuchet MS" panose="020B0603020202020204" pitchFamily="34" charset="0"/>
                <a:cs typeface="Times New Roman" panose="02020603050405020304" pitchFamily="18" charset="0"/>
              </a:rPr>
              <a:t> Law no. 199/2023</a:t>
            </a:r>
            <a:endParaRPr lang="en-US" b="1" dirty="0">
              <a:solidFill>
                <a:schemeClr val="tx1"/>
              </a:solidFill>
              <a:latin typeface="Trebuchet MS" panose="020B0603020202020204" pitchFamily="34"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algn="r"/>
            <a:endParaRPr lang="en-US" sz="1600" b="1" dirty="0">
              <a:solidFill>
                <a:schemeClr val="tx1"/>
              </a:solidFill>
              <a:latin typeface="Trebuchet MS" panose="020B0603020202020204" pitchFamily="34" charset="0"/>
              <a:cs typeface="Times New Roman" panose="02020603050405020304" pitchFamily="18" charset="0"/>
            </a:endParaRPr>
          </a:p>
          <a:p>
            <a:pPr algn="r"/>
            <a:r>
              <a:rPr lang="ro-RO" sz="1600" b="1" dirty="0">
                <a:solidFill>
                  <a:schemeClr val="tx1"/>
                </a:solidFill>
                <a:latin typeface="Trebuchet MS" panose="020B0603020202020204" pitchFamily="34" charset="0"/>
                <a:cs typeface="Times New Roman" panose="02020603050405020304" pitchFamily="18" charset="0"/>
              </a:rPr>
              <a:t> </a:t>
            </a:r>
            <a:r>
              <a:rPr lang="en-US" sz="1600" b="1" dirty="0" err="1">
                <a:solidFill>
                  <a:schemeClr val="tx1"/>
                </a:solidFill>
                <a:latin typeface="Trebuchet MS" panose="020B0603020202020204" pitchFamily="34" charset="0"/>
                <a:cs typeface="Times New Roman" panose="02020603050405020304" pitchFamily="18" charset="0"/>
              </a:rPr>
              <a:t>Tiberiu</a:t>
            </a:r>
            <a:r>
              <a:rPr lang="en-US" sz="1600" b="1" dirty="0">
                <a:solidFill>
                  <a:schemeClr val="tx1"/>
                </a:solidFill>
                <a:latin typeface="Trebuchet MS" panose="020B0603020202020204" pitchFamily="34" charset="0"/>
                <a:cs typeface="Times New Roman" panose="02020603050405020304" pitchFamily="18" charset="0"/>
              </a:rPr>
              <a:t> Gabriel DOBRESCU</a:t>
            </a:r>
            <a:endParaRPr lang="ro-RO" sz="1600" b="1" dirty="0">
              <a:solidFill>
                <a:schemeClr val="tx1"/>
              </a:solidFill>
              <a:latin typeface="Trebuchet MS" panose="020B0603020202020204" pitchFamily="34" charset="0"/>
              <a:cs typeface="Times New Roman" panose="02020603050405020304" pitchFamily="18" charset="0"/>
            </a:endParaRPr>
          </a:p>
          <a:p>
            <a:pPr algn="r"/>
            <a:r>
              <a:rPr lang="ro-RO" sz="1600" b="1" dirty="0">
                <a:latin typeface="Trebuchet MS" panose="020B0603020202020204" pitchFamily="34" charset="0"/>
                <a:cs typeface="Times New Roman" panose="02020603050405020304" pitchFamily="18" charset="0"/>
              </a:rPr>
              <a:t>Nicolae POSTĂVARU </a:t>
            </a:r>
          </a:p>
        </p:txBody>
      </p:sp>
      <p:grpSp>
        <p:nvGrpSpPr>
          <p:cNvPr id="10" name="Group 9">
            <a:extLst>
              <a:ext uri="{FF2B5EF4-FFF2-40B4-BE49-F238E27FC236}">
                <a16:creationId xmlns:a16="http://schemas.microsoft.com/office/drawing/2014/main" xmlns="" id="{9BD78569-BF81-714C-04D7-86D0DF7D8926}"/>
              </a:ext>
            </a:extLst>
          </p:cNvPr>
          <p:cNvGrpSpPr/>
          <p:nvPr/>
        </p:nvGrpSpPr>
        <p:grpSpPr>
          <a:xfrm>
            <a:off x="2484368" y="148817"/>
            <a:ext cx="7430131" cy="1147421"/>
            <a:chOff x="2437350" y="158865"/>
            <a:chExt cx="6840220" cy="967105"/>
          </a:xfrm>
        </p:grpSpPr>
        <p:pic>
          <p:nvPicPr>
            <p:cNvPr id="4" name="Picture 3">
              <a:extLst>
                <a:ext uri="{FF2B5EF4-FFF2-40B4-BE49-F238E27FC236}">
                  <a16:creationId xmlns:a16="http://schemas.microsoft.com/office/drawing/2014/main" xmlns="" id="{DB3ABF05-6C33-2269-39EB-7725C69C06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5" name="Picture 4">
              <a:extLst>
                <a:ext uri="{FF2B5EF4-FFF2-40B4-BE49-F238E27FC236}">
                  <a16:creationId xmlns:a16="http://schemas.microsoft.com/office/drawing/2014/main" xmlns="" id="{967661F3-48C5-834B-614E-D199F099FA6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6" name="Group 5">
              <a:extLst>
                <a:ext uri="{FF2B5EF4-FFF2-40B4-BE49-F238E27FC236}">
                  <a16:creationId xmlns:a16="http://schemas.microsoft.com/office/drawing/2014/main" xmlns="" id="{250751DD-4490-CC39-E8DE-AE35202E5163}"/>
                </a:ext>
              </a:extLst>
            </p:cNvPr>
            <p:cNvGrpSpPr/>
            <p:nvPr/>
          </p:nvGrpSpPr>
          <p:grpSpPr>
            <a:xfrm>
              <a:off x="2544030" y="845300"/>
              <a:ext cx="6733540" cy="280670"/>
              <a:chOff x="0" y="5938"/>
              <a:chExt cx="6733540" cy="280670"/>
            </a:xfrm>
          </p:grpSpPr>
          <p:sp>
            <p:nvSpPr>
              <p:cNvPr id="7" name="Text Box 12">
                <a:extLst>
                  <a:ext uri="{FF2B5EF4-FFF2-40B4-BE49-F238E27FC236}">
                    <a16:creationId xmlns:a16="http://schemas.microsoft.com/office/drawing/2014/main" xmlns="" id="{1DB7D492-DF5F-5D0D-8D9F-CA2B95A07B4C}"/>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8" name="Straight Connector 7">
                <a:extLst>
                  <a:ext uri="{FF2B5EF4-FFF2-40B4-BE49-F238E27FC236}">
                    <a16:creationId xmlns:a16="http://schemas.microsoft.com/office/drawing/2014/main" xmlns="" id="{FA70CEEC-B00D-E08A-CCE1-FF44B358D58F}"/>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xmlns="" id="{05245DC6-5189-34AD-82C1-910AA676FFF8}"/>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340227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733"/>
            <a:ext cx="12192000" cy="6947394"/>
          </a:xfrm>
          <a:prstGeom prst="rect">
            <a:avLst/>
          </a:prstGeom>
        </p:spPr>
      </p:pic>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330590" y="1275705"/>
            <a:ext cx="11221416" cy="5393452"/>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pPr>
            <a:r>
              <a:rPr lang="en-GB" sz="3100" b="1" dirty="0">
                <a:solidFill>
                  <a:srgbClr val="00319A"/>
                </a:solidFill>
                <a:latin typeface="Times New Roman" panose="02020603050405020304" pitchFamily="18" charset="0"/>
                <a:cs typeface="Times New Roman" panose="02020603050405020304" pitchFamily="18" charset="0"/>
              </a:rPr>
              <a:t>    </a:t>
            </a:r>
            <a:r>
              <a:rPr lang="en-GB" sz="3700" b="1" dirty="0">
                <a:solidFill>
                  <a:srgbClr val="00319A"/>
                </a:solidFill>
                <a:latin typeface="Trebuchet MS" panose="020B0603020202020204" pitchFamily="34" charset="0"/>
                <a:ea typeface="+mj-ea"/>
                <a:cs typeface="+mj-cs"/>
              </a:rPr>
              <a:t> </a:t>
            </a:r>
            <a:r>
              <a:rPr lang="ro-RO" sz="3700" b="1" dirty="0">
                <a:solidFill>
                  <a:srgbClr val="00319A"/>
                </a:solidFill>
                <a:latin typeface="Trebuchet MS" panose="020B0603020202020204" pitchFamily="34" charset="0"/>
                <a:ea typeface="+mj-ea"/>
                <a:cs typeface="+mj-cs"/>
              </a:rPr>
              <a:t>3. </a:t>
            </a:r>
            <a:r>
              <a:rPr lang="en-GB" sz="4000" b="1" dirty="0">
                <a:solidFill>
                  <a:srgbClr val="00319A"/>
                </a:solidFill>
                <a:latin typeface="Trebuchet MS" panose="020B0603020202020204" pitchFamily="34" charset="0"/>
              </a:rPr>
              <a:t>Establishment, organization, functioning and duties of the National Qualifications Council (</a:t>
            </a:r>
            <a:r>
              <a:rPr lang="ro-RO" sz="4000" b="1" dirty="0">
                <a:solidFill>
                  <a:srgbClr val="00319A"/>
                </a:solidFill>
                <a:latin typeface="Trebuchet MS" panose="020B0603020202020204" pitchFamily="34" charset="0"/>
              </a:rPr>
              <a:t>NQC</a:t>
            </a:r>
            <a:r>
              <a:rPr lang="en-GB" sz="4000" b="1" dirty="0">
                <a:solidFill>
                  <a:srgbClr val="00319A"/>
                </a:solidFill>
                <a:latin typeface="Trebuchet MS" panose="020B0603020202020204" pitchFamily="34" charset="0"/>
              </a:rPr>
              <a:t>) </a:t>
            </a:r>
            <a:endParaRPr lang="ro-RO" sz="3700" b="1" dirty="0">
              <a:solidFill>
                <a:srgbClr val="00319A"/>
              </a:solidFill>
              <a:latin typeface="Trebuchet MS" panose="020B0603020202020204" pitchFamily="34" charset="0"/>
              <a:ea typeface="+mj-ea"/>
              <a:cs typeface="+mj-cs"/>
            </a:endParaRPr>
          </a:p>
          <a:p>
            <a:pPr algn="just"/>
            <a:r>
              <a:rPr lang="en-GB" sz="2300" b="1" dirty="0">
                <a:solidFill>
                  <a:srgbClr val="FF0000"/>
                </a:solidFill>
                <a:latin typeface="Trebuchet MS" panose="020B0603020202020204" pitchFamily="34" charset="0"/>
              </a:rPr>
              <a:t>Article 9:</a:t>
            </a:r>
          </a:p>
          <a:p>
            <a:pPr algn="just"/>
            <a:r>
              <a:rPr lang="en-GB" sz="2300" dirty="0">
                <a:latin typeface="Trebuchet MS" panose="020B0603020202020204" pitchFamily="34" charset="0"/>
              </a:rPr>
              <a:t>(1) The council mentioned in Article 8, paragraph (1), is led by the president of </a:t>
            </a:r>
            <a:r>
              <a:rPr lang="ro-RO" sz="2300" dirty="0">
                <a:latin typeface="Trebuchet MS" panose="020B0603020202020204" pitchFamily="34" charset="0"/>
              </a:rPr>
              <a:t>NQA</a:t>
            </a:r>
            <a:r>
              <a:rPr lang="en-GB" sz="2300" dirty="0">
                <a:latin typeface="Trebuchet MS" panose="020B0603020202020204" pitchFamily="34" charset="0"/>
              </a:rPr>
              <a:t>.</a:t>
            </a:r>
          </a:p>
          <a:p>
            <a:pPr algn="just"/>
            <a:r>
              <a:rPr lang="en-GB" sz="2300" dirty="0">
                <a:latin typeface="Trebuchet MS" panose="020B0603020202020204" pitchFamily="34" charset="0"/>
              </a:rPr>
              <a:t>(2) The council is convened by the president or at the request of at least 1/3 of its members.</a:t>
            </a:r>
          </a:p>
          <a:p>
            <a:pPr algn="just"/>
            <a:r>
              <a:rPr lang="en-GB" sz="2300" dirty="0">
                <a:latin typeface="Trebuchet MS" panose="020B0603020202020204" pitchFamily="34" charset="0"/>
              </a:rPr>
              <a:t>(3) The council is convened by the president at least once per quarter.</a:t>
            </a:r>
          </a:p>
          <a:p>
            <a:pPr algn="just"/>
            <a:endParaRPr lang="en-GB" sz="2300" b="1" dirty="0">
              <a:solidFill>
                <a:srgbClr val="FF0000"/>
              </a:solidFill>
              <a:latin typeface="Trebuchet MS" panose="020B0603020202020204" pitchFamily="34" charset="0"/>
            </a:endParaRPr>
          </a:p>
          <a:p>
            <a:pPr algn="just"/>
            <a:r>
              <a:rPr lang="en-GB" sz="2300" b="1" dirty="0">
                <a:solidFill>
                  <a:srgbClr val="FF0000"/>
                </a:solidFill>
                <a:latin typeface="Trebuchet MS" panose="020B0603020202020204" pitchFamily="34" charset="0"/>
              </a:rPr>
              <a:t>Article 10:</a:t>
            </a:r>
          </a:p>
          <a:p>
            <a:pPr algn="just"/>
            <a:r>
              <a:rPr lang="en-GB" sz="2300" dirty="0">
                <a:latin typeface="Trebuchet MS" panose="020B0603020202020204" pitchFamily="34" charset="0"/>
              </a:rPr>
              <a:t>The council mentioned in Article 8, paragraph (1), primarily performs the following duties:</a:t>
            </a:r>
          </a:p>
          <a:p>
            <a:pPr algn="just">
              <a:lnSpc>
                <a:spcPct val="120000"/>
              </a:lnSpc>
            </a:pPr>
            <a:r>
              <a:rPr lang="en-GB" sz="2300" dirty="0">
                <a:latin typeface="Trebuchet MS" panose="020B0603020202020204" pitchFamily="34" charset="0"/>
              </a:rPr>
              <a:t>a) Supports </a:t>
            </a:r>
            <a:r>
              <a:rPr lang="ro-RO" sz="2300" dirty="0">
                <a:latin typeface="Trebuchet MS" panose="020B0603020202020204" pitchFamily="34" charset="0"/>
              </a:rPr>
              <a:t>NQA</a:t>
            </a:r>
            <a:r>
              <a:rPr lang="en-GB" sz="2300" dirty="0">
                <a:latin typeface="Trebuchet MS" panose="020B0603020202020204" pitchFamily="34" charset="0"/>
              </a:rPr>
              <a:t> in developing national strategies and action plans in the field of qualifications and continuous professional training;</a:t>
            </a:r>
          </a:p>
          <a:p>
            <a:pPr algn="just">
              <a:lnSpc>
                <a:spcPct val="120000"/>
              </a:lnSpc>
            </a:pPr>
            <a:r>
              <a:rPr lang="en-GB" sz="2300" dirty="0">
                <a:latin typeface="Trebuchet MS" panose="020B0603020202020204" pitchFamily="34" charset="0"/>
              </a:rPr>
              <a:t>b) Supports </a:t>
            </a:r>
            <a:r>
              <a:rPr lang="ro-RO" sz="2300" dirty="0">
                <a:latin typeface="Trebuchet MS" panose="020B0603020202020204" pitchFamily="34" charset="0"/>
              </a:rPr>
              <a:t>NQA</a:t>
            </a:r>
            <a:r>
              <a:rPr lang="en-GB" sz="2300" dirty="0">
                <a:latin typeface="Trebuchet MS" panose="020B0603020202020204" pitchFamily="34" charset="0"/>
              </a:rPr>
              <a:t> in establishing and expanding relations with the economic and social environment, including all structures involved in the national qualifications system;</a:t>
            </a:r>
          </a:p>
          <a:p>
            <a:pPr algn="just">
              <a:lnSpc>
                <a:spcPct val="120000"/>
              </a:lnSpc>
            </a:pPr>
            <a:r>
              <a:rPr lang="en-GB" sz="2300" dirty="0">
                <a:latin typeface="Trebuchet MS" panose="020B0603020202020204" pitchFamily="34" charset="0"/>
              </a:rPr>
              <a:t>c) Provides consultative input in the review of draft normative acts and methodologies related to the implementation of the National Qualifications Framework and continuous professional training.</a:t>
            </a:r>
            <a:endParaRPr kumimoji="0" lang="en-US" sz="2000" i="0" u="sng" strike="noStrike" kern="1200" cap="none" spc="0" normalizeH="0" baseline="0" noProof="0" dirty="0">
              <a:ln>
                <a:noFill/>
              </a:ln>
              <a:effectLst/>
              <a:uLnTx/>
              <a:uFillTx/>
              <a:latin typeface="Trebuchet MS" panose="020B0603020202020204" pitchFamily="34" charset="0"/>
            </a:endParaRPr>
          </a:p>
        </p:txBody>
      </p:sp>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25478958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E1DCB9A1-EBB4-4FB3-8C73-DB2F0F0215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02" y="-212332"/>
            <a:ext cx="12501403" cy="6947394"/>
          </a:xfrm>
          <a:prstGeom prst="rect">
            <a:avLst/>
          </a:prstGeom>
        </p:spPr>
      </p:pic>
      <p:grpSp>
        <p:nvGrpSpPr>
          <p:cNvPr id="11" name="Group 10">
            <a:extLst>
              <a:ext uri="{FF2B5EF4-FFF2-40B4-BE49-F238E27FC236}">
                <a16:creationId xmlns:a16="http://schemas.microsoft.com/office/drawing/2014/main" xmlns="" id="{C80E1246-9E01-4558-B520-4D324149C6BE}"/>
              </a:ext>
            </a:extLst>
          </p:cNvPr>
          <p:cNvGrpSpPr/>
          <p:nvPr/>
        </p:nvGrpSpPr>
        <p:grpSpPr>
          <a:xfrm>
            <a:off x="0" y="6196942"/>
            <a:ext cx="12281647" cy="538120"/>
            <a:chOff x="-971339" y="6196942"/>
            <a:chExt cx="13163339" cy="538120"/>
          </a:xfrm>
        </p:grpSpPr>
        <p:pic>
          <p:nvPicPr>
            <p:cNvPr id="9" name="Picture 8">
              <a:extLst>
                <a:ext uri="{FF2B5EF4-FFF2-40B4-BE49-F238E27FC236}">
                  <a16:creationId xmlns:a16="http://schemas.microsoft.com/office/drawing/2014/main" xmlns="" id="{3D3FF3F3-709A-4A95-B0B2-FF255377E7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6196942"/>
              <a:ext cx="5791200" cy="538120"/>
            </a:xfrm>
            <a:prstGeom prst="rect">
              <a:avLst/>
            </a:prstGeom>
          </p:spPr>
        </p:pic>
        <p:sp>
          <p:nvSpPr>
            <p:cNvPr id="10" name="Rectangle 9">
              <a:extLst>
                <a:ext uri="{FF2B5EF4-FFF2-40B4-BE49-F238E27FC236}">
                  <a16:creationId xmlns:a16="http://schemas.microsoft.com/office/drawing/2014/main" xmlns="" id="{4D602387-C02A-4E21-B7B9-A62E97DFF7BB}"/>
                </a:ext>
              </a:extLst>
            </p:cNvPr>
            <p:cNvSpPr/>
            <p:nvPr/>
          </p:nvSpPr>
          <p:spPr>
            <a:xfrm>
              <a:off x="-971339" y="6436519"/>
              <a:ext cx="11772689" cy="66675"/>
            </a:xfrm>
            <a:prstGeom prst="rect">
              <a:avLst/>
            </a:prstGeom>
            <a:solidFill>
              <a:srgbClr val="003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800" b="0" i="0" u="none" strike="noStrike" kern="1200" cap="none" spc="0" normalizeH="0" baseline="0" noProof="0">
                <a:ln>
                  <a:noFill/>
                </a:ln>
                <a:solidFill>
                  <a:prstClr val="white"/>
                </a:solidFill>
                <a:effectLst/>
                <a:uLnTx/>
                <a:uFillTx/>
                <a:latin typeface="Trebuchet MS" panose="020B0603020202020204" pitchFamily="34" charset="0"/>
                <a:ea typeface="+mn-ea"/>
                <a:cs typeface="+mn-cs"/>
              </a:endParaRPr>
            </a:p>
          </p:txBody>
        </p:sp>
      </p:grpSp>
      <p:sp>
        <p:nvSpPr>
          <p:cNvPr id="24" name="Title 1">
            <a:extLst>
              <a:ext uri="{FF2B5EF4-FFF2-40B4-BE49-F238E27FC236}">
                <a16:creationId xmlns:a16="http://schemas.microsoft.com/office/drawing/2014/main" xmlns="" id="{A9DFAB2B-D35F-474E-BB06-85B5C679D7D5}"/>
              </a:ext>
            </a:extLst>
          </p:cNvPr>
          <p:cNvSpPr txBox="1">
            <a:spLocks/>
          </p:cNvSpPr>
          <p:nvPr/>
        </p:nvSpPr>
        <p:spPr>
          <a:xfrm>
            <a:off x="1379428" y="1684787"/>
            <a:ext cx="9600079" cy="249839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rgbClr val="00319A"/>
              </a:solidFill>
              <a:effectLst/>
              <a:uLnTx/>
              <a:uFillTx/>
              <a:latin typeface="Trebuchet MS" panose="020B0603020202020204" pitchFamily="34" charset="0"/>
              <a:ea typeface="+mj-ea"/>
              <a:cs typeface="+mj-cs"/>
            </a:endParaRPr>
          </a:p>
        </p:txBody>
      </p:sp>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675540" y="1206411"/>
            <a:ext cx="11127136" cy="51236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400" b="0" i="0" u="sng"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grpSp>
        <p:nvGrpSpPr>
          <p:cNvPr id="16" name="Group 15">
            <a:extLst>
              <a:ext uri="{FF2B5EF4-FFF2-40B4-BE49-F238E27FC236}">
                <a16:creationId xmlns:a16="http://schemas.microsoft.com/office/drawing/2014/main" xmlns="" id="{A3690BC8-92DC-4DF2-80EA-E3B2AB8EC855}"/>
              </a:ext>
            </a:extLst>
          </p:cNvPr>
          <p:cNvGrpSpPr/>
          <p:nvPr/>
        </p:nvGrpSpPr>
        <p:grpSpPr>
          <a:xfrm>
            <a:off x="2920175" y="537804"/>
            <a:ext cx="6637865" cy="873478"/>
            <a:chOff x="0" y="0"/>
            <a:chExt cx="6285140" cy="816970"/>
          </a:xfrm>
        </p:grpSpPr>
        <p:sp>
          <p:nvSpPr>
            <p:cNvPr id="17" name="Rectangle 16">
              <a:extLst>
                <a:ext uri="{FF2B5EF4-FFF2-40B4-BE49-F238E27FC236}">
                  <a16:creationId xmlns:a16="http://schemas.microsoft.com/office/drawing/2014/main" xmlns="" id="{A6AF3F5C-0973-161E-9047-472C733127A4}"/>
                </a:ext>
              </a:extLst>
            </p:cNvPr>
            <p:cNvSpPr/>
            <p:nvPr/>
          </p:nvSpPr>
          <p:spPr>
            <a:xfrm>
              <a:off x="0" y="25400"/>
              <a:ext cx="961109" cy="791570"/>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xmlns="" id="{D63FE6B8-1B86-BE3C-3F0C-507B0162C76E}"/>
                </a:ext>
              </a:extLst>
            </p:cNvPr>
            <p:cNvSpPr/>
            <p:nvPr/>
          </p:nvSpPr>
          <p:spPr>
            <a:xfrm>
              <a:off x="1634067" y="29633"/>
              <a:ext cx="808818" cy="780227"/>
            </a:xfrm>
            <a:prstGeom prst="rect">
              <a:avLst/>
            </a:prstGeom>
            <a:blipFill dpi="0" rotWithShape="1">
              <a:blip r:embed="rId5"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xmlns="" id="{C6AF3188-55AC-E036-914F-0A018A325F4E}"/>
                </a:ext>
              </a:extLst>
            </p:cNvPr>
            <p:cNvSpPr/>
            <p:nvPr/>
          </p:nvSpPr>
          <p:spPr>
            <a:xfrm>
              <a:off x="3086100" y="0"/>
              <a:ext cx="1847088" cy="784065"/>
            </a:xfrm>
            <a:prstGeom prst="rect">
              <a:avLst/>
            </a:prstGeom>
            <a:blipFill dpi="0" rotWithShape="1">
              <a:blip r:embed="rId6"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xmlns="" id="{E1FDF0EA-F071-840B-2130-BB1CFACEE69C}"/>
                </a:ext>
              </a:extLst>
            </p:cNvPr>
            <p:cNvSpPr/>
            <p:nvPr/>
          </p:nvSpPr>
          <p:spPr>
            <a:xfrm>
              <a:off x="5494867" y="50800"/>
              <a:ext cx="790273" cy="750057"/>
            </a:xfrm>
            <a:prstGeom prst="rect">
              <a:avLst/>
            </a:prstGeom>
            <a:blipFill dpi="0" rotWithShape="1">
              <a:blip r:embed="rId7"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8" name="Title 1">
            <a:extLst>
              <a:ext uri="{FF2B5EF4-FFF2-40B4-BE49-F238E27FC236}">
                <a16:creationId xmlns:a16="http://schemas.microsoft.com/office/drawing/2014/main" xmlns="" id="{A9DFAB2B-D35F-474E-BB06-85B5C679D7D5}"/>
              </a:ext>
            </a:extLst>
          </p:cNvPr>
          <p:cNvSpPr txBox="1">
            <a:spLocks/>
          </p:cNvSpPr>
          <p:nvPr/>
        </p:nvSpPr>
        <p:spPr>
          <a:xfrm>
            <a:off x="1379428" y="1684787"/>
            <a:ext cx="9600079" cy="249839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rgbClr val="00319A"/>
              </a:solidFill>
              <a:effectLst/>
              <a:uLnTx/>
              <a:uFillTx/>
              <a:latin typeface="Trebuchet MS" panose="020B0603020202020204" pitchFamily="34" charset="0"/>
              <a:ea typeface="+mj-ea"/>
              <a:cs typeface="+mj-cs"/>
            </a:endParaRPr>
          </a:p>
        </p:txBody>
      </p:sp>
      <p:sp>
        <p:nvSpPr>
          <p:cNvPr id="21" name="Title 1">
            <a:extLst>
              <a:ext uri="{FF2B5EF4-FFF2-40B4-BE49-F238E27FC236}">
                <a16:creationId xmlns:a16="http://schemas.microsoft.com/office/drawing/2014/main" xmlns="" id="{A9DFAB2B-D35F-474E-BB06-85B5C679D7D5}"/>
              </a:ext>
            </a:extLst>
          </p:cNvPr>
          <p:cNvSpPr txBox="1">
            <a:spLocks/>
          </p:cNvSpPr>
          <p:nvPr/>
        </p:nvSpPr>
        <p:spPr>
          <a:xfrm>
            <a:off x="1379428" y="1684787"/>
            <a:ext cx="9600079" cy="249839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rgbClr val="00319A"/>
              </a:solidFill>
              <a:effectLst/>
              <a:uLnTx/>
              <a:uFillTx/>
              <a:latin typeface="Trebuchet MS" panose="020B0603020202020204" pitchFamily="34" charset="0"/>
              <a:ea typeface="+mj-ea"/>
              <a:cs typeface="+mj-cs"/>
            </a:endParaRPr>
          </a:p>
        </p:txBody>
      </p:sp>
      <p:sp>
        <p:nvSpPr>
          <p:cNvPr id="19" name="Title 1">
            <a:extLst>
              <a:ext uri="{FF2B5EF4-FFF2-40B4-BE49-F238E27FC236}">
                <a16:creationId xmlns:a16="http://schemas.microsoft.com/office/drawing/2014/main" xmlns="" id="{A9DFAB2B-D35F-474E-BB06-85B5C679D7D5}"/>
              </a:ext>
            </a:extLst>
          </p:cNvPr>
          <p:cNvSpPr txBox="1">
            <a:spLocks/>
          </p:cNvSpPr>
          <p:nvPr/>
        </p:nvSpPr>
        <p:spPr>
          <a:xfrm>
            <a:off x="1379428" y="1684787"/>
            <a:ext cx="9600079" cy="249839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rgbClr val="00319A"/>
              </a:solidFill>
              <a:effectLst/>
              <a:uLnTx/>
              <a:uFillTx/>
              <a:latin typeface="Trebuchet MS" panose="020B0603020202020204" pitchFamily="34" charset="0"/>
              <a:ea typeface="+mj-ea"/>
              <a:cs typeface="+mj-cs"/>
            </a:endParaRPr>
          </a:p>
        </p:txBody>
      </p:sp>
      <p:sp>
        <p:nvSpPr>
          <p:cNvPr id="5" name="Flowchart: Alternate Process 4"/>
          <p:cNvSpPr/>
          <p:nvPr/>
        </p:nvSpPr>
        <p:spPr>
          <a:xfrm>
            <a:off x="878832" y="2529124"/>
            <a:ext cx="10720551" cy="117999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defRPr/>
            </a:pPr>
            <a:r>
              <a:rPr kumimoji="0" lang="ro-RO" sz="2400" b="1" i="0" u="none" strike="noStrike" kern="1200" cap="none" spc="0" normalizeH="0" baseline="0" noProof="0" dirty="0">
                <a:ln w="9525">
                  <a:solidFill>
                    <a:prstClr val="white"/>
                  </a:solidFill>
                  <a:prstDash val="solid"/>
                </a:ln>
                <a:solidFill>
                  <a:prstClr val="black"/>
                </a:solidFill>
                <a:effectLst/>
                <a:uLnTx/>
                <a:uFillTx/>
                <a:latin typeface="Trebuchet MS" panose="020B0603020202020204" pitchFamily="34" charset="0"/>
                <a:ea typeface="+mn-ea"/>
                <a:cs typeface="+mn-cs"/>
              </a:rPr>
              <a:t>Under review</a:t>
            </a:r>
            <a:r>
              <a:rPr kumimoji="0" lang="ro-RO" sz="2400" b="1" i="0" u="none" strike="noStrike" kern="1200" cap="none" spc="0" normalizeH="0" noProof="0" dirty="0">
                <a:ln w="9525">
                  <a:solidFill>
                    <a:prstClr val="white"/>
                  </a:solidFill>
                  <a:prstDash val="solid"/>
                </a:ln>
                <a:solidFill>
                  <a:prstClr val="black"/>
                </a:solidFill>
                <a:effectLst/>
                <a:uLnTx/>
                <a:uFillTx/>
                <a:latin typeface="Trebuchet MS" panose="020B0603020202020204" pitchFamily="34" charset="0"/>
                <a:ea typeface="+mn-ea"/>
                <a:cs typeface="+mn-cs"/>
              </a:rPr>
              <a:t> in 2023</a:t>
            </a:r>
            <a:r>
              <a:rPr kumimoji="0" lang="en-GB" sz="2400" b="1" i="0" u="none" strike="noStrike" kern="1200" cap="none" spc="0" normalizeH="0" baseline="0" noProof="0" dirty="0">
                <a:ln w="9525">
                  <a:solidFill>
                    <a:prstClr val="white"/>
                  </a:solidFill>
                  <a:prstDash val="solid"/>
                </a:ln>
                <a:solidFill>
                  <a:prstClr val="black"/>
                </a:solidFill>
                <a:effectLst/>
                <a:uLnTx/>
                <a:uFillTx/>
                <a:latin typeface="Trebuchet MS" panose="020B0603020202020204" pitchFamily="34" charset="0"/>
                <a:ea typeface="+mn-ea"/>
                <a:cs typeface="+mn-cs"/>
              </a:rPr>
              <a:t>:</a:t>
            </a:r>
            <a:r>
              <a:rPr kumimoji="0" lang="ro-RO" sz="2400" b="1" i="0" u="none" strike="noStrike" kern="1200" cap="none" spc="0" normalizeH="0" baseline="0" noProof="0" dirty="0">
                <a:ln w="9525">
                  <a:solidFill>
                    <a:prstClr val="white"/>
                  </a:solidFill>
                  <a:prstDash val="solid"/>
                </a:ln>
                <a:solidFill>
                  <a:prstClr val="black"/>
                </a:solidFill>
                <a:effectLst/>
                <a:uLnTx/>
                <a:uFillTx/>
                <a:latin typeface="Trebuchet MS" panose="020B0603020202020204" pitchFamily="34" charset="0"/>
                <a:ea typeface="+mn-ea"/>
                <a:cs typeface="+mn-cs"/>
              </a:rPr>
              <a:t> </a:t>
            </a:r>
            <a:r>
              <a:rPr lang="en-GB" sz="2400" dirty="0"/>
              <a:t>Government Decision regarding the National Qualifications </a:t>
            </a:r>
            <a:r>
              <a:rPr lang="ro-RO" sz="2400" dirty="0"/>
              <a:t>Register</a:t>
            </a:r>
            <a:r>
              <a:rPr lang="en-GB" sz="2400" dirty="0"/>
              <a:t>; Ministerial Order regarding </a:t>
            </a:r>
            <a:r>
              <a:rPr lang="en-GB" sz="2400" dirty="0"/>
              <a:t>ECTS credits</a:t>
            </a:r>
            <a:r>
              <a:rPr lang="ro-RO" sz="2400" dirty="0"/>
              <a:t>.</a:t>
            </a:r>
            <a:endParaRPr kumimoji="0" lang="en-US" sz="2400" b="1" i="0" u="none" strike="noStrike" kern="1200" cap="none" spc="0" normalizeH="0" baseline="0" noProof="0" dirty="0">
              <a:ln w="9525">
                <a:solidFill>
                  <a:prstClr val="white"/>
                </a:solidFill>
                <a:prstDash val="solid"/>
              </a:ln>
              <a:solidFill>
                <a:prstClr val="black"/>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3711259819"/>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E1DCB9A1-EBB4-4FB3-8C73-DB2F0F0215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882" y="-89394"/>
            <a:ext cx="12501403" cy="6947394"/>
          </a:xfrm>
          <a:prstGeom prst="rect">
            <a:avLst/>
          </a:prstGeom>
        </p:spPr>
      </p:pic>
      <p:grpSp>
        <p:nvGrpSpPr>
          <p:cNvPr id="11" name="Group 10">
            <a:extLst>
              <a:ext uri="{FF2B5EF4-FFF2-40B4-BE49-F238E27FC236}">
                <a16:creationId xmlns:a16="http://schemas.microsoft.com/office/drawing/2014/main" xmlns="" id="{C80E1246-9E01-4558-B520-4D324149C6BE}"/>
              </a:ext>
            </a:extLst>
          </p:cNvPr>
          <p:cNvGrpSpPr/>
          <p:nvPr/>
        </p:nvGrpSpPr>
        <p:grpSpPr>
          <a:xfrm>
            <a:off x="0" y="6196942"/>
            <a:ext cx="12192000" cy="538120"/>
            <a:chOff x="-971339" y="6196942"/>
            <a:chExt cx="13163339" cy="538120"/>
          </a:xfrm>
        </p:grpSpPr>
        <p:pic>
          <p:nvPicPr>
            <p:cNvPr id="9" name="Picture 8">
              <a:extLst>
                <a:ext uri="{FF2B5EF4-FFF2-40B4-BE49-F238E27FC236}">
                  <a16:creationId xmlns:a16="http://schemas.microsoft.com/office/drawing/2014/main" xmlns="" id="{3D3FF3F3-709A-4A95-B0B2-FF255377E7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6196942"/>
              <a:ext cx="5791200" cy="538120"/>
            </a:xfrm>
            <a:prstGeom prst="rect">
              <a:avLst/>
            </a:prstGeom>
          </p:spPr>
        </p:pic>
        <p:sp>
          <p:nvSpPr>
            <p:cNvPr id="10" name="Rectangle 9">
              <a:extLst>
                <a:ext uri="{FF2B5EF4-FFF2-40B4-BE49-F238E27FC236}">
                  <a16:creationId xmlns:a16="http://schemas.microsoft.com/office/drawing/2014/main" xmlns="" id="{4D602387-C02A-4E21-B7B9-A62E97DFF7BB}"/>
                </a:ext>
              </a:extLst>
            </p:cNvPr>
            <p:cNvSpPr/>
            <p:nvPr/>
          </p:nvSpPr>
          <p:spPr>
            <a:xfrm>
              <a:off x="-971339" y="6436519"/>
              <a:ext cx="11772689" cy="66675"/>
            </a:xfrm>
            <a:prstGeom prst="rect">
              <a:avLst/>
            </a:prstGeom>
            <a:solidFill>
              <a:srgbClr val="003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800" b="0" i="0" u="none" strike="noStrike" kern="1200" cap="none" spc="0" normalizeH="0" baseline="0" noProof="0">
                <a:ln>
                  <a:noFill/>
                </a:ln>
                <a:solidFill>
                  <a:prstClr val="white"/>
                </a:solidFill>
                <a:effectLst/>
                <a:uLnTx/>
                <a:uFillTx/>
                <a:latin typeface="Trebuchet MS" panose="020B0603020202020204" pitchFamily="34" charset="0"/>
                <a:ea typeface="+mn-ea"/>
                <a:cs typeface="+mn-cs"/>
              </a:endParaRPr>
            </a:p>
          </p:txBody>
        </p:sp>
      </p:grpSp>
      <p:sp>
        <p:nvSpPr>
          <p:cNvPr id="24" name="Title 1">
            <a:extLst>
              <a:ext uri="{FF2B5EF4-FFF2-40B4-BE49-F238E27FC236}">
                <a16:creationId xmlns:a16="http://schemas.microsoft.com/office/drawing/2014/main" xmlns="" id="{A9DFAB2B-D35F-474E-BB06-85B5C679D7D5}"/>
              </a:ext>
            </a:extLst>
          </p:cNvPr>
          <p:cNvSpPr txBox="1">
            <a:spLocks/>
          </p:cNvSpPr>
          <p:nvPr/>
        </p:nvSpPr>
        <p:spPr>
          <a:xfrm>
            <a:off x="1289781" y="1684787"/>
            <a:ext cx="9600079" cy="249839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rgbClr val="00319A"/>
              </a:solidFill>
              <a:effectLst/>
              <a:uLnTx/>
              <a:uFillTx/>
              <a:latin typeface="Trebuchet MS" panose="020B0603020202020204" pitchFamily="34" charset="0"/>
              <a:ea typeface="+mj-ea"/>
              <a:cs typeface="+mj-cs"/>
            </a:endParaRPr>
          </a:p>
        </p:txBody>
      </p:sp>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585893" y="1206411"/>
            <a:ext cx="11127136" cy="51236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400" b="0" i="0" u="sng"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grpSp>
        <p:nvGrpSpPr>
          <p:cNvPr id="16" name="Group 15">
            <a:extLst>
              <a:ext uri="{FF2B5EF4-FFF2-40B4-BE49-F238E27FC236}">
                <a16:creationId xmlns:a16="http://schemas.microsoft.com/office/drawing/2014/main" xmlns="" id="{A3690BC8-92DC-4DF2-80EA-E3B2AB8EC855}"/>
              </a:ext>
            </a:extLst>
          </p:cNvPr>
          <p:cNvGrpSpPr/>
          <p:nvPr/>
        </p:nvGrpSpPr>
        <p:grpSpPr>
          <a:xfrm>
            <a:off x="2830528" y="537804"/>
            <a:ext cx="6637865" cy="873478"/>
            <a:chOff x="0" y="0"/>
            <a:chExt cx="6285140" cy="816970"/>
          </a:xfrm>
        </p:grpSpPr>
        <p:sp>
          <p:nvSpPr>
            <p:cNvPr id="17" name="Rectangle 16">
              <a:extLst>
                <a:ext uri="{FF2B5EF4-FFF2-40B4-BE49-F238E27FC236}">
                  <a16:creationId xmlns:a16="http://schemas.microsoft.com/office/drawing/2014/main" xmlns="" id="{A6AF3F5C-0973-161E-9047-472C733127A4}"/>
                </a:ext>
              </a:extLst>
            </p:cNvPr>
            <p:cNvSpPr/>
            <p:nvPr/>
          </p:nvSpPr>
          <p:spPr>
            <a:xfrm>
              <a:off x="0" y="25400"/>
              <a:ext cx="961109" cy="791570"/>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xmlns="" id="{D63FE6B8-1B86-BE3C-3F0C-507B0162C76E}"/>
                </a:ext>
              </a:extLst>
            </p:cNvPr>
            <p:cNvSpPr/>
            <p:nvPr/>
          </p:nvSpPr>
          <p:spPr>
            <a:xfrm>
              <a:off x="1634067" y="29633"/>
              <a:ext cx="808818" cy="780227"/>
            </a:xfrm>
            <a:prstGeom prst="rect">
              <a:avLst/>
            </a:prstGeom>
            <a:blipFill dpi="0" rotWithShape="1">
              <a:blip r:embed="rId5"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xmlns="" id="{C6AF3188-55AC-E036-914F-0A018A325F4E}"/>
                </a:ext>
              </a:extLst>
            </p:cNvPr>
            <p:cNvSpPr/>
            <p:nvPr/>
          </p:nvSpPr>
          <p:spPr>
            <a:xfrm>
              <a:off x="3086100" y="0"/>
              <a:ext cx="1847088" cy="784065"/>
            </a:xfrm>
            <a:prstGeom prst="rect">
              <a:avLst/>
            </a:prstGeom>
            <a:blipFill dpi="0" rotWithShape="1">
              <a:blip r:embed="rId6"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xmlns="" id="{E1FDF0EA-F071-840B-2130-BB1CFACEE69C}"/>
                </a:ext>
              </a:extLst>
            </p:cNvPr>
            <p:cNvSpPr/>
            <p:nvPr/>
          </p:nvSpPr>
          <p:spPr>
            <a:xfrm>
              <a:off x="5494867" y="50800"/>
              <a:ext cx="790273" cy="750057"/>
            </a:xfrm>
            <a:prstGeom prst="rect">
              <a:avLst/>
            </a:prstGeom>
            <a:blipFill dpi="0" rotWithShape="1">
              <a:blip r:embed="rId7"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4" name="Title 1"/>
          <p:cNvSpPr>
            <a:spLocks noGrp="1"/>
          </p:cNvSpPr>
          <p:nvPr>
            <p:ph type="ctrTitle"/>
          </p:nvPr>
        </p:nvSpPr>
        <p:spPr>
          <a:xfrm>
            <a:off x="89320" y="2933985"/>
            <a:ext cx="12120281" cy="596251"/>
          </a:xfrm>
        </p:spPr>
        <p:txBody>
          <a:bodyPr>
            <a:normAutofit/>
          </a:bodyPr>
          <a:lstStyle/>
          <a:p>
            <a:r>
              <a:rPr lang="ro-RO" sz="36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rPr>
              <a:t>UNDER REVIEW IN 2024</a:t>
            </a:r>
            <a:endParaRPr lang="en-GB" b="1"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811530349"/>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7084108"/>
          </a:xfrm>
          <a:prstGeom prst="rect">
            <a:avLst/>
          </a:prstGeom>
        </p:spPr>
      </p:pic>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2964124" y="2258729"/>
            <a:ext cx="7443019" cy="1015663"/>
          </a:xfrm>
          <a:prstGeom prst="rect">
            <a:avLst/>
          </a:prstGeom>
          <a:noFill/>
        </p:spPr>
        <p:txBody>
          <a:bodyPr wrap="square" rtlCol="0">
            <a:spAutoFit/>
          </a:bodyPr>
          <a:lstStyle/>
          <a:p>
            <a:pPr algn="just"/>
            <a:endParaRPr lang="ro-RO" sz="2000" b="1" u="sng" dirty="0">
              <a:latin typeface="Trebuchet MS" panose="020B0603020202020204" pitchFamily="34" charset="0"/>
            </a:endParaRPr>
          </a:p>
          <a:p>
            <a:pPr algn="just"/>
            <a:r>
              <a:rPr lang="en-US" sz="2000" b="1" u="sng" dirty="0">
                <a:latin typeface="Trebuchet MS" panose="020B0603020202020204" pitchFamily="34" charset="0"/>
              </a:rPr>
              <a:t>Non-tertiary </a:t>
            </a:r>
            <a:r>
              <a:rPr lang="ro-RO" sz="2000" b="1" u="sng" dirty="0" err="1">
                <a:latin typeface="Trebuchet MS" panose="020B0603020202020204" pitchFamily="34" charset="0"/>
              </a:rPr>
              <a:t>education</a:t>
            </a:r>
            <a:r>
              <a:rPr lang="ro-RO" sz="2000" b="1" u="sng" dirty="0">
                <a:latin typeface="Trebuchet MS" panose="020B0603020202020204" pitchFamily="34" charset="0"/>
              </a:rPr>
              <a:t> Law no. 198/2023</a:t>
            </a:r>
          </a:p>
          <a:p>
            <a:pPr algn="just"/>
            <a:endParaRPr lang="ro-RO" sz="2000" dirty="0"/>
          </a:p>
        </p:txBody>
      </p:sp>
      <p:sp>
        <p:nvSpPr>
          <p:cNvPr id="17" name="Title 1">
            <a:extLst>
              <a:ext uri="{FF2B5EF4-FFF2-40B4-BE49-F238E27FC236}">
                <a16:creationId xmlns:a16="http://schemas.microsoft.com/office/drawing/2014/main" xmlns="" id="{A9DFAB2B-D35F-474E-BB06-85B5C679D7D5}"/>
              </a:ext>
            </a:extLst>
          </p:cNvPr>
          <p:cNvSpPr txBox="1">
            <a:spLocks/>
          </p:cNvSpPr>
          <p:nvPr/>
        </p:nvSpPr>
        <p:spPr>
          <a:xfrm>
            <a:off x="51145" y="1090509"/>
            <a:ext cx="12140855" cy="197001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defRPr/>
            </a:pPr>
            <a:r>
              <a:rPr lang="en-GB" sz="2400" b="1" dirty="0">
                <a:solidFill>
                  <a:srgbClr val="00319A"/>
                </a:solidFill>
                <a:latin typeface="Trebuchet MS" panose="020B0603020202020204" pitchFamily="34" charset="0"/>
              </a:rPr>
              <a:t>4</a:t>
            </a:r>
            <a:r>
              <a:rPr lang="ro-RO" sz="2400" b="1" dirty="0">
                <a:solidFill>
                  <a:srgbClr val="00319A"/>
                </a:solidFill>
                <a:latin typeface="Trebuchet MS" panose="020B0603020202020204" pitchFamily="34" charset="0"/>
              </a:rPr>
              <a:t>. </a:t>
            </a:r>
            <a:r>
              <a:rPr lang="en-GB" sz="2400" b="1" dirty="0">
                <a:solidFill>
                  <a:srgbClr val="00319A"/>
                </a:solidFill>
                <a:latin typeface="Trebuchet MS" panose="020B0603020202020204" pitchFamily="34" charset="0"/>
              </a:rPr>
              <a:t>Acts for which new regulations are issued, resulting from the provisions of the Education Laws no. 199 and 198/2023</a:t>
            </a:r>
            <a:endParaRPr kumimoji="0" lang="ro-RO" sz="2400" b="1" i="0" u="none" strike="noStrike" kern="1200" cap="none" spc="0" normalizeH="0" baseline="0" noProof="0" dirty="0">
              <a:ln>
                <a:noFill/>
              </a:ln>
              <a:solidFill>
                <a:srgbClr val="00319A"/>
              </a:solidFill>
              <a:effectLst/>
              <a:uLnTx/>
              <a:uFillTx/>
              <a:latin typeface="Trebuchet MS" panose="020B0603020202020204" pitchFamily="34" charset="0"/>
            </a:endParaRPr>
          </a:p>
          <a:p>
            <a:pPr marL="342900" indent="-342900" algn="l">
              <a:buFont typeface="Wingdings" panose="05000000000000000000" pitchFamily="2" charset="2"/>
              <a:buChar char="ü"/>
              <a:defRPr/>
            </a:pPr>
            <a:r>
              <a:rPr lang="en-GB" sz="2400" b="1" dirty="0">
                <a:solidFill>
                  <a:srgbClr val="00319A"/>
                </a:solidFill>
                <a:latin typeface="Trebuchet MS" panose="020B0603020202020204" pitchFamily="34" charset="0"/>
              </a:rPr>
              <a:t> </a:t>
            </a:r>
            <a:r>
              <a:rPr lang="ro-RO" sz="2400" b="1" dirty="0">
                <a:solidFill>
                  <a:srgbClr val="00319A"/>
                </a:solidFill>
                <a:latin typeface="Trebuchet MS" panose="020B0603020202020204" pitchFamily="34" charset="0"/>
              </a:rPr>
              <a:t>5</a:t>
            </a:r>
            <a:r>
              <a:rPr lang="en-GB" sz="2400" b="1" dirty="0">
                <a:solidFill>
                  <a:srgbClr val="00319A"/>
                </a:solidFill>
                <a:latin typeface="Trebuchet MS" panose="020B0603020202020204" pitchFamily="34" charset="0"/>
              </a:rPr>
              <a:t> </a:t>
            </a:r>
            <a:r>
              <a:rPr lang="ro-RO" sz="2400" b="1" dirty="0">
                <a:solidFill>
                  <a:srgbClr val="00319A"/>
                </a:solidFill>
                <a:latin typeface="Trebuchet MS" panose="020B0603020202020204" pitchFamily="34" charset="0"/>
              </a:rPr>
              <a:t>Government Decision </a:t>
            </a:r>
            <a:r>
              <a:rPr lang="en-GB" sz="2400" b="1" dirty="0">
                <a:solidFill>
                  <a:srgbClr val="00319A"/>
                </a:solidFill>
                <a:latin typeface="Trebuchet MS" panose="020B0603020202020204" pitchFamily="34" charset="0"/>
              </a:rPr>
              <a:t> </a:t>
            </a:r>
          </a:p>
          <a:p>
            <a:pPr marL="342900" indent="-342900" algn="l">
              <a:buFont typeface="Wingdings" panose="05000000000000000000" pitchFamily="2" charset="2"/>
              <a:buChar char="ü"/>
              <a:defRPr/>
            </a:pPr>
            <a:r>
              <a:rPr lang="en-GB" sz="2400" b="1" dirty="0">
                <a:solidFill>
                  <a:srgbClr val="00319A"/>
                </a:solidFill>
                <a:latin typeface="Trebuchet MS" panose="020B0603020202020204" pitchFamily="34" charset="0"/>
              </a:rPr>
              <a:t>16 </a:t>
            </a:r>
            <a:r>
              <a:rPr lang="ro-RO" sz="2400" b="1" dirty="0">
                <a:solidFill>
                  <a:srgbClr val="00319A"/>
                </a:solidFill>
                <a:latin typeface="Trebuchet MS" panose="020B0603020202020204" pitchFamily="34" charset="0"/>
              </a:rPr>
              <a:t>Minister Order</a:t>
            </a:r>
          </a:p>
          <a:p>
            <a:pPr>
              <a:lnSpc>
                <a:spcPct val="100000"/>
              </a:lnSpc>
              <a:defRPr/>
            </a:pPr>
            <a:endParaRPr kumimoji="0" lang="en-US" sz="2400" b="1" i="0" u="none" strike="noStrike" kern="1200" cap="none" spc="0" normalizeH="0" baseline="0" noProof="0" dirty="0">
              <a:ln>
                <a:noFill/>
              </a:ln>
              <a:solidFill>
                <a:srgbClr val="00319A"/>
              </a:solidFill>
              <a:effectLst/>
              <a:uLnTx/>
              <a:uFillTx/>
              <a:latin typeface="Trebuchet MS" panose="020B0603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770668869"/>
              </p:ext>
            </p:extLst>
          </p:nvPr>
        </p:nvGraphicFramePr>
        <p:xfrm>
          <a:off x="83999" y="3229742"/>
          <a:ext cx="12024000" cy="2578880"/>
        </p:xfrm>
        <a:graphic>
          <a:graphicData uri="http://schemas.openxmlformats.org/drawingml/2006/table">
            <a:tbl>
              <a:tblPr firstRow="1" firstCol="1" bandRow="1">
                <a:tableStyleId>{5940675A-B579-460E-94D1-54222C63F5DA}</a:tableStyleId>
              </a:tblPr>
              <a:tblGrid>
                <a:gridCol w="10806463">
                  <a:extLst>
                    <a:ext uri="{9D8B030D-6E8A-4147-A177-3AD203B41FA5}">
                      <a16:colId xmlns:a16="http://schemas.microsoft.com/office/drawing/2014/main" xmlns="" val="20000"/>
                    </a:ext>
                  </a:extLst>
                </a:gridCol>
                <a:gridCol w="1217537">
                  <a:extLst>
                    <a:ext uri="{9D8B030D-6E8A-4147-A177-3AD203B41FA5}">
                      <a16:colId xmlns:a16="http://schemas.microsoft.com/office/drawing/2014/main" xmlns="" val="20001"/>
                    </a:ext>
                  </a:extLst>
                </a:gridCol>
              </a:tblGrid>
              <a:tr h="682105">
                <a:tc>
                  <a:txBody>
                    <a:bodyPr/>
                    <a:lstStyle/>
                    <a:p>
                      <a:pPr marL="42545" algn="just">
                        <a:lnSpc>
                          <a:spcPct val="100000"/>
                        </a:lnSpc>
                        <a:spcAft>
                          <a:spcPts val="600"/>
                        </a:spcAft>
                      </a:pPr>
                      <a:r>
                        <a:rPr lang="en-GB" sz="2000" dirty="0">
                          <a:effectLst/>
                          <a:latin typeface="Times New Roman" panose="02020603050405020304" pitchFamily="18" charset="0"/>
                          <a:cs typeface="Times New Roman" panose="02020603050405020304" pitchFamily="18" charset="0"/>
                        </a:rPr>
                        <a:t>Government Decision on the approval of methodological norms for the development of the status and career path of personnel working in the field of lifelong education</a:t>
                      </a: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33117" marR="33117" marT="0" marB="0"/>
                </a:tc>
                <a:tc>
                  <a:txBody>
                    <a:bodyPr/>
                    <a:lstStyle/>
                    <a:p>
                      <a:pPr marR="99695" algn="ctr">
                        <a:lnSpc>
                          <a:spcPct val="100000"/>
                        </a:lnSpc>
                        <a:spcBef>
                          <a:spcPts val="435"/>
                        </a:spcBef>
                        <a:spcAft>
                          <a:spcPts val="600"/>
                        </a:spcAft>
                      </a:pPr>
                      <a:r>
                        <a:rPr lang="ro-RO" sz="1600" b="1" spc="-10" dirty="0">
                          <a:effectLst/>
                          <a:latin typeface="Times New Roman" panose="02020603050405020304" pitchFamily="18" charset="0"/>
                          <a:cs typeface="Times New Roman" panose="02020603050405020304" pitchFamily="18" charset="0"/>
                        </a:rPr>
                        <a:t>01.04.2024</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33117" marR="33117" marT="0" marB="0" anchor="ctr"/>
                </a:tc>
                <a:extLst>
                  <a:ext uri="{0D108BD9-81ED-4DB2-BD59-A6C34878D82A}">
                    <a16:rowId xmlns:a16="http://schemas.microsoft.com/office/drawing/2014/main" xmlns="" val="10000"/>
                  </a:ext>
                </a:extLst>
              </a:tr>
              <a:tr h="677575">
                <a:tc>
                  <a:txBody>
                    <a:bodyPr/>
                    <a:lstStyle/>
                    <a:p>
                      <a:pPr marL="42545" algn="just">
                        <a:lnSpc>
                          <a:spcPct val="100000"/>
                        </a:lnSpc>
                        <a:spcAft>
                          <a:spcPts val="600"/>
                        </a:spcAft>
                      </a:pPr>
                      <a:r>
                        <a:rPr lang="en-GB" sz="2000" kern="1200" spc="-10" dirty="0">
                          <a:solidFill>
                            <a:schemeClr val="tx1"/>
                          </a:solidFill>
                          <a:effectLst/>
                          <a:latin typeface="Times New Roman" panose="02020603050405020304" pitchFamily="18" charset="0"/>
                          <a:ea typeface="+mn-ea"/>
                          <a:cs typeface="Times New Roman" panose="02020603050405020304" pitchFamily="18" charset="0"/>
                        </a:rPr>
                        <a:t>Government Decision on the approval of the National Strategy for the digitalization of education and the development of digital skills within the educational community</a:t>
                      </a:r>
                      <a:endParaRPr lang="en-US" sz="2000" b="1" kern="1200" spc="-10" dirty="0">
                        <a:solidFill>
                          <a:schemeClr val="tx1"/>
                        </a:solidFill>
                        <a:effectLst/>
                        <a:latin typeface="Times New Roman" panose="02020603050405020304" pitchFamily="18" charset="0"/>
                        <a:ea typeface="+mn-ea"/>
                        <a:cs typeface="Times New Roman" panose="02020603050405020304" pitchFamily="18" charset="0"/>
                      </a:endParaRPr>
                    </a:p>
                  </a:txBody>
                  <a:tcPr marL="33117" marR="33117" marT="0" marB="0"/>
                </a:tc>
                <a:tc>
                  <a:txBody>
                    <a:bodyPr/>
                    <a:lstStyle/>
                    <a:p>
                      <a:pPr marR="99695" algn="ctr">
                        <a:lnSpc>
                          <a:spcPct val="100000"/>
                        </a:lnSpc>
                        <a:spcBef>
                          <a:spcPts val="435"/>
                        </a:spcBef>
                        <a:spcAft>
                          <a:spcPts val="600"/>
                        </a:spcAft>
                      </a:pPr>
                      <a:r>
                        <a:rPr lang="ro-RO" sz="1600" b="1" spc="-10" dirty="0">
                          <a:effectLst/>
                          <a:latin typeface="Times New Roman" panose="02020603050405020304" pitchFamily="18" charset="0"/>
                          <a:cs typeface="Times New Roman" panose="02020603050405020304" pitchFamily="18" charset="0"/>
                        </a:rPr>
                        <a:t>01.09.2024</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33117" marR="33117" marT="0" marB="0" anchor="ctr"/>
                </a:tc>
                <a:extLst>
                  <a:ext uri="{0D108BD9-81ED-4DB2-BD59-A6C34878D82A}">
                    <a16:rowId xmlns:a16="http://schemas.microsoft.com/office/drawing/2014/main" xmlns="" val="10002"/>
                  </a:ext>
                </a:extLst>
              </a:tr>
              <a:tr h="606316">
                <a:tc>
                  <a:txBody>
                    <a:bodyPr/>
                    <a:lstStyle/>
                    <a:p>
                      <a:pPr marL="42545" algn="just">
                        <a:lnSpc>
                          <a:spcPct val="100000"/>
                        </a:lnSpc>
                        <a:spcBef>
                          <a:spcPts val="135"/>
                        </a:spcBef>
                        <a:spcAft>
                          <a:spcPts val="600"/>
                        </a:spcAft>
                      </a:pPr>
                      <a:r>
                        <a:rPr lang="en-GB" sz="2000" spc="-10" dirty="0">
                          <a:effectLst/>
                          <a:latin typeface="Times New Roman" panose="02020603050405020304" pitchFamily="18" charset="0"/>
                          <a:cs typeface="Times New Roman" panose="02020603050405020304" pitchFamily="18" charset="0"/>
                        </a:rPr>
                        <a:t>Order of the Minister of Education approving the methodology for evaluating the results of continuous training programs and the framework procedure for financing</a:t>
                      </a:r>
                      <a:endParaRPr lang="en-US" sz="20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33117" marR="33117" marT="0" marB="0"/>
                </a:tc>
                <a:tc>
                  <a:txBody>
                    <a:bodyPr/>
                    <a:lstStyle/>
                    <a:p>
                      <a:pPr marR="99695" algn="ctr">
                        <a:lnSpc>
                          <a:spcPct val="100000"/>
                        </a:lnSpc>
                        <a:spcBef>
                          <a:spcPts val="650"/>
                        </a:spcBef>
                        <a:spcAft>
                          <a:spcPts val="600"/>
                        </a:spcAft>
                      </a:pPr>
                      <a:r>
                        <a:rPr lang="ro-RO" sz="1600" b="1" spc="-10" dirty="0">
                          <a:effectLst/>
                          <a:latin typeface="Times New Roman" panose="02020603050405020304" pitchFamily="18" charset="0"/>
                          <a:cs typeface="Times New Roman" panose="02020603050405020304" pitchFamily="18" charset="0"/>
                        </a:rPr>
                        <a:t>01.12.2023</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33117" marR="33117" marT="0" marB="0" anchor="ctr"/>
                </a:tc>
                <a:extLst>
                  <a:ext uri="{0D108BD9-81ED-4DB2-BD59-A6C34878D82A}">
                    <a16:rowId xmlns:a16="http://schemas.microsoft.com/office/drawing/2014/main" xmlns="" val="10004"/>
                  </a:ext>
                </a:extLst>
              </a:tr>
              <a:tr h="606316">
                <a:tc>
                  <a:txBody>
                    <a:bodyPr/>
                    <a:lstStyle/>
                    <a:p>
                      <a:pPr marL="42545" algn="just">
                        <a:lnSpc>
                          <a:spcPct val="100000"/>
                        </a:lnSpc>
                        <a:spcBef>
                          <a:spcPts val="130"/>
                        </a:spcBef>
                        <a:spcAft>
                          <a:spcPts val="600"/>
                        </a:spcAft>
                      </a:pPr>
                      <a:r>
                        <a:rPr lang="en-GB" sz="2000" dirty="0">
                          <a:effectLst/>
                          <a:latin typeface="Times New Roman" panose="02020603050405020304" pitchFamily="18" charset="0"/>
                          <a:cs typeface="Times New Roman" panose="02020603050405020304" pitchFamily="18" charset="0"/>
                        </a:rPr>
                        <a:t>Order of the Minister of Education approving the methodology for the authorization/accreditation of </a:t>
                      </a:r>
                      <a:r>
                        <a:rPr lang="en-GB" sz="2000" dirty="0" err="1">
                          <a:effectLst/>
                          <a:latin typeface="Times New Roman" panose="02020603050405020304" pitchFamily="18" charset="0"/>
                          <a:cs typeface="Times New Roman" panose="02020603050405020304" pitchFamily="18" charset="0"/>
                        </a:rPr>
                        <a:t>centers</a:t>
                      </a:r>
                      <a:r>
                        <a:rPr lang="en-GB" sz="2000" dirty="0">
                          <a:effectLst/>
                          <a:latin typeface="Times New Roman" panose="02020603050405020304" pitchFamily="18" charset="0"/>
                          <a:cs typeface="Times New Roman" panose="02020603050405020304" pitchFamily="18" charset="0"/>
                        </a:rPr>
                        <a:t> for assessing professional competencies acquired in non-formal and informal learning contexts</a:t>
                      </a:r>
                      <a:endParaRPr lang="en-US" sz="20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33117" marR="33117" marT="0" marB="0"/>
                </a:tc>
                <a:tc>
                  <a:txBody>
                    <a:bodyPr/>
                    <a:lstStyle/>
                    <a:p>
                      <a:pPr marR="99695" algn="ctr">
                        <a:lnSpc>
                          <a:spcPct val="100000"/>
                        </a:lnSpc>
                        <a:spcBef>
                          <a:spcPts val="645"/>
                        </a:spcBef>
                        <a:spcAft>
                          <a:spcPts val="600"/>
                        </a:spcAft>
                      </a:pPr>
                      <a:r>
                        <a:rPr lang="ro-RO" sz="1600" b="1" spc="-10" dirty="0">
                          <a:effectLst/>
                          <a:latin typeface="Times New Roman" panose="02020603050405020304" pitchFamily="18" charset="0"/>
                          <a:cs typeface="Times New Roman" panose="02020603050405020304" pitchFamily="18" charset="0"/>
                        </a:rPr>
                        <a:t>01.04.2024</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33117" marR="33117"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396042233"/>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3807007" y="1494216"/>
            <a:ext cx="5470563" cy="954107"/>
          </a:xfrm>
          <a:prstGeom prst="rect">
            <a:avLst/>
          </a:prstGeom>
          <a:noFill/>
        </p:spPr>
        <p:txBody>
          <a:bodyPr wrap="square" rtlCol="0">
            <a:spAutoFit/>
          </a:bodyPr>
          <a:lstStyle/>
          <a:p>
            <a:pPr algn="just"/>
            <a:endParaRPr lang="ro-RO" b="1" u="sng" dirty="0">
              <a:latin typeface="Trebuchet MS" panose="020B0603020202020204" pitchFamily="34" charset="0"/>
            </a:endParaRPr>
          </a:p>
          <a:p>
            <a:pPr algn="just"/>
            <a:r>
              <a:rPr lang="en-US" sz="2000" b="1" u="sng" dirty="0">
                <a:latin typeface="Trebuchet MS" panose="020B0603020202020204" pitchFamily="34" charset="0"/>
              </a:rPr>
              <a:t>Higher E</a:t>
            </a:r>
            <a:r>
              <a:rPr lang="ro-RO" sz="2000" b="1" u="sng" dirty="0" err="1">
                <a:latin typeface="Trebuchet MS" panose="020B0603020202020204" pitchFamily="34" charset="0"/>
              </a:rPr>
              <a:t>ducation</a:t>
            </a:r>
            <a:r>
              <a:rPr lang="ro-RO" sz="2000" b="1" u="sng" dirty="0">
                <a:latin typeface="Trebuchet MS" panose="020B0603020202020204" pitchFamily="34" charset="0"/>
              </a:rPr>
              <a:t> Law no. 199/2023</a:t>
            </a:r>
          </a:p>
          <a:p>
            <a:pPr algn="just"/>
            <a:endParaRPr lang="ro-RO" dirty="0"/>
          </a:p>
        </p:txBody>
      </p:sp>
      <p:graphicFrame>
        <p:nvGraphicFramePr>
          <p:cNvPr id="10" name="Table 9"/>
          <p:cNvGraphicFramePr>
            <a:graphicFrameLocks noGrp="1"/>
          </p:cNvGraphicFramePr>
          <p:nvPr>
            <p:extLst>
              <p:ext uri="{D42A27DB-BD31-4B8C-83A1-F6EECF244321}">
                <p14:modId xmlns:p14="http://schemas.microsoft.com/office/powerpoint/2010/main" val="2439855742"/>
              </p:ext>
            </p:extLst>
          </p:nvPr>
        </p:nvGraphicFramePr>
        <p:xfrm>
          <a:off x="88228" y="2643666"/>
          <a:ext cx="12001217" cy="1324610"/>
        </p:xfrm>
        <a:graphic>
          <a:graphicData uri="http://schemas.openxmlformats.org/drawingml/2006/table">
            <a:tbl>
              <a:tblPr firstRow="1" firstCol="1" bandRow="1">
                <a:tableStyleId>{5940675A-B579-460E-94D1-54222C63F5DA}</a:tableStyleId>
              </a:tblPr>
              <a:tblGrid>
                <a:gridCol w="10831178">
                  <a:extLst>
                    <a:ext uri="{9D8B030D-6E8A-4147-A177-3AD203B41FA5}">
                      <a16:colId xmlns:a16="http://schemas.microsoft.com/office/drawing/2014/main" xmlns="" val="20000"/>
                    </a:ext>
                  </a:extLst>
                </a:gridCol>
                <a:gridCol w="1170039">
                  <a:extLst>
                    <a:ext uri="{9D8B030D-6E8A-4147-A177-3AD203B41FA5}">
                      <a16:colId xmlns:a16="http://schemas.microsoft.com/office/drawing/2014/main" xmlns="" val="20001"/>
                    </a:ext>
                  </a:extLst>
                </a:gridCol>
              </a:tblGrid>
              <a:tr h="440690">
                <a:tc>
                  <a:txBody>
                    <a:bodyPr/>
                    <a:lstStyle/>
                    <a:p>
                      <a:pPr marL="42545" algn="just">
                        <a:spcBef>
                          <a:spcPts val="315"/>
                        </a:spcBef>
                        <a:spcAft>
                          <a:spcPts val="0"/>
                        </a:spcAft>
                      </a:pPr>
                      <a:r>
                        <a:rPr lang="en-GB" sz="2000" dirty="0">
                          <a:effectLst/>
                          <a:latin typeface="Times New Roman" panose="02020603050405020304" pitchFamily="18" charset="0"/>
                          <a:ea typeface="Arial" panose="020B0604020202020204" pitchFamily="34" charset="0"/>
                          <a:cs typeface="Times New Roman" panose="02020603050405020304" pitchFamily="18" charset="0"/>
                        </a:rPr>
                        <a:t>Government Decision on the approval of the format and content of the national qualifications framework</a:t>
                      </a:r>
                      <a:endParaRPr lang="en-US" sz="20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just">
                        <a:spcBef>
                          <a:spcPts val="315"/>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01.02.2024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352552">
                <a:tc>
                  <a:txBody>
                    <a:bodyPr/>
                    <a:lstStyle/>
                    <a:p>
                      <a:pPr marL="42545" algn="just">
                        <a:lnSpc>
                          <a:spcPct val="95000"/>
                        </a:lnSpc>
                        <a:spcBef>
                          <a:spcPts val="490"/>
                        </a:spcBef>
                        <a:spcAft>
                          <a:spcPts val="0"/>
                        </a:spcAft>
                      </a:pPr>
                      <a:r>
                        <a:rPr lang="en-GB" sz="2000" spc="-10" dirty="0">
                          <a:effectLst/>
                          <a:latin typeface="Times New Roman" panose="02020603050405020304" pitchFamily="18" charset="0"/>
                          <a:ea typeface="Arial" panose="020B0604020202020204" pitchFamily="34" charset="0"/>
                          <a:cs typeface="Times New Roman" panose="02020603050405020304" pitchFamily="18" charset="0"/>
                        </a:rPr>
                        <a:t>Government Decision approving the methodology for the correspondence of qualification levels and job titles in the COR (Classification of Occupations in Romania)</a:t>
                      </a:r>
                      <a:endParaRPr lang="en-US" sz="20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just">
                        <a:spcBef>
                          <a:spcPts val="1005"/>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278331">
                <a:tc>
                  <a:txBody>
                    <a:bodyPr/>
                    <a:lstStyle/>
                    <a:p>
                      <a:pPr marL="42545" algn="just">
                        <a:spcBef>
                          <a:spcPts val="315"/>
                        </a:spcBef>
                        <a:spcAft>
                          <a:spcPts val="0"/>
                        </a:spcAft>
                      </a:pPr>
                      <a:r>
                        <a:rPr lang="en-GB" sz="2000" dirty="0">
                          <a:effectLst/>
                          <a:latin typeface="Times New Roman" panose="02020603050405020304" pitchFamily="18" charset="0"/>
                          <a:ea typeface="Arial" panose="020B0604020202020204" pitchFamily="34" charset="0"/>
                          <a:cs typeface="Times New Roman" panose="02020603050405020304" pitchFamily="18" charset="0"/>
                        </a:rPr>
                        <a:t>Government Decision on the approval of the National Qualifications Register</a:t>
                      </a:r>
                      <a:endParaRPr lang="en-US" sz="20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just">
                        <a:spcBef>
                          <a:spcPts val="315"/>
                        </a:spcBef>
                        <a:spcAft>
                          <a:spcPts val="0"/>
                        </a:spcAft>
                      </a:pPr>
                      <a:r>
                        <a:rPr lang="en-GB" sz="1600" b="1" spc="-10" dirty="0">
                          <a:effectLst/>
                          <a:latin typeface="Times New Roman" panose="02020603050405020304" pitchFamily="18" charset="0"/>
                          <a:ea typeface="Arial" panose="020B0604020202020204" pitchFamily="34" charset="0"/>
                          <a:cs typeface="Times New Roman" panose="02020603050405020304" pitchFamily="18" charset="0"/>
                        </a:rPr>
                        <a:t>2023</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329637743"/>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032" y="132269"/>
            <a:ext cx="12501403" cy="6947394"/>
          </a:xfrm>
          <a:prstGeom prst="rect">
            <a:avLst/>
          </a:prstGeom>
        </p:spPr>
      </p:pic>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3035396" y="1227397"/>
            <a:ext cx="4886091" cy="677108"/>
          </a:xfrm>
          <a:prstGeom prst="rect">
            <a:avLst/>
          </a:prstGeom>
          <a:noFill/>
        </p:spPr>
        <p:txBody>
          <a:bodyPr wrap="square" rtlCol="0">
            <a:spAutoFit/>
          </a:bodyPr>
          <a:lstStyle/>
          <a:p>
            <a:pPr algn="just"/>
            <a:r>
              <a:rPr lang="en-US" sz="2000" b="1" u="sng" dirty="0">
                <a:latin typeface="Trebuchet MS" panose="020B0603020202020204" pitchFamily="34" charset="0"/>
              </a:rPr>
              <a:t>Higher E</a:t>
            </a:r>
            <a:r>
              <a:rPr lang="ro-RO" sz="2000" b="1" u="sng" dirty="0" err="1">
                <a:latin typeface="Trebuchet MS" panose="020B0603020202020204" pitchFamily="34" charset="0"/>
              </a:rPr>
              <a:t>ducation</a:t>
            </a:r>
            <a:r>
              <a:rPr lang="ro-RO" sz="2000" b="1" u="sng" dirty="0">
                <a:latin typeface="Trebuchet MS" panose="020B0603020202020204" pitchFamily="34" charset="0"/>
              </a:rPr>
              <a:t> Law no. 199/2023</a:t>
            </a:r>
          </a:p>
          <a:p>
            <a:pPr algn="just"/>
            <a:endParaRPr lang="ro-RO" dirty="0"/>
          </a:p>
        </p:txBody>
      </p:sp>
      <p:graphicFrame>
        <p:nvGraphicFramePr>
          <p:cNvPr id="10" name="Table 9"/>
          <p:cNvGraphicFramePr>
            <a:graphicFrameLocks noGrp="1"/>
          </p:cNvGraphicFramePr>
          <p:nvPr>
            <p:extLst>
              <p:ext uri="{D42A27DB-BD31-4B8C-83A1-F6EECF244321}">
                <p14:modId xmlns:p14="http://schemas.microsoft.com/office/powerpoint/2010/main" val="3557177586"/>
              </p:ext>
            </p:extLst>
          </p:nvPr>
        </p:nvGraphicFramePr>
        <p:xfrm>
          <a:off x="77608" y="1904505"/>
          <a:ext cx="12114392" cy="4864452"/>
        </p:xfrm>
        <a:graphic>
          <a:graphicData uri="http://schemas.openxmlformats.org/drawingml/2006/table">
            <a:tbl>
              <a:tblPr firstRow="1" firstCol="1" bandRow="1">
                <a:tableStyleId>{5940675A-B579-460E-94D1-54222C63F5DA}</a:tableStyleId>
              </a:tblPr>
              <a:tblGrid>
                <a:gridCol w="10885360">
                  <a:extLst>
                    <a:ext uri="{9D8B030D-6E8A-4147-A177-3AD203B41FA5}">
                      <a16:colId xmlns:a16="http://schemas.microsoft.com/office/drawing/2014/main" xmlns="" val="20000"/>
                    </a:ext>
                  </a:extLst>
                </a:gridCol>
                <a:gridCol w="1229032">
                  <a:extLst>
                    <a:ext uri="{9D8B030D-6E8A-4147-A177-3AD203B41FA5}">
                      <a16:colId xmlns:a16="http://schemas.microsoft.com/office/drawing/2014/main" xmlns="" val="20001"/>
                    </a:ext>
                  </a:extLst>
                </a:gridCol>
              </a:tblGrid>
              <a:tr h="827937">
                <a:tc>
                  <a:txBody>
                    <a:bodyPr/>
                    <a:lstStyle/>
                    <a:p>
                      <a:pPr marL="42545" algn="just">
                        <a:lnSpc>
                          <a:spcPct val="95000"/>
                        </a:lnSpc>
                        <a:spcBef>
                          <a:spcPts val="125"/>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framework methodology for the organization and conduct of postgraduate programs for the professional training of adults.</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ctr">
                        <a:spcBef>
                          <a:spcPts val="635"/>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01.02.2024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440690">
                <a:tc>
                  <a:txBody>
                    <a:bodyPr/>
                    <a:lstStyle/>
                    <a:p>
                      <a:pPr marL="42545" algn="just">
                        <a:lnSpc>
                          <a:spcPct val="95000"/>
                        </a:lnSpc>
                        <a:spcBef>
                          <a:spcPts val="30"/>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the allocation of transferable credits in lifelong learning</a:t>
                      </a:r>
                      <a:endParaRPr lang="en-US" sz="18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ctr">
                        <a:spcBef>
                          <a:spcPts val="540"/>
                        </a:spcBef>
                        <a:spcAft>
                          <a:spcPts val="0"/>
                        </a:spcAft>
                      </a:pPr>
                      <a:r>
                        <a:rPr lang="en-GB" sz="1600" b="1" spc="-10" dirty="0">
                          <a:effectLst/>
                          <a:latin typeface="Times New Roman" panose="02020603050405020304" pitchFamily="18" charset="0"/>
                          <a:ea typeface="Arial" panose="020B0604020202020204" pitchFamily="34" charset="0"/>
                          <a:cs typeface="Times New Roman" panose="02020603050405020304" pitchFamily="18" charset="0"/>
                        </a:rPr>
                        <a:t>2023</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440690">
                <a:tc>
                  <a:txBody>
                    <a:bodyPr/>
                    <a:lstStyle/>
                    <a:p>
                      <a:pPr marL="42545" algn="just">
                        <a:lnSpc>
                          <a:spcPct val="95000"/>
                        </a:lnSpc>
                        <a:spcBef>
                          <a:spcPts val="30"/>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the </a:t>
                      </a:r>
                      <a:r>
                        <a:rPr lang="en-GB" sz="1800" dirty="0" err="1">
                          <a:effectLst/>
                          <a:latin typeface="Times New Roman" panose="02020603050405020304" pitchFamily="18" charset="0"/>
                          <a:ea typeface="Arial" panose="020B0604020202020204" pitchFamily="34" charset="0"/>
                          <a:cs typeface="Times New Roman" panose="02020603050405020304" pitchFamily="18" charset="0"/>
                        </a:rPr>
                        <a:t>enrollment</a:t>
                      </a:r>
                      <a:r>
                        <a:rPr lang="en-GB" sz="1800" dirty="0">
                          <a:effectLst/>
                          <a:latin typeface="Times New Roman" panose="02020603050405020304" pitchFamily="18" charset="0"/>
                          <a:ea typeface="Arial" panose="020B0604020202020204" pitchFamily="34" charset="0"/>
                          <a:cs typeface="Times New Roman" panose="02020603050405020304" pitchFamily="18" charset="0"/>
                        </a:rPr>
                        <a:t> and registration of study programs in the National Qualifications Register</a:t>
                      </a:r>
                      <a:endParaRPr lang="en-US" sz="18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ctr">
                        <a:spcBef>
                          <a:spcPts val="540"/>
                        </a:spcBef>
                        <a:spcAft>
                          <a:spcPts val="0"/>
                        </a:spcAft>
                      </a:pPr>
                      <a:r>
                        <a:rPr lang="en-GB" sz="1600" b="1" spc="-10" dirty="0">
                          <a:effectLst/>
                          <a:latin typeface="Times New Roman" panose="02020603050405020304" pitchFamily="18" charset="0"/>
                          <a:ea typeface="Arial" panose="020B0604020202020204" pitchFamily="34" charset="0"/>
                          <a:cs typeface="Times New Roman" panose="02020603050405020304" pitchFamily="18" charset="0"/>
                        </a:rPr>
                        <a:t>2023</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352552">
                <a:tc>
                  <a:txBody>
                    <a:bodyPr/>
                    <a:lstStyle/>
                    <a:p>
                      <a:pPr marL="42545" algn="just">
                        <a:spcBef>
                          <a:spcPts val="65"/>
                        </a:spcBef>
                        <a:spcAft>
                          <a:spcPts val="0"/>
                        </a:spcAft>
                      </a:pPr>
                      <a:r>
                        <a:rPr lang="en-GB" sz="1800" spc="-3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the development and updating of professional qualifications</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ctr">
                        <a:spcBef>
                          <a:spcPts val="65"/>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278331">
                <a:tc>
                  <a:txBody>
                    <a:bodyPr/>
                    <a:lstStyle/>
                    <a:p>
                      <a:pPr marL="42545" algn="just">
                        <a:spcBef>
                          <a:spcPts val="540"/>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the use of micro-certifications</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ctr">
                        <a:spcBef>
                          <a:spcPts val="540"/>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264414">
                <a:tc>
                  <a:txBody>
                    <a:bodyPr/>
                    <a:lstStyle/>
                    <a:p>
                      <a:pPr marL="42545" algn="just">
                        <a:lnSpc>
                          <a:spcPct val="95000"/>
                        </a:lnSpc>
                        <a:spcBef>
                          <a:spcPts val="30"/>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the models of certificates used, the interoperability of registers, and the fluidity of data exchange</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R="99695" algn="ctr">
                        <a:spcBef>
                          <a:spcPts val="540"/>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264414">
                <a:tc>
                  <a:txBody>
                    <a:bodyPr/>
                    <a:lstStyle/>
                    <a:p>
                      <a:pPr marL="42545" marR="27940" algn="just">
                        <a:lnSpc>
                          <a:spcPct val="100000"/>
                        </a:lnSpc>
                        <a:spcBef>
                          <a:spcPts val="150"/>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establishing criteria and procedures for the assessment and certification of professional competence evaluators, evaluator trainers, and external evaluators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algn="just">
                        <a:spcBef>
                          <a:spcPts val="5"/>
                        </a:spcBef>
                        <a:spcAft>
                          <a:spcPts val="0"/>
                        </a:spcAft>
                      </a:pPr>
                      <a:r>
                        <a:rPr lang="ro-RO" sz="1600" b="1"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p>
                      <a:pPr marR="99695" algn="just">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264414">
                <a:tc>
                  <a:txBody>
                    <a:bodyPr/>
                    <a:lstStyle/>
                    <a:p>
                      <a:pPr marL="42545" algn="just">
                        <a:lnSpc>
                          <a:spcPct val="100000"/>
                        </a:lnSpc>
                        <a:spcAft>
                          <a:spcPts val="0"/>
                        </a:spcAft>
                      </a:pPr>
                      <a:r>
                        <a:rPr lang="en-GB" sz="1800" spc="-1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the recognition of certificates obtained, as applicable, in formal, non-formal, and informal systems from authorized/accredited providers of professional training or from authorized/accredited competence assessment </a:t>
                      </a:r>
                      <a:r>
                        <a:rPr lang="en-GB" sz="1800" spc="-10" dirty="0" err="1">
                          <a:effectLst/>
                          <a:latin typeface="Times New Roman" panose="02020603050405020304" pitchFamily="18" charset="0"/>
                          <a:ea typeface="Arial" panose="020B0604020202020204" pitchFamily="34" charset="0"/>
                          <a:cs typeface="Times New Roman" panose="02020603050405020304" pitchFamily="18" charset="0"/>
                        </a:rPr>
                        <a:t>centers</a:t>
                      </a:r>
                      <a:r>
                        <a:rPr lang="en-GB" sz="1800" spc="-10" dirty="0">
                          <a:effectLst/>
                          <a:latin typeface="Times New Roman" panose="02020603050405020304" pitchFamily="18" charset="0"/>
                          <a:ea typeface="Arial" panose="020B0604020202020204" pitchFamily="34" charset="0"/>
                          <a:cs typeface="Times New Roman" panose="02020603050405020304" pitchFamily="18" charset="0"/>
                        </a:rPr>
                        <a:t> and/or within other entities with equivalent roles outside Romania</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algn="just">
                        <a:spcBef>
                          <a:spcPts val="5"/>
                        </a:spcBef>
                        <a:spcAft>
                          <a:spcPts val="0"/>
                        </a:spcAft>
                      </a:pPr>
                      <a:r>
                        <a:rPr lang="ro-RO" sz="1600" b="1"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p>
                      <a:pPr marR="99695" algn="just">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78535116"/>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864" y="136714"/>
            <a:ext cx="12501403" cy="6947394"/>
          </a:xfrm>
          <a:prstGeom prst="rect">
            <a:avLst/>
          </a:prstGeom>
        </p:spPr>
      </p:pic>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13" name="TextBox 12"/>
          <p:cNvSpPr txBox="1"/>
          <p:nvPr/>
        </p:nvSpPr>
        <p:spPr>
          <a:xfrm>
            <a:off x="3025564" y="1246702"/>
            <a:ext cx="4876045" cy="677108"/>
          </a:xfrm>
          <a:prstGeom prst="rect">
            <a:avLst/>
          </a:prstGeom>
          <a:noFill/>
        </p:spPr>
        <p:txBody>
          <a:bodyPr wrap="square" rtlCol="0">
            <a:spAutoFit/>
          </a:bodyPr>
          <a:lstStyle/>
          <a:p>
            <a:pPr algn="just"/>
            <a:r>
              <a:rPr lang="en-US" sz="2000" b="1" u="sng" dirty="0">
                <a:latin typeface="Trebuchet MS" panose="020B0603020202020204" pitchFamily="34" charset="0"/>
              </a:rPr>
              <a:t>Higher E</a:t>
            </a:r>
            <a:r>
              <a:rPr lang="ro-RO" sz="2000" b="1" u="sng" dirty="0" err="1">
                <a:latin typeface="Trebuchet MS" panose="020B0603020202020204" pitchFamily="34" charset="0"/>
              </a:rPr>
              <a:t>ducation</a:t>
            </a:r>
            <a:r>
              <a:rPr lang="ro-RO" sz="2000" b="1" u="sng" dirty="0">
                <a:latin typeface="Trebuchet MS" panose="020B0603020202020204" pitchFamily="34" charset="0"/>
              </a:rPr>
              <a:t> Law no. 199/2023</a:t>
            </a:r>
          </a:p>
          <a:p>
            <a:pPr algn="just"/>
            <a:endParaRPr lang="ro-RO" dirty="0"/>
          </a:p>
        </p:txBody>
      </p:sp>
      <p:graphicFrame>
        <p:nvGraphicFramePr>
          <p:cNvPr id="10" name="Table 9"/>
          <p:cNvGraphicFramePr>
            <a:graphicFrameLocks noGrp="1"/>
          </p:cNvGraphicFramePr>
          <p:nvPr>
            <p:extLst>
              <p:ext uri="{D42A27DB-BD31-4B8C-83A1-F6EECF244321}">
                <p14:modId xmlns:p14="http://schemas.microsoft.com/office/powerpoint/2010/main" val="2508559001"/>
              </p:ext>
            </p:extLst>
          </p:nvPr>
        </p:nvGraphicFramePr>
        <p:xfrm>
          <a:off x="88228" y="2075706"/>
          <a:ext cx="12001217" cy="3789426"/>
        </p:xfrm>
        <a:graphic>
          <a:graphicData uri="http://schemas.openxmlformats.org/drawingml/2006/table">
            <a:tbl>
              <a:tblPr firstRow="1" firstCol="1" bandRow="1">
                <a:tableStyleId>{5940675A-B579-460E-94D1-54222C63F5DA}</a:tableStyleId>
              </a:tblPr>
              <a:tblGrid>
                <a:gridCol w="10831178">
                  <a:extLst>
                    <a:ext uri="{9D8B030D-6E8A-4147-A177-3AD203B41FA5}">
                      <a16:colId xmlns:a16="http://schemas.microsoft.com/office/drawing/2014/main" xmlns="" val="20000"/>
                    </a:ext>
                  </a:extLst>
                </a:gridCol>
                <a:gridCol w="1170039">
                  <a:extLst>
                    <a:ext uri="{9D8B030D-6E8A-4147-A177-3AD203B41FA5}">
                      <a16:colId xmlns:a16="http://schemas.microsoft.com/office/drawing/2014/main" xmlns="" val="20001"/>
                    </a:ext>
                  </a:extLst>
                </a:gridCol>
              </a:tblGrid>
              <a:tr h="440690">
                <a:tc>
                  <a:txBody>
                    <a:bodyPr/>
                    <a:lstStyle/>
                    <a:p>
                      <a:pPr marL="42545" marR="27305" algn="just">
                        <a:lnSpc>
                          <a:spcPct val="100000"/>
                        </a:lnSpc>
                        <a:spcBef>
                          <a:spcPts val="5"/>
                        </a:spcBef>
                        <a:spcAft>
                          <a:spcPts val="0"/>
                        </a:spcAft>
                      </a:pPr>
                      <a:r>
                        <a:rPr lang="ro-RO" sz="1800" b="0" dirty="0">
                          <a:effectLst/>
                          <a:latin typeface="Times New Roman" panose="02020603050405020304" pitchFamily="18" charset="0"/>
                          <a:ea typeface="Arial" panose="020B0604020202020204" pitchFamily="34" charset="0"/>
                          <a:cs typeface="Times New Roman" panose="02020603050405020304" pitchFamily="18" charset="0"/>
                        </a:rPr>
                        <a:t>Joint</a:t>
                      </a:r>
                      <a:r>
                        <a:rPr lang="en-GB" sz="1800" b="0" dirty="0">
                          <a:effectLst/>
                          <a:latin typeface="Times New Roman" panose="02020603050405020304" pitchFamily="18" charset="0"/>
                          <a:ea typeface="Arial" panose="020B0604020202020204" pitchFamily="34" charset="0"/>
                          <a:cs typeface="Times New Roman" panose="02020603050405020304" pitchFamily="18" charset="0"/>
                        </a:rPr>
                        <a:t> Order of the Minister of Education and the Minister of </a:t>
                      </a:r>
                      <a:r>
                        <a:rPr lang="en-GB" sz="1800" b="0" dirty="0" err="1">
                          <a:effectLst/>
                          <a:latin typeface="Times New Roman" panose="02020603050405020304" pitchFamily="18" charset="0"/>
                          <a:ea typeface="Arial" panose="020B0604020202020204" pitchFamily="34" charset="0"/>
                          <a:cs typeface="Times New Roman" panose="02020603050405020304" pitchFamily="18" charset="0"/>
                        </a:rPr>
                        <a:t>Labor</a:t>
                      </a:r>
                      <a:r>
                        <a:rPr lang="en-GB" sz="1800" b="0" dirty="0">
                          <a:effectLst/>
                          <a:latin typeface="Times New Roman" panose="02020603050405020304" pitchFamily="18" charset="0"/>
                          <a:ea typeface="Arial" panose="020B0604020202020204" pitchFamily="34" charset="0"/>
                          <a:cs typeface="Times New Roman" panose="02020603050405020304" pitchFamily="18" charset="0"/>
                        </a:rPr>
                        <a:t> and Social Solidarity approving the correspondence between CNC levels, issued study or qualification documents, the type of education and professional training programs through which qualification levels can be obtained, reference levels of the European Qualifications Framework, as well as the corresponding access conditions for each qualification level</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algn="just">
                        <a:spcBef>
                          <a:spcPts val="10"/>
                        </a:spcBef>
                        <a:spcAft>
                          <a:spcPts val="0"/>
                        </a:spcAft>
                      </a:pPr>
                      <a:r>
                        <a:rPr lang="ro-RO" sz="1600" b="1"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p>
                      <a:pPr marR="99695" algn="just">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52552">
                <a:tc>
                  <a:txBody>
                    <a:bodyPr/>
                    <a:lstStyle/>
                    <a:p>
                      <a:pPr marL="42545" algn="just">
                        <a:lnSpc>
                          <a:spcPct val="100000"/>
                        </a:lnSpc>
                        <a:spcBef>
                          <a:spcPts val="30"/>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the identification, description, evaluation, validation, and certification of learning outcomes obtained in non-formal and informal contexts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R="99695" algn="just">
                        <a:spcBef>
                          <a:spcPts val="540"/>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78331">
                <a:tc>
                  <a:txBody>
                    <a:bodyPr/>
                    <a:lstStyle/>
                    <a:p>
                      <a:pPr marL="42545" algn="just">
                        <a:lnSpc>
                          <a:spcPct val="100000"/>
                        </a:lnSpc>
                        <a:spcBef>
                          <a:spcPts val="30"/>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methodology for the recognition of skills acquired by young people and adults in non-formal and informal contexts within assessment </a:t>
                      </a:r>
                      <a:r>
                        <a:rPr lang="en-GB" sz="1800" dirty="0" err="1">
                          <a:effectLst/>
                          <a:latin typeface="Times New Roman" panose="02020603050405020304" pitchFamily="18" charset="0"/>
                          <a:ea typeface="Arial" panose="020B0604020202020204" pitchFamily="34" charset="0"/>
                          <a:cs typeface="Times New Roman" panose="02020603050405020304" pitchFamily="18" charset="0"/>
                        </a:rPr>
                        <a:t>centers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R="99695" algn="just">
                        <a:spcBef>
                          <a:spcPts val="540"/>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64414">
                <a:tc>
                  <a:txBody>
                    <a:bodyPr/>
                    <a:lstStyle/>
                    <a:p>
                      <a:pPr marL="42545" algn="just">
                        <a:lnSpc>
                          <a:spcPct val="100000"/>
                        </a:lnSpc>
                        <a:spcBef>
                          <a:spcPts val="125"/>
                        </a:spcBef>
                        <a:spcAft>
                          <a:spcPts val="0"/>
                        </a:spcAft>
                      </a:pPr>
                      <a:r>
                        <a:rPr lang="en-GB" sz="1800" dirty="0">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regulation for the authorization/accreditation of </a:t>
                      </a:r>
                      <a:r>
                        <a:rPr lang="en-GB" sz="1800" dirty="0" err="1">
                          <a:effectLst/>
                          <a:latin typeface="Times New Roman" panose="02020603050405020304" pitchFamily="18" charset="0"/>
                          <a:ea typeface="Arial" panose="020B0604020202020204" pitchFamily="34" charset="0"/>
                          <a:cs typeface="Times New Roman" panose="02020603050405020304" pitchFamily="18" charset="0"/>
                        </a:rPr>
                        <a:t>centers</a:t>
                      </a:r>
                      <a:r>
                        <a:rPr lang="en-GB" sz="1800" dirty="0">
                          <a:effectLst/>
                          <a:latin typeface="Times New Roman" panose="02020603050405020304" pitchFamily="18" charset="0"/>
                          <a:ea typeface="Arial" panose="020B0604020202020204" pitchFamily="34" charset="0"/>
                          <a:cs typeface="Times New Roman" panose="02020603050405020304" pitchFamily="18" charset="0"/>
                        </a:rPr>
                        <a:t> for the assessment of professional competencies acquired in non-formal and informal learning contexts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R="99695" algn="just">
                        <a:spcBef>
                          <a:spcPts val="640"/>
                        </a:spcBef>
                        <a:spcAft>
                          <a:spcPts val="0"/>
                        </a:spcAft>
                      </a:pPr>
                      <a:r>
                        <a:rPr lang="ro-RO" sz="1600" b="1" spc="-10" dirty="0">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64414">
                <a:tc>
                  <a:txBody>
                    <a:bodyPr/>
                    <a:lstStyle/>
                    <a:p>
                      <a:pPr marL="42545" algn="just">
                        <a:lnSpc>
                          <a:spcPct val="95000"/>
                        </a:lnSpc>
                        <a:spcBef>
                          <a:spcPts val="125"/>
                        </a:spcBef>
                        <a:spcAft>
                          <a:spcPts val="0"/>
                        </a:spcAft>
                      </a:pPr>
                      <a:r>
                        <a:rPr lang="en-GB" sz="1800" kern="1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Order of the Minister of Education approving the standards for awarding the certificate of transversal competencies</a:t>
                      </a:r>
                      <a:endParaRPr lang="en-US" sz="1800" b="1" kern="1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R="99695" algn="just">
                        <a:spcBef>
                          <a:spcPts val="640"/>
                        </a:spcBef>
                        <a:spcAft>
                          <a:spcPts val="0"/>
                        </a:spcAft>
                      </a:pPr>
                      <a:r>
                        <a:rPr lang="ro-RO" sz="1600" b="1" kern="1200" spc="-1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kern="1200" spc="-1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64414">
                <a:tc>
                  <a:txBody>
                    <a:bodyPr/>
                    <a:lstStyle/>
                    <a:p>
                      <a:pPr marL="42545" marR="26670" algn="just">
                        <a:lnSpc>
                          <a:spcPct val="95000"/>
                        </a:lnSpc>
                        <a:spcBef>
                          <a:spcPts val="20"/>
                        </a:spcBef>
                        <a:spcAft>
                          <a:spcPts val="0"/>
                        </a:spcAft>
                      </a:pPr>
                      <a:r>
                        <a:rPr lang="ro-RO" sz="1800" b="0" kern="1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Joint</a:t>
                      </a:r>
                      <a:r>
                        <a:rPr lang="en-GB" sz="1800" b="0" kern="1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Order of the Minister of Education and the Minister of </a:t>
                      </a:r>
                      <a:r>
                        <a:rPr lang="en-GB" sz="1800" b="0" kern="1200"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Labor</a:t>
                      </a:r>
                      <a:r>
                        <a:rPr lang="en-GB" sz="1800" b="0" kern="1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and Social Solidarity approving the methodology for the development, validation, approval, and management of occupational and qualification standards</a:t>
                      </a:r>
                      <a:endParaRPr lang="en-US" sz="1800" b="0" kern="12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R="99695" algn="just">
                        <a:spcBef>
                          <a:spcPts val="1080"/>
                        </a:spcBef>
                        <a:spcAft>
                          <a:spcPts val="0"/>
                        </a:spcAft>
                      </a:pPr>
                      <a:r>
                        <a:rPr lang="ro-RO" sz="1600" b="1" kern="1200" spc="-1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01.04.2024</a:t>
                      </a:r>
                      <a:endParaRPr lang="en-US" sz="1600" b="1" kern="1200" spc="-1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566729546"/>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9394"/>
            <a:ext cx="12192000" cy="6947394"/>
          </a:xfrm>
          <a:prstGeom prst="rect">
            <a:avLst/>
          </a:prstGeom>
        </p:spPr>
      </p:pic>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17" name="Title 1">
            <a:extLst>
              <a:ext uri="{FF2B5EF4-FFF2-40B4-BE49-F238E27FC236}">
                <a16:creationId xmlns:a16="http://schemas.microsoft.com/office/drawing/2014/main" xmlns="" id="{A9DFAB2B-D35F-474E-BB06-85B5C679D7D5}"/>
              </a:ext>
            </a:extLst>
          </p:cNvPr>
          <p:cNvSpPr txBox="1">
            <a:spLocks/>
          </p:cNvSpPr>
          <p:nvPr/>
        </p:nvSpPr>
        <p:spPr>
          <a:xfrm>
            <a:off x="564192" y="1420147"/>
            <a:ext cx="8696868" cy="157713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GB" sz="3100" b="1" dirty="0">
                <a:solidFill>
                  <a:srgbClr val="00319A"/>
                </a:solidFill>
                <a:latin typeface="Trebuchet MS" panose="020B0603020202020204" pitchFamily="34" charset="0"/>
              </a:rPr>
              <a:t>5</a:t>
            </a:r>
            <a:r>
              <a:rPr lang="ro-RO" sz="3100" b="1" dirty="0">
                <a:solidFill>
                  <a:srgbClr val="00319A"/>
                </a:solidFill>
                <a:latin typeface="Trebuchet MS" panose="020B0603020202020204" pitchFamily="34" charset="0"/>
              </a:rPr>
              <a:t>. </a:t>
            </a:r>
            <a:r>
              <a:rPr lang="en-GB" sz="3200" b="1" dirty="0">
                <a:solidFill>
                  <a:srgbClr val="00319A"/>
                </a:solidFill>
                <a:latin typeface="Trebuchet MS" panose="020B0603020202020204" pitchFamily="34" charset="0"/>
              </a:rPr>
              <a:t>Questions and answers</a:t>
            </a:r>
            <a:endParaRPr lang="ro-RO" sz="3100" b="1" dirty="0">
              <a:solidFill>
                <a:srgbClr val="00319A"/>
              </a:solidFill>
              <a:latin typeface="Trebuchet MS" panose="020B0603020202020204" pitchFamily="34" charset="0"/>
            </a:endParaRPr>
          </a:p>
          <a:p>
            <a:pPr algn="l">
              <a:defRPr/>
            </a:pPr>
            <a:endParaRPr lang="en-GB" sz="3100" b="1" dirty="0">
              <a:solidFill>
                <a:srgbClr val="00319A"/>
              </a:solidFill>
              <a:latin typeface="Trebuchet MS" panose="020B0603020202020204" pitchFamily="34" charset="0"/>
            </a:endParaRPr>
          </a:p>
          <a:p>
            <a:pPr algn="l">
              <a:defRPr/>
            </a:pPr>
            <a:endParaRPr lang="en-GB" sz="3100" b="1" dirty="0">
              <a:solidFill>
                <a:srgbClr val="00319A"/>
              </a:solidFill>
              <a:latin typeface="Trebuchet MS" panose="020B0603020202020204" pitchFamily="34" charset="0"/>
            </a:endParaRPr>
          </a:p>
          <a:p>
            <a:pPr algn="l">
              <a:defRPr/>
            </a:pPr>
            <a:endParaRPr kumimoji="0" lang="en-US" sz="2400" b="1" i="0" u="none" strike="noStrike" kern="1200" cap="none" spc="0" normalizeH="0" baseline="0" noProof="0" dirty="0">
              <a:ln>
                <a:noFill/>
              </a:ln>
              <a:solidFill>
                <a:srgbClr val="00319A"/>
              </a:solidFill>
              <a:effectLst/>
              <a:uLnTx/>
              <a:uFillTx/>
              <a:latin typeface="Trebuchet MS" panose="020B0603020202020204" pitchFamily="34" charset="0"/>
              <a:ea typeface="+mj-ea"/>
              <a:cs typeface="+mj-cs"/>
            </a:endParaRPr>
          </a:p>
        </p:txBody>
      </p:sp>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52887" y="2231792"/>
            <a:ext cx="4086225" cy="3676650"/>
          </a:xfrm>
          <a:prstGeom prst="rect">
            <a:avLst/>
          </a:prstGeom>
        </p:spPr>
      </p:pic>
    </p:spTree>
    <p:extLst>
      <p:ext uri="{BB962C8B-B14F-4D97-AF65-F5344CB8AC3E}">
        <p14:creationId xmlns:p14="http://schemas.microsoft.com/office/powerpoint/2010/main" val="2625422663"/>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BAEFA5AB-03EE-89AE-5663-570C2A24AB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900000">
            <a:off x="-12037968" y="-3305175"/>
            <a:ext cx="36576000" cy="20326349"/>
          </a:xfrm>
          <a:prstGeom prst="rect">
            <a:avLst/>
          </a:prstGeom>
        </p:spPr>
      </p:pic>
      <p:grpSp>
        <p:nvGrpSpPr>
          <p:cNvPr id="4" name="Group 3">
            <a:extLst>
              <a:ext uri="{FF2B5EF4-FFF2-40B4-BE49-F238E27FC236}">
                <a16:creationId xmlns:a16="http://schemas.microsoft.com/office/drawing/2014/main" xmlns="" id="{CBB28C79-AFDD-FE39-00E7-96967074BC40}"/>
              </a:ext>
            </a:extLst>
          </p:cNvPr>
          <p:cNvGrpSpPr/>
          <p:nvPr/>
        </p:nvGrpSpPr>
        <p:grpSpPr>
          <a:xfrm>
            <a:off x="2437350" y="158865"/>
            <a:ext cx="6840220" cy="967105"/>
            <a:chOff x="2437350" y="158865"/>
            <a:chExt cx="6840220" cy="967105"/>
          </a:xfrm>
        </p:grpSpPr>
        <p:pic>
          <p:nvPicPr>
            <p:cNvPr id="5" name="Picture 4">
              <a:extLst>
                <a:ext uri="{FF2B5EF4-FFF2-40B4-BE49-F238E27FC236}">
                  <a16:creationId xmlns:a16="http://schemas.microsoft.com/office/drawing/2014/main" xmlns="" id="{D425CBD7-CC06-5A9B-B46B-C7773E2A3B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6" name="Picture 5">
              <a:extLst>
                <a:ext uri="{FF2B5EF4-FFF2-40B4-BE49-F238E27FC236}">
                  <a16:creationId xmlns:a16="http://schemas.microsoft.com/office/drawing/2014/main" xmlns="" id="{C4CA4785-D735-4278-82C4-A77BBDFBDB8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7" name="Group 6">
              <a:extLst>
                <a:ext uri="{FF2B5EF4-FFF2-40B4-BE49-F238E27FC236}">
                  <a16:creationId xmlns:a16="http://schemas.microsoft.com/office/drawing/2014/main" xmlns="" id="{71F775EE-3478-0504-1E44-FEDF47932444}"/>
                </a:ext>
              </a:extLst>
            </p:cNvPr>
            <p:cNvGrpSpPr/>
            <p:nvPr/>
          </p:nvGrpSpPr>
          <p:grpSpPr>
            <a:xfrm>
              <a:off x="2544030" y="845300"/>
              <a:ext cx="6733540" cy="280670"/>
              <a:chOff x="0" y="5938"/>
              <a:chExt cx="6733540" cy="280670"/>
            </a:xfrm>
          </p:grpSpPr>
          <p:sp>
            <p:nvSpPr>
              <p:cNvPr id="8" name="Text Box 12">
                <a:extLst>
                  <a:ext uri="{FF2B5EF4-FFF2-40B4-BE49-F238E27FC236}">
                    <a16:creationId xmlns:a16="http://schemas.microsoft.com/office/drawing/2014/main" xmlns="" id="{A3A01D6F-1DDB-2BE6-A072-4C21B7678D3D}"/>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5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000">
                  <a:effectLst/>
                  <a:latin typeface="Trebuchet MS" panose="020B0603020202020204" pitchFamily="34" charset="0"/>
                  <a:ea typeface="Times New Roman" panose="02020603050405020304" pitchFamily="18" charset="0"/>
                </a:endParaRPr>
              </a:p>
            </p:txBody>
          </p:sp>
          <p:cxnSp>
            <p:nvCxnSpPr>
              <p:cNvPr id="9" name="Straight Connector 8">
                <a:extLst>
                  <a:ext uri="{FF2B5EF4-FFF2-40B4-BE49-F238E27FC236}">
                    <a16:creationId xmlns:a16="http://schemas.microsoft.com/office/drawing/2014/main" xmlns="" id="{51141E9A-539A-6829-F755-5DFB18436CF3}"/>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xmlns="" id="{70E7F09C-25DA-B0F7-3096-E5531AF7755B}"/>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15" name="TextBox 14">
            <a:extLst>
              <a:ext uri="{FF2B5EF4-FFF2-40B4-BE49-F238E27FC236}">
                <a16:creationId xmlns:a16="http://schemas.microsoft.com/office/drawing/2014/main" xmlns="" id="{E37D07B0-5528-8D13-8222-FBCBBD636AA0}"/>
              </a:ext>
            </a:extLst>
          </p:cNvPr>
          <p:cNvSpPr txBox="1"/>
          <p:nvPr/>
        </p:nvSpPr>
        <p:spPr>
          <a:xfrm>
            <a:off x="2934996" y="2091496"/>
            <a:ext cx="6614249" cy="1233595"/>
          </a:xfrm>
          <a:prstGeom prst="rect">
            <a:avLst/>
          </a:prstGeom>
          <a:noFill/>
        </p:spPr>
        <p:txBody>
          <a:bodyPr wrap="square" rtlCol="0">
            <a:spAutoFit/>
          </a:bodyPr>
          <a:lstStyle/>
          <a:p>
            <a:r>
              <a:rPr lang="ro-RO" sz="7200" b="1" dirty="0">
                <a:solidFill>
                  <a:srgbClr val="00319A"/>
                </a:solidFill>
                <a:latin typeface="Trebuchet MS" panose="020B0603020202020204" pitchFamily="34" charset="0"/>
              </a:rPr>
              <a:t>Thank you!</a:t>
            </a:r>
          </a:p>
        </p:txBody>
      </p:sp>
      <p:sp>
        <p:nvSpPr>
          <p:cNvPr id="18" name="TextBox 17">
            <a:extLst>
              <a:ext uri="{FF2B5EF4-FFF2-40B4-BE49-F238E27FC236}">
                <a16:creationId xmlns:a16="http://schemas.microsoft.com/office/drawing/2014/main" xmlns="" id="{A8A199C2-9F3D-D50B-7685-3A65E9AA198D}"/>
              </a:ext>
            </a:extLst>
          </p:cNvPr>
          <p:cNvSpPr txBox="1"/>
          <p:nvPr/>
        </p:nvSpPr>
        <p:spPr>
          <a:xfrm>
            <a:off x="5170769" y="4163467"/>
            <a:ext cx="6741036" cy="1323439"/>
          </a:xfrm>
          <a:prstGeom prst="rect">
            <a:avLst/>
          </a:prstGeom>
          <a:noFill/>
        </p:spPr>
        <p:txBody>
          <a:bodyPr wrap="square" rtlCol="0">
            <a:spAutoFit/>
          </a:bodyPr>
          <a:lstStyle/>
          <a:p>
            <a:r>
              <a:rPr lang="ro-RO" sz="2000" b="1" dirty="0">
                <a:solidFill>
                  <a:srgbClr val="00319A"/>
                </a:solidFill>
                <a:latin typeface="Trebuchet MS" panose="020B0603020202020204" pitchFamily="34" charset="0"/>
              </a:rPr>
              <a:t>CONTACT:</a:t>
            </a:r>
          </a:p>
          <a:p>
            <a:r>
              <a:rPr lang="ro-RO" sz="2000" b="1" dirty="0">
                <a:solidFill>
                  <a:srgbClr val="00319A"/>
                </a:solidFill>
                <a:latin typeface="Trebuchet MS" panose="020B0603020202020204" pitchFamily="34" charset="0"/>
              </a:rPr>
              <a:t>Tel.: 021.313.00.50/021.313.00.51/+40.372.37.46.91</a:t>
            </a:r>
          </a:p>
          <a:p>
            <a:r>
              <a:rPr lang="ro-RO" sz="2000" b="1" dirty="0">
                <a:solidFill>
                  <a:srgbClr val="00319A"/>
                </a:solidFill>
                <a:latin typeface="Trebuchet MS" panose="020B0603020202020204" pitchFamily="34" charset="0"/>
              </a:rPr>
              <a:t> E-mail: office@anc.edu.ro</a:t>
            </a:r>
            <a:endParaRPr lang="ro-RO" sz="2000" dirty="0">
              <a:solidFill>
                <a:srgbClr val="00319A"/>
              </a:solidFill>
              <a:latin typeface="Trebuchet MS" panose="020B0603020202020204" pitchFamily="34" charset="0"/>
            </a:endParaRPr>
          </a:p>
          <a:p>
            <a:r>
              <a:rPr lang="ro-RO" sz="2000" b="1" dirty="0">
                <a:solidFill>
                  <a:srgbClr val="00319A"/>
                </a:solidFill>
                <a:latin typeface="Trebuchet MS" panose="020B0603020202020204" pitchFamily="34" charset="0"/>
              </a:rPr>
              <a:t>Adresă web: </a:t>
            </a:r>
            <a:r>
              <a:rPr lang="ro-RO" sz="2000" b="1" dirty="0">
                <a:solidFill>
                  <a:srgbClr val="00319A"/>
                </a:solidFill>
                <a:latin typeface="Trebuchet MS" panose="020B0603020202020204" pitchFamily="34" charset="0"/>
                <a:hlinkClick r:id="rId5"/>
              </a:rPr>
              <a:t>http://anc.edu.ro/</a:t>
            </a:r>
            <a:endParaRPr lang="ro-RO" sz="2000" b="1" dirty="0">
              <a:solidFill>
                <a:srgbClr val="00319A"/>
              </a:solidFill>
              <a:latin typeface="Trebuchet MS" panose="020B0603020202020204" pitchFamily="34" charset="0"/>
            </a:endParaRPr>
          </a:p>
        </p:txBody>
      </p:sp>
    </p:spTree>
    <p:extLst>
      <p:ext uri="{BB962C8B-B14F-4D97-AF65-F5344CB8AC3E}">
        <p14:creationId xmlns:p14="http://schemas.microsoft.com/office/powerpoint/2010/main" val="194130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376E8D06-27F0-D079-21AD-83B0FACA20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900000">
            <a:off x="-12058750" y="-3305175"/>
            <a:ext cx="36576000" cy="20326349"/>
          </a:xfrm>
          <a:prstGeom prst="rect">
            <a:avLst/>
          </a:prstGeom>
        </p:spPr>
      </p:pic>
      <p:sp>
        <p:nvSpPr>
          <p:cNvPr id="2" name="Title 1"/>
          <p:cNvSpPr>
            <a:spLocks noGrp="1"/>
          </p:cNvSpPr>
          <p:nvPr>
            <p:ph type="ctrTitle"/>
          </p:nvPr>
        </p:nvSpPr>
        <p:spPr>
          <a:xfrm>
            <a:off x="4291800" y="1029780"/>
            <a:ext cx="3276681" cy="615305"/>
          </a:xfrm>
        </p:spPr>
        <p:txBody>
          <a:bodyPr>
            <a:normAutofit/>
          </a:bodyPr>
          <a:lstStyle/>
          <a:p>
            <a:pPr algn="ctr"/>
            <a:r>
              <a:rPr lang="ro-RO" sz="3600" b="1" dirty="0">
                <a:solidFill>
                  <a:srgbClr val="00319A"/>
                </a:solidFill>
                <a:latin typeface="Trebuchet MS" panose="020B0603020202020204" pitchFamily="34" charset="0"/>
                <a:ea typeface="+mn-ea"/>
                <a:cs typeface="+mn-cs"/>
              </a:rPr>
              <a:t>SUMMARY</a:t>
            </a:r>
            <a:endParaRPr lang="en-US" sz="3600" b="1" dirty="0">
              <a:solidFill>
                <a:srgbClr val="00319A"/>
              </a:solidFill>
              <a:latin typeface="Trebuchet MS" panose="020B0603020202020204" pitchFamily="34" charset="0"/>
              <a:ea typeface="+mn-ea"/>
              <a:cs typeface="+mn-cs"/>
            </a:endParaRPr>
          </a:p>
        </p:txBody>
      </p:sp>
      <p:grpSp>
        <p:nvGrpSpPr>
          <p:cNvPr id="10" name="Group 9">
            <a:extLst>
              <a:ext uri="{FF2B5EF4-FFF2-40B4-BE49-F238E27FC236}">
                <a16:creationId xmlns:a16="http://schemas.microsoft.com/office/drawing/2014/main" xmlns="" id="{9BD78569-BF81-714C-04D7-86D0DF7D8926}"/>
              </a:ext>
            </a:extLst>
          </p:cNvPr>
          <p:cNvGrpSpPr/>
          <p:nvPr/>
        </p:nvGrpSpPr>
        <p:grpSpPr>
          <a:xfrm>
            <a:off x="2437350" y="158865"/>
            <a:ext cx="6840220" cy="967105"/>
            <a:chOff x="2437350" y="158865"/>
            <a:chExt cx="6840220" cy="967105"/>
          </a:xfrm>
        </p:grpSpPr>
        <p:pic>
          <p:nvPicPr>
            <p:cNvPr id="4" name="Picture 3">
              <a:extLst>
                <a:ext uri="{FF2B5EF4-FFF2-40B4-BE49-F238E27FC236}">
                  <a16:creationId xmlns:a16="http://schemas.microsoft.com/office/drawing/2014/main" xmlns="" id="{DB3ABF05-6C33-2269-39EB-7725C69C06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5" name="Picture 4">
              <a:extLst>
                <a:ext uri="{FF2B5EF4-FFF2-40B4-BE49-F238E27FC236}">
                  <a16:creationId xmlns:a16="http://schemas.microsoft.com/office/drawing/2014/main" xmlns="" id="{967661F3-48C5-834B-614E-D199F099FA6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6" name="Group 5">
              <a:extLst>
                <a:ext uri="{FF2B5EF4-FFF2-40B4-BE49-F238E27FC236}">
                  <a16:creationId xmlns:a16="http://schemas.microsoft.com/office/drawing/2014/main" xmlns="" id="{250751DD-4490-CC39-E8DE-AE35202E5163}"/>
                </a:ext>
              </a:extLst>
            </p:cNvPr>
            <p:cNvGrpSpPr/>
            <p:nvPr/>
          </p:nvGrpSpPr>
          <p:grpSpPr>
            <a:xfrm>
              <a:off x="2544030" y="845300"/>
              <a:ext cx="6733540" cy="280670"/>
              <a:chOff x="0" y="5938"/>
              <a:chExt cx="6733540" cy="280670"/>
            </a:xfrm>
          </p:grpSpPr>
          <p:sp>
            <p:nvSpPr>
              <p:cNvPr id="7" name="Text Box 12">
                <a:extLst>
                  <a:ext uri="{FF2B5EF4-FFF2-40B4-BE49-F238E27FC236}">
                    <a16:creationId xmlns:a16="http://schemas.microsoft.com/office/drawing/2014/main" xmlns="" id="{1DB7D492-DF5F-5D0D-8D9F-CA2B95A07B4C}"/>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8" name="Straight Connector 7">
                <a:extLst>
                  <a:ext uri="{FF2B5EF4-FFF2-40B4-BE49-F238E27FC236}">
                    <a16:creationId xmlns:a16="http://schemas.microsoft.com/office/drawing/2014/main" xmlns="" id="{FA70CEEC-B00D-E08A-CCE1-FF44B358D58F}"/>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xmlns="" id="{05245DC6-5189-34AD-82C1-910AA676FFF8}"/>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17" name="TextBox 16"/>
          <p:cNvSpPr txBox="1"/>
          <p:nvPr/>
        </p:nvSpPr>
        <p:spPr>
          <a:xfrm>
            <a:off x="489966" y="1812405"/>
            <a:ext cx="11478568" cy="4093428"/>
          </a:xfrm>
          <a:prstGeom prst="rect">
            <a:avLst/>
          </a:prstGeom>
          <a:noFill/>
        </p:spPr>
        <p:txBody>
          <a:bodyPr wrap="square" rtlCol="0">
            <a:spAutoFit/>
          </a:bodyPr>
          <a:lstStyle/>
          <a:p>
            <a:pPr algn="just"/>
            <a:r>
              <a:rPr lang="en-US" sz="2600" dirty="0">
                <a:solidFill>
                  <a:srgbClr val="00319A"/>
                </a:solidFill>
                <a:latin typeface="Trebuchet MS" panose="020B0603020202020204" pitchFamily="34" charset="0"/>
              </a:rPr>
              <a:t> 1. </a:t>
            </a:r>
            <a:r>
              <a:rPr lang="en-GB" sz="2600" dirty="0">
                <a:solidFill>
                  <a:srgbClr val="00319A"/>
                </a:solidFill>
                <a:latin typeface="Trebuchet MS" panose="020B0603020202020204" pitchFamily="34" charset="0"/>
              </a:rPr>
              <a:t>Responsibilities of the Ministries according to Law no. 199/2023</a:t>
            </a:r>
            <a:r>
              <a:rPr lang="ro-RO" sz="2600" dirty="0">
                <a:solidFill>
                  <a:srgbClr val="00319A"/>
                </a:solidFill>
                <a:latin typeface="Trebuchet MS" panose="020B0603020202020204" pitchFamily="34" charset="0"/>
              </a:rPr>
              <a:t>;</a:t>
            </a:r>
            <a:r>
              <a:rPr lang="en-GB" sz="2600" dirty="0">
                <a:solidFill>
                  <a:srgbClr val="00319A"/>
                </a:solidFill>
                <a:latin typeface="Trebuchet MS" panose="020B0603020202020204" pitchFamily="34" charset="0"/>
              </a:rPr>
              <a:t> </a:t>
            </a:r>
            <a:endParaRPr lang="ro-RO" sz="2600" dirty="0">
              <a:solidFill>
                <a:srgbClr val="00319A"/>
              </a:solidFill>
              <a:latin typeface="Trebuchet MS" panose="020B0603020202020204" pitchFamily="34" charset="0"/>
            </a:endParaRPr>
          </a:p>
          <a:p>
            <a:pPr algn="just"/>
            <a:r>
              <a:rPr lang="ro-RO" sz="2600" dirty="0">
                <a:solidFill>
                  <a:srgbClr val="00319A"/>
                </a:solidFill>
                <a:latin typeface="Trebuchet MS" panose="020B0603020202020204" pitchFamily="34" charset="0"/>
              </a:rPr>
              <a:t>1.1. </a:t>
            </a:r>
            <a:r>
              <a:rPr lang="en-GB" sz="2600" dirty="0">
                <a:solidFill>
                  <a:srgbClr val="00319A"/>
                </a:solidFill>
                <a:latin typeface="Trebuchet MS" panose="020B0603020202020204" pitchFamily="34" charset="0"/>
              </a:rPr>
              <a:t>Establishment, organization and functioning of the National </a:t>
            </a:r>
            <a:r>
              <a:rPr lang="ro-RO" sz="2600" dirty="0">
                <a:solidFill>
                  <a:srgbClr val="00319A"/>
                </a:solidFill>
                <a:latin typeface="Trebuchet MS" panose="020B0603020202020204" pitchFamily="34" charset="0"/>
              </a:rPr>
              <a:t>Qualifications</a:t>
            </a:r>
            <a:r>
              <a:rPr lang="en-GB" sz="2600" dirty="0">
                <a:solidFill>
                  <a:srgbClr val="00319A"/>
                </a:solidFill>
                <a:latin typeface="Trebuchet MS" panose="020B0603020202020204" pitchFamily="34" charset="0"/>
              </a:rPr>
              <a:t> Authority (</a:t>
            </a:r>
            <a:r>
              <a:rPr lang="ro-RO" sz="2600" dirty="0">
                <a:solidFill>
                  <a:srgbClr val="00319A"/>
                </a:solidFill>
                <a:latin typeface="Trebuchet MS" panose="020B0603020202020204" pitchFamily="34" charset="0"/>
              </a:rPr>
              <a:t>NQA</a:t>
            </a:r>
            <a:r>
              <a:rPr lang="en-GB" sz="2600" dirty="0">
                <a:solidFill>
                  <a:srgbClr val="00319A"/>
                </a:solidFill>
                <a:latin typeface="Trebuchet MS" panose="020B0603020202020204" pitchFamily="34" charset="0"/>
              </a:rPr>
              <a:t>);</a:t>
            </a:r>
          </a:p>
          <a:p>
            <a:pPr algn="just"/>
            <a:r>
              <a:rPr lang="ro-RO" sz="2600" dirty="0">
                <a:solidFill>
                  <a:srgbClr val="00319A"/>
                </a:solidFill>
                <a:latin typeface="Trebuchet MS" panose="020B0603020202020204" pitchFamily="34" charset="0"/>
              </a:rPr>
              <a:t>2. </a:t>
            </a:r>
            <a:r>
              <a:rPr lang="en-GB" sz="2600" dirty="0">
                <a:solidFill>
                  <a:srgbClr val="00319A"/>
                </a:solidFill>
                <a:latin typeface="Trebuchet MS" panose="020B0603020202020204" pitchFamily="34" charset="0"/>
              </a:rPr>
              <a:t>Responsibilities of the </a:t>
            </a:r>
            <a:r>
              <a:rPr lang="ro-RO" sz="2600" dirty="0">
                <a:solidFill>
                  <a:srgbClr val="00319A"/>
                </a:solidFill>
                <a:latin typeface="Trebuchet MS" panose="020B0603020202020204" pitchFamily="34" charset="0"/>
              </a:rPr>
              <a:t>NQA</a:t>
            </a:r>
            <a:r>
              <a:rPr lang="en-GB" sz="2600" dirty="0">
                <a:solidFill>
                  <a:srgbClr val="00319A"/>
                </a:solidFill>
                <a:latin typeface="Trebuchet MS" panose="020B0603020202020204" pitchFamily="34" charset="0"/>
              </a:rPr>
              <a:t> according to the draft Government Decision regarding the organization, structure, and functioning of the </a:t>
            </a:r>
            <a:r>
              <a:rPr lang="ro-RO" sz="2600" dirty="0">
                <a:solidFill>
                  <a:srgbClr val="00319A"/>
                </a:solidFill>
                <a:latin typeface="Trebuchet MS" panose="020B0603020202020204" pitchFamily="34" charset="0"/>
              </a:rPr>
              <a:t>NQA</a:t>
            </a:r>
            <a:r>
              <a:rPr lang="en-GB" sz="2600" dirty="0">
                <a:solidFill>
                  <a:srgbClr val="00319A"/>
                </a:solidFill>
                <a:latin typeface="Trebuchet MS" panose="020B0603020202020204" pitchFamily="34" charset="0"/>
              </a:rPr>
              <a:t>;</a:t>
            </a:r>
          </a:p>
          <a:p>
            <a:pPr algn="just"/>
            <a:r>
              <a:rPr lang="ro-RO" sz="2600" dirty="0">
                <a:solidFill>
                  <a:srgbClr val="00319A"/>
                </a:solidFill>
                <a:latin typeface="Trebuchet MS" panose="020B0603020202020204" pitchFamily="34" charset="0"/>
              </a:rPr>
              <a:t>3. </a:t>
            </a:r>
            <a:r>
              <a:rPr lang="en-GB" sz="2600" dirty="0">
                <a:solidFill>
                  <a:srgbClr val="00319A"/>
                </a:solidFill>
                <a:latin typeface="Trebuchet MS" panose="020B0603020202020204" pitchFamily="34" charset="0"/>
              </a:rPr>
              <a:t>Establishment, organization, functioning and duties of the National Qualifications Council (</a:t>
            </a:r>
            <a:r>
              <a:rPr lang="ro-RO" sz="2600" dirty="0">
                <a:solidFill>
                  <a:srgbClr val="00319A"/>
                </a:solidFill>
                <a:latin typeface="Trebuchet MS" panose="020B0603020202020204" pitchFamily="34" charset="0"/>
              </a:rPr>
              <a:t>NQC</a:t>
            </a:r>
            <a:r>
              <a:rPr lang="en-GB" sz="2600" dirty="0">
                <a:solidFill>
                  <a:srgbClr val="00319A"/>
                </a:solidFill>
                <a:latin typeface="Trebuchet MS" panose="020B0603020202020204" pitchFamily="34" charset="0"/>
              </a:rPr>
              <a:t>);</a:t>
            </a:r>
          </a:p>
          <a:p>
            <a:pPr algn="just"/>
            <a:r>
              <a:rPr lang="ro-RO" sz="2600" dirty="0">
                <a:solidFill>
                  <a:srgbClr val="00319A"/>
                </a:solidFill>
                <a:latin typeface="Trebuchet MS" panose="020B0603020202020204" pitchFamily="34" charset="0"/>
              </a:rPr>
              <a:t>4. </a:t>
            </a:r>
            <a:r>
              <a:rPr lang="en-GB" sz="2600" dirty="0">
                <a:solidFill>
                  <a:srgbClr val="00319A"/>
                </a:solidFill>
                <a:latin typeface="Trebuchet MS" panose="020B0603020202020204" pitchFamily="34" charset="0"/>
              </a:rPr>
              <a:t>Acts for which new regulations are issued, resulting from the provisions of the Education Laws no. 199 and 198/2023;</a:t>
            </a:r>
          </a:p>
          <a:p>
            <a:pPr algn="just"/>
            <a:r>
              <a:rPr lang="ro-RO" sz="2600" dirty="0">
                <a:solidFill>
                  <a:srgbClr val="00319A"/>
                </a:solidFill>
                <a:latin typeface="Trebuchet MS" panose="020B0603020202020204" pitchFamily="34" charset="0"/>
              </a:rPr>
              <a:t>5. </a:t>
            </a:r>
            <a:r>
              <a:rPr lang="en-GB" sz="2600" dirty="0">
                <a:solidFill>
                  <a:srgbClr val="00319A"/>
                </a:solidFill>
                <a:latin typeface="Trebuchet MS" panose="020B0603020202020204" pitchFamily="34" charset="0"/>
              </a:rPr>
              <a:t>Questions and answers.</a:t>
            </a:r>
          </a:p>
        </p:txBody>
      </p:sp>
    </p:spTree>
    <p:extLst>
      <p:ext uri="{BB962C8B-B14F-4D97-AF65-F5344CB8AC3E}">
        <p14:creationId xmlns:p14="http://schemas.microsoft.com/office/powerpoint/2010/main" val="111598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403" y="-89394"/>
            <a:ext cx="12501403" cy="6947394"/>
          </a:xfrm>
          <a:prstGeom prst="rect">
            <a:avLst/>
          </a:prstGeom>
        </p:spPr>
      </p:pic>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238539" y="1267650"/>
            <a:ext cx="11837503" cy="56064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lvl="0" indent="-514350" algn="just">
              <a:buAutoNum type="arabicPeriod"/>
            </a:pPr>
            <a:r>
              <a:rPr lang="en-GB" sz="2800" b="1" dirty="0" err="1">
                <a:solidFill>
                  <a:srgbClr val="00319A"/>
                </a:solidFill>
                <a:latin typeface="Trebuchet MS" panose="020B0603020202020204" pitchFamily="34" charset="0"/>
              </a:rPr>
              <a:t>Respons</a:t>
            </a:r>
            <a:r>
              <a:rPr lang="ro-RO" sz="2800" b="1" dirty="0">
                <a:solidFill>
                  <a:srgbClr val="00319A"/>
                </a:solidFill>
                <a:latin typeface="Trebuchet MS" panose="020B0603020202020204" pitchFamily="34" charset="0"/>
              </a:rPr>
              <a:t>i</a:t>
            </a:r>
            <a:r>
              <a:rPr lang="en-GB" sz="2800" b="1" dirty="0" err="1">
                <a:solidFill>
                  <a:srgbClr val="00319A"/>
                </a:solidFill>
                <a:latin typeface="Trebuchet MS" panose="020B0603020202020204" pitchFamily="34" charset="0"/>
              </a:rPr>
              <a:t>bilities</a:t>
            </a:r>
            <a:r>
              <a:rPr lang="en-GB" sz="2800" b="1" dirty="0">
                <a:solidFill>
                  <a:srgbClr val="00319A"/>
                </a:solidFill>
                <a:latin typeface="Trebuchet MS" panose="020B0603020202020204" pitchFamily="34" charset="0"/>
              </a:rPr>
              <a:t> of the Ministries according to Law no. 199/2023 </a:t>
            </a:r>
            <a:endParaRPr lang="ro-RO" sz="2800" b="1" dirty="0">
              <a:solidFill>
                <a:srgbClr val="00319A"/>
              </a:solidFill>
              <a:latin typeface="Trebuchet MS" panose="020B0603020202020204" pitchFamily="34" charset="0"/>
            </a:endParaRPr>
          </a:p>
          <a:p>
            <a:pPr lvl="0" algn="just"/>
            <a:r>
              <a:rPr lang="en-GB" sz="2800" dirty="0"/>
              <a:t>Article 186. — (1) The Ministry of Education has the following main responsibilities in the field of lifelong learning: </a:t>
            </a:r>
            <a:endParaRPr lang="ro-RO" sz="2800" dirty="0"/>
          </a:p>
          <a:p>
            <a:pPr marL="514350" lvl="0" indent="-514350" algn="just">
              <a:buAutoNum type="alphaLcParenR"/>
            </a:pPr>
            <a:r>
              <a:rPr lang="en-GB" sz="2800" dirty="0"/>
              <a:t>Elaborating national strategies and policies in the field of education and vocational training; </a:t>
            </a:r>
            <a:endParaRPr lang="ro-RO" sz="2800" dirty="0"/>
          </a:p>
          <a:p>
            <a:pPr marL="514350" lvl="0" indent="-514350" algn="just">
              <a:buAutoNum type="alphaLcParenR"/>
            </a:pPr>
            <a:r>
              <a:rPr lang="en-GB" sz="2800" dirty="0"/>
              <a:t>Developing regulations regarding the organization and functioning of the lifelong learning system; </a:t>
            </a:r>
            <a:endParaRPr lang="ro-RO" sz="2800" dirty="0"/>
          </a:p>
          <a:p>
            <a:pPr marL="514350" lvl="0" indent="-514350" algn="just">
              <a:buAutoNum type="alphaLcParenR"/>
            </a:pPr>
            <a:r>
              <a:rPr lang="en-GB" sz="2800" dirty="0"/>
              <a:t>Monitoring, evaluating</a:t>
            </a:r>
            <a:r>
              <a:rPr lang="ro-RO" sz="2800" dirty="0"/>
              <a:t> </a:t>
            </a:r>
            <a:r>
              <a:rPr lang="en-GB" sz="2800" dirty="0"/>
              <a:t>and verifying, directly or through authorized bodies, the functioning of the lifelong learning system within its competence; </a:t>
            </a:r>
            <a:endParaRPr lang="ro-RO" sz="2800" dirty="0"/>
          </a:p>
          <a:p>
            <a:pPr marL="514350" lvl="0" indent="-514350" algn="just">
              <a:buAutoNum type="alphaLcParenR"/>
            </a:pPr>
            <a:r>
              <a:rPr lang="en-GB" sz="2800" dirty="0"/>
              <a:t>Establishing mechanisms and methodologies for the validation and recognition of learning outcomes within its competence.</a:t>
            </a:r>
            <a:endParaRPr kumimoji="0" lang="ro-RO" sz="32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endParaRPr>
          </a:p>
        </p:txBody>
      </p:sp>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lvl="0" indent="450850" algn="ctr" defTabSz="914400" rtl="0" eaLnBrk="1" fontAlgn="auto" latinLnBrk="0" hangingPunct="1">
                  <a:lnSpc>
                    <a:spcPct val="112000"/>
                  </a:lnSpc>
                  <a:spcBef>
                    <a:spcPts val="0"/>
                  </a:spcBef>
                  <a:spcAft>
                    <a:spcPts val="430"/>
                  </a:spcAft>
                  <a:buClrTx/>
                  <a:buSzTx/>
                  <a:buFontTx/>
                  <a:buNone/>
                  <a:tabLst/>
                  <a:defRPr/>
                </a:pPr>
                <a:r>
                  <a:rPr kumimoji="0" lang="ro-RO" sz="800" b="1" i="0" u="none" strike="noStrike" kern="1200" cap="none" spc="280" normalizeH="0" baseline="0" noProof="0">
                    <a:ln>
                      <a:noFill/>
                    </a:ln>
                    <a:solidFill>
                      <a:srgbClr val="1C1860"/>
                    </a:solidFill>
                    <a:effectLst/>
                    <a:uLnTx/>
                    <a:uFillTx/>
                    <a:latin typeface="Trebuchet MS" panose="020B0603020202020204" pitchFamily="34" charset="0"/>
                    <a:ea typeface="Times New Roman" panose="02020603050405020304" pitchFamily="18" charset="0"/>
                    <a:cs typeface="+mn-cs"/>
                  </a:rPr>
                  <a:t>Înregistrat ca operator de date cu caracter personal cu nr.25720</a:t>
                </a:r>
                <a:endParaRPr kumimoji="0" lang="en-GB" sz="1200" b="0" i="0" u="none" strike="noStrike" kern="1200" cap="none" spc="0" normalizeH="0" baseline="0" noProof="0">
                  <a:ln>
                    <a:noFill/>
                  </a:ln>
                  <a:solidFill>
                    <a:prstClr val="black"/>
                  </a:solidFill>
                  <a:effectLst/>
                  <a:uLnTx/>
                  <a:uFillTx/>
                  <a:latin typeface="Trebuchet MS" panose="020B0603020202020204" pitchFamily="34" charset="0"/>
                  <a:ea typeface="Times New Roman" panose="02020603050405020304" pitchFamily="18" charset="0"/>
                  <a:cs typeface="+mn-cs"/>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60975478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403" y="-89394"/>
            <a:ext cx="12501403" cy="6947394"/>
          </a:xfrm>
          <a:prstGeom prst="rect">
            <a:avLst/>
          </a:prstGeom>
        </p:spPr>
      </p:pic>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377730" y="1141184"/>
            <a:ext cx="11127136" cy="5480333"/>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just"/>
            <a:r>
              <a:rPr lang="en-GB" sz="3200" dirty="0"/>
              <a:t>(2) The Ministry of </a:t>
            </a:r>
            <a:r>
              <a:rPr lang="en-GB" sz="3200" dirty="0" err="1"/>
              <a:t>Labor</a:t>
            </a:r>
            <a:r>
              <a:rPr lang="en-GB" sz="3200" dirty="0"/>
              <a:t> and Social Solidarity has the following main responsibilities in the field of lifelong learning:</a:t>
            </a:r>
          </a:p>
          <a:p>
            <a:pPr lvl="0" algn="just"/>
            <a:endParaRPr lang="en-GB" sz="2100" dirty="0"/>
          </a:p>
          <a:p>
            <a:pPr lvl="0" algn="just"/>
            <a:r>
              <a:rPr lang="en-GB" sz="3200" dirty="0"/>
              <a:t>a) Collaborating with the Ministry of Education to develop national policies and strategies regarding the vocational training of adults;</a:t>
            </a:r>
          </a:p>
          <a:p>
            <a:pPr lvl="0" algn="just"/>
            <a:r>
              <a:rPr lang="en-GB" sz="3200" dirty="0"/>
              <a:t>b) Regulating workplace professional training and professional training through apprenticeship at the workplace;</a:t>
            </a:r>
          </a:p>
          <a:p>
            <a:pPr lvl="0" algn="just"/>
            <a:r>
              <a:rPr lang="en-GB" sz="3200" dirty="0"/>
              <a:t>c) Monitoring, evaluating, accrediting, and directly controlling or through authorized bodies, providers of training, other than those within the national education system;</a:t>
            </a:r>
          </a:p>
          <a:p>
            <a:pPr lvl="0" algn="just"/>
            <a:r>
              <a:rPr lang="en-GB" sz="3200" dirty="0"/>
              <a:t>d) Coordinating and controlling the authorization of providers of adult vocational training, other than higher education institutions;</a:t>
            </a:r>
          </a:p>
          <a:p>
            <a:pPr lvl="0" algn="just"/>
            <a:r>
              <a:rPr lang="en-GB" sz="3200" dirty="0"/>
              <a:t>e) Managing the national registers of providers of adult vocational training;</a:t>
            </a:r>
          </a:p>
          <a:p>
            <a:pPr lvl="0" algn="just"/>
            <a:r>
              <a:rPr lang="en-GB" sz="3200" dirty="0"/>
              <a:t>f) Ensuring the regulation of the quality assurance system for providers of adult vocational training other than higher education institutions.</a:t>
            </a:r>
            <a:endParaRPr kumimoji="0" lang="ro-RO" sz="32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endParaRPr>
          </a:p>
        </p:txBody>
      </p:sp>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lvl="0" indent="450850" algn="ctr" defTabSz="914400" rtl="0" eaLnBrk="1" fontAlgn="auto" latinLnBrk="0" hangingPunct="1">
                  <a:lnSpc>
                    <a:spcPct val="112000"/>
                  </a:lnSpc>
                  <a:spcBef>
                    <a:spcPts val="0"/>
                  </a:spcBef>
                  <a:spcAft>
                    <a:spcPts val="430"/>
                  </a:spcAft>
                  <a:buClrTx/>
                  <a:buSzTx/>
                  <a:buFontTx/>
                  <a:buNone/>
                  <a:tabLst/>
                  <a:defRPr/>
                </a:pPr>
                <a:r>
                  <a:rPr kumimoji="0" lang="ro-RO" sz="800" b="1" i="0" u="none" strike="noStrike" kern="1200" cap="none" spc="280" normalizeH="0" baseline="0" noProof="0">
                    <a:ln>
                      <a:noFill/>
                    </a:ln>
                    <a:solidFill>
                      <a:srgbClr val="1C1860"/>
                    </a:solidFill>
                    <a:effectLst/>
                    <a:uLnTx/>
                    <a:uFillTx/>
                    <a:latin typeface="Trebuchet MS" panose="020B0603020202020204" pitchFamily="34" charset="0"/>
                    <a:ea typeface="Times New Roman" panose="02020603050405020304" pitchFamily="18" charset="0"/>
                    <a:cs typeface="+mn-cs"/>
                  </a:rPr>
                  <a:t>Înregistrat ca operator de date cu caracter personal cu nr.25720</a:t>
                </a:r>
                <a:endParaRPr kumimoji="0" lang="en-GB" sz="1200" b="0" i="0" u="none" strike="noStrike" kern="1200" cap="none" spc="0" normalizeH="0" baseline="0" noProof="0">
                  <a:ln>
                    <a:noFill/>
                  </a:ln>
                  <a:solidFill>
                    <a:prstClr val="black"/>
                  </a:solidFill>
                  <a:effectLst/>
                  <a:uLnTx/>
                  <a:uFillTx/>
                  <a:latin typeface="Trebuchet MS" panose="020B0603020202020204" pitchFamily="34" charset="0"/>
                  <a:ea typeface="Times New Roman" panose="02020603050405020304" pitchFamily="18" charset="0"/>
                  <a:cs typeface="+mn-cs"/>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2886331235"/>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403" y="-63733"/>
            <a:ext cx="12501403" cy="6947394"/>
          </a:xfrm>
          <a:prstGeom prst="rect">
            <a:avLst/>
          </a:prstGeom>
        </p:spPr>
      </p:pic>
      <p:sp>
        <p:nvSpPr>
          <p:cNvPr id="24" name="Title 1">
            <a:extLst>
              <a:ext uri="{FF2B5EF4-FFF2-40B4-BE49-F238E27FC236}">
                <a16:creationId xmlns:a16="http://schemas.microsoft.com/office/drawing/2014/main" xmlns="" id="{A9DFAB2B-D35F-474E-BB06-85B5C679D7D5}"/>
              </a:ext>
            </a:extLst>
          </p:cNvPr>
          <p:cNvSpPr txBox="1">
            <a:spLocks/>
          </p:cNvSpPr>
          <p:nvPr/>
        </p:nvSpPr>
        <p:spPr>
          <a:xfrm>
            <a:off x="89452" y="1406104"/>
            <a:ext cx="11926957" cy="81260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3200" b="1" dirty="0">
                <a:solidFill>
                  <a:srgbClr val="00319A"/>
                </a:solidFill>
                <a:latin typeface="Trebuchet MS" panose="020B0603020202020204" pitchFamily="34" charset="0"/>
              </a:rPr>
              <a:t>1.1.</a:t>
            </a:r>
            <a:r>
              <a:rPr lang="ro-RO" sz="3200" b="1" dirty="0">
                <a:solidFill>
                  <a:srgbClr val="00319A"/>
                </a:solidFill>
                <a:latin typeface="Trebuchet MS" panose="020B0603020202020204" pitchFamily="34" charset="0"/>
              </a:rPr>
              <a:t> </a:t>
            </a:r>
            <a:r>
              <a:rPr lang="en-GB" sz="3200" b="1" dirty="0">
                <a:solidFill>
                  <a:srgbClr val="00319A"/>
                </a:solidFill>
                <a:latin typeface="Trebuchet MS" panose="020B0603020202020204" pitchFamily="34" charset="0"/>
              </a:rPr>
              <a:t>Establishment, organization and functioning of the National </a:t>
            </a:r>
            <a:r>
              <a:rPr lang="ro-RO" sz="3200" b="1" dirty="0">
                <a:solidFill>
                  <a:srgbClr val="00319A"/>
                </a:solidFill>
                <a:latin typeface="Trebuchet MS" panose="020B0603020202020204" pitchFamily="34" charset="0"/>
              </a:rPr>
              <a:t>Qualifications</a:t>
            </a:r>
            <a:r>
              <a:rPr lang="en-GB" sz="3200" b="1" dirty="0">
                <a:solidFill>
                  <a:srgbClr val="00319A"/>
                </a:solidFill>
                <a:latin typeface="Trebuchet MS" panose="020B0603020202020204" pitchFamily="34" charset="0"/>
              </a:rPr>
              <a:t> Authority (</a:t>
            </a:r>
            <a:r>
              <a:rPr lang="ro-RO" sz="3200" b="1" dirty="0">
                <a:solidFill>
                  <a:srgbClr val="00319A"/>
                </a:solidFill>
                <a:latin typeface="Trebuchet MS" panose="020B0603020202020204" pitchFamily="34" charset="0"/>
              </a:rPr>
              <a:t>NQA</a:t>
            </a:r>
            <a:r>
              <a:rPr lang="en-GB" sz="3200" b="1" dirty="0">
                <a:solidFill>
                  <a:srgbClr val="00319A"/>
                </a:solidFill>
                <a:latin typeface="Trebuchet MS" panose="020B0603020202020204" pitchFamily="34" charset="0"/>
              </a:rPr>
              <a:t>) </a:t>
            </a:r>
            <a:endParaRPr kumimoji="0" lang="en-US" sz="3200" b="1" i="0" u="none" strike="noStrike" kern="1200" cap="none" spc="0" normalizeH="0" baseline="0" noProof="0" dirty="0">
              <a:ln>
                <a:noFill/>
              </a:ln>
              <a:solidFill>
                <a:srgbClr val="00319A"/>
              </a:solidFill>
              <a:effectLst/>
              <a:uLnTx/>
              <a:uFillTx/>
              <a:latin typeface="Trebuchet MS" panose="020B0603020202020204" pitchFamily="34" charset="0"/>
            </a:endParaRPr>
          </a:p>
        </p:txBody>
      </p:sp>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367748" y="2603020"/>
            <a:ext cx="11648661" cy="365643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defRPr/>
            </a:pPr>
            <a:r>
              <a:rPr lang="en-GB" sz="2800" dirty="0"/>
              <a:t>The National Qualifications Authority:</a:t>
            </a:r>
          </a:p>
          <a:p>
            <a:pPr algn="just">
              <a:defRPr/>
            </a:pPr>
            <a:endParaRPr lang="en-GB" sz="2800" dirty="0"/>
          </a:p>
          <a:p>
            <a:pPr marL="457200" indent="-457200" algn="just">
              <a:buFont typeface="Arial" panose="020B0604020202020204" pitchFamily="34" charset="0"/>
              <a:buChar char="•"/>
              <a:defRPr/>
            </a:pPr>
            <a:r>
              <a:rPr lang="en-GB" sz="2800" dirty="0"/>
              <a:t>is established based on the provisions of Article 194 paragraph (1) of the Law on Higher Education no. 199/2023, as subsequently amended.</a:t>
            </a:r>
          </a:p>
          <a:p>
            <a:pPr marL="457200" indent="-457200" algn="just">
              <a:buFont typeface="Arial" panose="020B0604020202020204" pitchFamily="34" charset="0"/>
              <a:buChar char="•"/>
              <a:defRPr/>
            </a:pPr>
            <a:r>
              <a:rPr lang="en-GB" sz="2800" dirty="0"/>
              <a:t>its main </a:t>
            </a:r>
            <a:r>
              <a:rPr lang="en-GB" sz="2800" dirty="0" err="1"/>
              <a:t>respons</a:t>
            </a:r>
            <a:r>
              <a:rPr lang="ro-RO" sz="2800" dirty="0"/>
              <a:t>a</a:t>
            </a:r>
            <a:r>
              <a:rPr lang="en-GB" sz="2800" dirty="0" err="1"/>
              <a:t>bilities</a:t>
            </a:r>
            <a:r>
              <a:rPr lang="en-GB" sz="2800" dirty="0"/>
              <a:t> are established by the provisions of Article 196 paragraph (1) of the same normative act.</a:t>
            </a:r>
          </a:p>
          <a:p>
            <a:pPr algn="just">
              <a:defRPr/>
            </a:pPr>
            <a:r>
              <a:rPr lang="en-GB" sz="2800" dirty="0"/>
              <a:t>The organization and functioning of the National Qualifications Authority are stipulated by </a:t>
            </a:r>
            <a:r>
              <a:rPr lang="en-GB" sz="2800" dirty="0"/>
              <a:t>Government Decision, in accordance with the provisions of Article 194 paragraph (5) of Law 199/2023.</a:t>
            </a:r>
            <a:endParaRPr lang="ro-RO" sz="2800" dirty="0"/>
          </a:p>
          <a:p>
            <a:pPr algn="just">
              <a:defRPr/>
            </a:pPr>
            <a:endParaRPr kumimoji="0" lang="ro-RO" sz="1800" b="1" i="0" u="sng" strike="noStrike" kern="1200" cap="none" spc="0" normalizeH="0" baseline="0" noProof="0" dirty="0">
              <a:ln>
                <a:noFill/>
              </a:ln>
              <a:solidFill>
                <a:srgbClr val="0070C0"/>
              </a:solidFill>
              <a:effectLst/>
              <a:uLnTx/>
              <a:uFillTx/>
              <a:latin typeface="Trebuchet MS" panose="020B0603020202020204" pitchFamily="34" charset="0"/>
            </a:endParaRPr>
          </a:p>
          <a:p>
            <a:pPr algn="just">
              <a:defRPr/>
            </a:pPr>
            <a:endParaRPr kumimoji="0" lang="en-US" sz="1800" b="0" i="0" u="sng" strike="noStrike" kern="1200" cap="none" spc="0" normalizeH="0" baseline="0" noProof="0" dirty="0">
              <a:ln>
                <a:noFill/>
              </a:ln>
              <a:solidFill>
                <a:prstClr val="black"/>
              </a:solidFill>
              <a:effectLst/>
              <a:uLnTx/>
              <a:uFillTx/>
              <a:latin typeface="Trebuchet MS" panose="020B0603020202020204" pitchFamily="34" charset="0"/>
            </a:endParaRPr>
          </a:p>
        </p:txBody>
      </p:sp>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4070554151"/>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403" y="-89394"/>
            <a:ext cx="12501403" cy="6947394"/>
          </a:xfrm>
          <a:prstGeom prst="rect">
            <a:avLst/>
          </a:prstGeom>
        </p:spPr>
      </p:pic>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198783" y="1267651"/>
            <a:ext cx="11797747" cy="55108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GB" sz="3500" b="1" dirty="0">
                <a:solidFill>
                  <a:srgbClr val="00319A"/>
                </a:solidFill>
                <a:latin typeface="Trebuchet MS" panose="020B0603020202020204" pitchFamily="34" charset="0"/>
              </a:rPr>
              <a:t>The Board of Directors of the National Qualifications Authority (</a:t>
            </a:r>
            <a:r>
              <a:rPr lang="ro-RO" sz="3500" b="1" dirty="0">
                <a:solidFill>
                  <a:srgbClr val="00319A"/>
                </a:solidFill>
                <a:latin typeface="Trebuchet MS" panose="020B0603020202020204" pitchFamily="34" charset="0"/>
              </a:rPr>
              <a:t>NQA</a:t>
            </a:r>
            <a:r>
              <a:rPr lang="en-GB" sz="3500" b="1" dirty="0">
                <a:solidFill>
                  <a:srgbClr val="00319A"/>
                </a:solidFill>
                <a:latin typeface="Trebuchet MS" panose="020B0603020202020204" pitchFamily="34" charset="0"/>
              </a:rPr>
              <a:t>)</a:t>
            </a:r>
            <a:endParaRPr lang="ro-RO" sz="3500" b="1" dirty="0">
              <a:solidFill>
                <a:srgbClr val="00319A"/>
              </a:solidFill>
              <a:latin typeface="Trebuchet MS" panose="020B0603020202020204" pitchFamily="34" charset="0"/>
            </a:endParaRPr>
          </a:p>
          <a:p>
            <a:pPr algn="just"/>
            <a:endParaRPr lang="ro-RO" sz="3200" b="1" dirty="0">
              <a:solidFill>
                <a:srgbClr val="00319A"/>
              </a:solidFill>
              <a:latin typeface="Trebuchet MS" panose="020B0603020202020204" pitchFamily="34" charset="0"/>
            </a:endParaRPr>
          </a:p>
          <a:p>
            <a:pPr algn="just"/>
            <a:r>
              <a:rPr lang="en-GB" sz="3200" dirty="0"/>
              <a:t>Article 195 of the Law on Higher Education no. 199/2023, with subsequent amendments, stipulates in paragraph (5): </a:t>
            </a:r>
            <a:endParaRPr lang="ro-RO" sz="3200" dirty="0"/>
          </a:p>
          <a:p>
            <a:pPr algn="just"/>
            <a:r>
              <a:rPr lang="en-GB" sz="3200" dirty="0"/>
              <a:t>(5) The Board of Directors is appointed by the decision of the President of the </a:t>
            </a:r>
            <a:r>
              <a:rPr lang="ro-RO" sz="3200" dirty="0"/>
              <a:t>NQA</a:t>
            </a:r>
            <a:r>
              <a:rPr lang="en-GB" sz="3200" dirty="0"/>
              <a:t> and consists of seven members: the President of the </a:t>
            </a:r>
            <a:r>
              <a:rPr lang="ro-RO" sz="3200" dirty="0"/>
              <a:t>NQA</a:t>
            </a:r>
            <a:r>
              <a:rPr lang="en-GB" sz="3200" dirty="0"/>
              <a:t> and the Vice President of the </a:t>
            </a:r>
            <a:r>
              <a:rPr lang="ro-RO" sz="3200" dirty="0"/>
              <a:t>NQA</a:t>
            </a:r>
            <a:r>
              <a:rPr lang="en-GB" sz="3200" dirty="0"/>
              <a:t>, two representatives of the Ministry of Education, as well as one representative designated by the Ministry of </a:t>
            </a:r>
            <a:r>
              <a:rPr lang="en-GB" sz="3200" dirty="0" err="1"/>
              <a:t>Labor</a:t>
            </a:r>
            <a:r>
              <a:rPr lang="en-GB" sz="3200" dirty="0"/>
              <a:t> and Social Solidarity, the Ministry of Research, Innovation and Digitalization, and the Ministry of Finance.</a:t>
            </a:r>
            <a:endParaRPr kumimoji="0" lang="ro-RO" sz="3200" b="0" i="0" u="sng" strike="noStrike" kern="1200" cap="none" spc="0" normalizeH="0" baseline="0" noProof="0" dirty="0">
              <a:ln>
                <a:noFill/>
              </a:ln>
              <a:solidFill>
                <a:prstClr val="black"/>
              </a:solidFill>
              <a:effectLst/>
              <a:uLnTx/>
              <a:uFillTx/>
              <a:latin typeface="Trebuchet MS" panose="020B0603020202020204" pitchFamily="34" charset="0"/>
            </a:endParaRPr>
          </a:p>
          <a:p>
            <a:pPr algn="just"/>
            <a:endParaRPr kumimoji="0" lang="en-US" sz="2000" b="0" i="0" u="sng" strike="noStrike" kern="1200" cap="none" spc="0" normalizeH="0" baseline="0" noProof="0" dirty="0">
              <a:ln>
                <a:noFill/>
              </a:ln>
              <a:solidFill>
                <a:prstClr val="black"/>
              </a:solidFill>
              <a:effectLst/>
              <a:uLnTx/>
              <a:uFillTx/>
              <a:latin typeface="Trebuchet MS" panose="020B0603020202020204" pitchFamily="34" charset="0"/>
            </a:endParaRPr>
          </a:p>
        </p:txBody>
      </p:sp>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1529633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4" name="Title 1">
            <a:extLst>
              <a:ext uri="{FF2B5EF4-FFF2-40B4-BE49-F238E27FC236}">
                <a16:creationId xmlns:a16="http://schemas.microsoft.com/office/drawing/2014/main" xmlns="" id="{A9DFAB2B-D35F-474E-BB06-85B5C679D7D5}"/>
              </a:ext>
            </a:extLst>
          </p:cNvPr>
          <p:cNvSpPr txBox="1">
            <a:spLocks/>
          </p:cNvSpPr>
          <p:nvPr/>
        </p:nvSpPr>
        <p:spPr>
          <a:xfrm>
            <a:off x="244307" y="735496"/>
            <a:ext cx="11810308" cy="6122504"/>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defTabSz="914400" rtl="0" eaLnBrk="1" fontAlgn="auto" latinLnBrk="0" hangingPunct="1">
              <a:lnSpc>
                <a:spcPct val="120000"/>
              </a:lnSpc>
              <a:spcBef>
                <a:spcPct val="0"/>
              </a:spcBef>
              <a:spcAft>
                <a:spcPts val="0"/>
              </a:spcAft>
              <a:buClrTx/>
              <a:buSzTx/>
              <a:buFontTx/>
              <a:buNone/>
              <a:tabLst/>
              <a:defRPr/>
            </a:pPr>
            <a:endParaRPr lang="en-GB" sz="2400" b="1" dirty="0">
              <a:solidFill>
                <a:srgbClr val="00319A"/>
              </a:solidFill>
              <a:latin typeface="Times New Roman" panose="02020603050405020304" pitchFamily="18" charset="0"/>
              <a:cs typeface="Times New Roman" panose="02020603050405020304" pitchFamily="18" charset="0"/>
            </a:endParaRPr>
          </a:p>
          <a:p>
            <a:pPr>
              <a:lnSpc>
                <a:spcPct val="120000"/>
              </a:lnSpc>
            </a:pPr>
            <a:r>
              <a:rPr lang="ro-RO" sz="2400" b="1" dirty="0">
                <a:solidFill>
                  <a:srgbClr val="00319A"/>
                </a:solidFill>
                <a:latin typeface="Trebuchet MS" panose="020B0603020202020204" pitchFamily="34" charset="0"/>
              </a:rPr>
              <a:t>2. </a:t>
            </a:r>
            <a:r>
              <a:rPr lang="en-GB" sz="2400" b="1" dirty="0">
                <a:solidFill>
                  <a:srgbClr val="00319A"/>
                </a:solidFill>
                <a:latin typeface="Trebuchet MS" panose="020B0603020202020204" pitchFamily="34" charset="0"/>
              </a:rPr>
              <a:t>Responsibilities of the </a:t>
            </a:r>
            <a:r>
              <a:rPr lang="ro-RO" sz="2400" b="1" dirty="0">
                <a:solidFill>
                  <a:srgbClr val="00319A"/>
                </a:solidFill>
                <a:latin typeface="Trebuchet MS" panose="020B0603020202020204" pitchFamily="34" charset="0"/>
              </a:rPr>
              <a:t>NQA</a:t>
            </a:r>
            <a:r>
              <a:rPr lang="en-GB" sz="2400" b="1" dirty="0">
                <a:solidFill>
                  <a:srgbClr val="00319A"/>
                </a:solidFill>
                <a:latin typeface="Trebuchet MS" panose="020B0603020202020204" pitchFamily="34" charset="0"/>
              </a:rPr>
              <a:t> according to the draft Government Decision regarding the organization, structure</a:t>
            </a:r>
            <a:r>
              <a:rPr lang="ro-RO" sz="2400" b="1" dirty="0">
                <a:solidFill>
                  <a:srgbClr val="00319A"/>
                </a:solidFill>
                <a:latin typeface="Trebuchet MS" panose="020B0603020202020204" pitchFamily="34" charset="0"/>
              </a:rPr>
              <a:t> </a:t>
            </a:r>
            <a:r>
              <a:rPr lang="en-GB" sz="2400" b="1" dirty="0">
                <a:solidFill>
                  <a:srgbClr val="00319A"/>
                </a:solidFill>
                <a:latin typeface="Trebuchet MS" panose="020B0603020202020204" pitchFamily="34" charset="0"/>
              </a:rPr>
              <a:t>and functioning of the </a:t>
            </a:r>
            <a:r>
              <a:rPr lang="ro-RO" sz="2400" b="1" dirty="0">
                <a:solidFill>
                  <a:srgbClr val="00319A"/>
                </a:solidFill>
                <a:latin typeface="Trebuchet MS" panose="020B0603020202020204" pitchFamily="34" charset="0"/>
              </a:rPr>
              <a:t>NQA</a:t>
            </a:r>
          </a:p>
          <a:p>
            <a:endParaRPr kumimoji="0" lang="en-GB" sz="2000" b="1" i="0" u="none" strike="noStrike" kern="1200" cap="none" spc="0" normalizeH="0" baseline="0" noProof="0" dirty="0">
              <a:ln>
                <a:noFill/>
              </a:ln>
              <a:solidFill>
                <a:srgbClr val="00319A"/>
              </a:solidFill>
              <a:effectLst/>
              <a:uLnTx/>
              <a:uFillTx/>
              <a:latin typeface="Times New Roman" panose="02020603050405020304" pitchFamily="18" charset="0"/>
              <a:cs typeface="Times New Roman" panose="02020603050405020304" pitchFamily="18" charset="0"/>
            </a:endParaRPr>
          </a:p>
          <a:p>
            <a:pPr lvl="0" algn="l">
              <a:lnSpc>
                <a:spcPct val="120000"/>
              </a:lnSpc>
              <a:defRPr/>
            </a:pPr>
            <a:r>
              <a:rPr lang="en-GB" sz="2000" b="1" dirty="0">
                <a:latin typeface="Trebuchet MS" panose="020B0603020202020204" pitchFamily="34" charset="0"/>
                <a:cs typeface="Times New Roman" panose="02020603050405020304" pitchFamily="18" charset="0"/>
              </a:rPr>
              <a:t>I. According to Article 196, paragraphs (1) and (2) of Law no. 199/2023 on Higher Education, the National Qualifications Authority (</a:t>
            </a:r>
            <a:r>
              <a:rPr lang="ro-RO" sz="2000" b="1" dirty="0">
                <a:latin typeface="Trebuchet MS" panose="020B0603020202020204" pitchFamily="34" charset="0"/>
                <a:cs typeface="Times New Roman" panose="02020603050405020304" pitchFamily="18" charset="0"/>
              </a:rPr>
              <a:t>NQA</a:t>
            </a:r>
            <a:r>
              <a:rPr lang="en-GB" sz="2000" b="1" dirty="0">
                <a:latin typeface="Trebuchet MS" panose="020B0603020202020204" pitchFamily="34" charset="0"/>
                <a:cs typeface="Times New Roman" panose="02020603050405020304" pitchFamily="18" charset="0"/>
              </a:rPr>
              <a:t>):</a:t>
            </a:r>
          </a:p>
          <a:p>
            <a:pPr lvl="0" algn="l">
              <a:lnSpc>
                <a:spcPct val="120000"/>
              </a:lnSpc>
              <a:defRPr/>
            </a:pPr>
            <a:endParaRPr lang="en-GB" sz="2000" dirty="0">
              <a:latin typeface="Trebuchet MS" panose="020B0603020202020204" pitchFamily="34" charset="0"/>
              <a:cs typeface="Times New Roman" panose="02020603050405020304" pitchFamily="18" charset="0"/>
            </a:endParaRPr>
          </a:p>
          <a:p>
            <a:pPr marL="342900" lvl="0" indent="-342900" algn="just">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Manages the National Qualifications Framework and its correlation with the European Qualifications Framework, as well as the National Qualifications Register;</a:t>
            </a:r>
          </a:p>
          <a:p>
            <a:pPr marL="342900" lvl="0" indent="-342900" algn="just">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Participates in strategies and projects within its competence;</a:t>
            </a:r>
          </a:p>
          <a:p>
            <a:pPr marL="342900" lvl="0" indent="-342900" algn="just">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Approves occupational/qualification standards;</a:t>
            </a:r>
          </a:p>
          <a:p>
            <a:pPr marL="342900" lvl="0" indent="-342900" algn="just">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Organizes and manages the activity of </a:t>
            </a:r>
            <a:r>
              <a:rPr lang="en-GB" sz="2000" dirty="0" err="1">
                <a:latin typeface="Trebuchet MS" panose="020B0603020202020204" pitchFamily="34" charset="0"/>
                <a:cs typeface="Times New Roman" panose="02020603050405020304" pitchFamily="18" charset="0"/>
              </a:rPr>
              <a:t>sectoral</a:t>
            </a:r>
            <a:r>
              <a:rPr lang="en-GB" sz="2000" dirty="0">
                <a:latin typeface="Trebuchet MS" panose="020B0603020202020204" pitchFamily="34" charset="0"/>
                <a:cs typeface="Times New Roman" panose="02020603050405020304" pitchFamily="18" charset="0"/>
              </a:rPr>
              <a:t> committees and the relationship with the </a:t>
            </a:r>
            <a:r>
              <a:rPr lang="en-GB" sz="2000" dirty="0" err="1">
                <a:latin typeface="Trebuchet MS" panose="020B0603020202020204" pitchFamily="34" charset="0"/>
                <a:cs typeface="Times New Roman" panose="02020603050405020304" pitchFamily="18" charset="0"/>
              </a:rPr>
              <a:t>labor</a:t>
            </a:r>
            <a:r>
              <a:rPr lang="en-GB" sz="2000" dirty="0">
                <a:latin typeface="Trebuchet MS" panose="020B0603020202020204" pitchFamily="34" charset="0"/>
                <a:cs typeface="Times New Roman" panose="02020603050405020304" pitchFamily="18" charset="0"/>
              </a:rPr>
              <a:t> market;</a:t>
            </a:r>
          </a:p>
          <a:p>
            <a:pPr marL="342900" lvl="0" indent="-342900" algn="just">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Establishes the National Accreditation </a:t>
            </a:r>
            <a:r>
              <a:rPr lang="en-GB" sz="2000" dirty="0" err="1">
                <a:latin typeface="Trebuchet MS" panose="020B0603020202020204" pitchFamily="34" charset="0"/>
                <a:cs typeface="Times New Roman" panose="02020603050405020304" pitchFamily="18" charset="0"/>
              </a:rPr>
              <a:t>Center</a:t>
            </a:r>
            <a:r>
              <a:rPr lang="en-GB" sz="2000" dirty="0">
                <a:latin typeface="Trebuchet MS" panose="020B0603020202020204" pitchFamily="34" charset="0"/>
                <a:cs typeface="Times New Roman" panose="02020603050405020304" pitchFamily="18" charset="0"/>
              </a:rPr>
              <a:t>, without legal personality;</a:t>
            </a:r>
          </a:p>
          <a:p>
            <a:pPr marL="342900" lvl="0" indent="-342900" algn="just">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Regulates the field of qualifications.</a:t>
            </a:r>
            <a:endParaRPr lang="ro-RO" sz="2000" dirty="0">
              <a:latin typeface="Trebuchet MS" panose="020B0603020202020204" pitchFamily="34" charset="0"/>
              <a:cs typeface="Times New Roman" panose="02020603050405020304" pitchFamily="18" charset="0"/>
            </a:endParaRPr>
          </a:p>
          <a:p>
            <a:pPr lvl="0" algn="l">
              <a:lnSpc>
                <a:spcPct val="120000"/>
              </a:lnSpc>
              <a:defRPr/>
            </a:pPr>
            <a:endParaRPr lang="en-GB" sz="2000" dirty="0">
              <a:latin typeface="Trebuchet MS" panose="020B0603020202020204" pitchFamily="34" charset="0"/>
              <a:cs typeface="Times New Roman" panose="02020603050405020304" pitchFamily="18" charset="0"/>
            </a:endParaRPr>
          </a:p>
          <a:p>
            <a:pPr lvl="0" algn="l">
              <a:lnSpc>
                <a:spcPct val="120000"/>
              </a:lnSpc>
              <a:defRPr/>
            </a:pPr>
            <a:r>
              <a:rPr lang="en-GB" sz="2000" b="1" dirty="0">
                <a:latin typeface="Trebuchet MS" panose="020B0603020202020204" pitchFamily="34" charset="0"/>
                <a:cs typeface="Times New Roman" panose="02020603050405020304" pitchFamily="18" charset="0"/>
              </a:rPr>
              <a:t>II. According to the draft Government Decision:</a:t>
            </a:r>
          </a:p>
          <a:p>
            <a:pPr lvl="0" algn="l">
              <a:lnSpc>
                <a:spcPct val="120000"/>
              </a:lnSpc>
              <a:defRPr/>
            </a:pPr>
            <a:endParaRPr lang="en-GB" sz="2000" dirty="0">
              <a:latin typeface="Trebuchet MS" panose="020B0603020202020204" pitchFamily="34" charset="0"/>
              <a:cs typeface="Times New Roman" panose="02020603050405020304" pitchFamily="18" charset="0"/>
            </a:endParaRPr>
          </a:p>
          <a:p>
            <a:pPr marL="342900" lvl="0" indent="-342900" algn="l">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National </a:t>
            </a:r>
            <a:r>
              <a:rPr lang="en-GB" sz="2000" dirty="0" err="1">
                <a:latin typeface="Trebuchet MS" panose="020B0603020202020204" pitchFamily="34" charset="0"/>
                <a:cs typeface="Times New Roman" panose="02020603050405020304" pitchFamily="18" charset="0"/>
              </a:rPr>
              <a:t>Europass</a:t>
            </a:r>
            <a:r>
              <a:rPr lang="en-GB" sz="2000" dirty="0">
                <a:latin typeface="Trebuchet MS" panose="020B0603020202020204" pitchFamily="34" charset="0"/>
                <a:cs typeface="Times New Roman" panose="02020603050405020304" pitchFamily="18" charset="0"/>
              </a:rPr>
              <a:t> Point;</a:t>
            </a:r>
          </a:p>
          <a:p>
            <a:pPr marL="342900" lvl="0" indent="-342900" algn="l">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National </a:t>
            </a:r>
            <a:r>
              <a:rPr lang="en-GB" sz="2000" dirty="0" err="1">
                <a:latin typeface="Trebuchet MS" panose="020B0603020202020204" pitchFamily="34" charset="0"/>
                <a:cs typeface="Times New Roman" panose="02020603050405020304" pitchFamily="18" charset="0"/>
              </a:rPr>
              <a:t>Euroguidance</a:t>
            </a:r>
            <a:r>
              <a:rPr lang="en-GB" sz="2000" dirty="0">
                <a:latin typeface="Trebuchet MS" panose="020B0603020202020204" pitchFamily="34" charset="0"/>
                <a:cs typeface="Times New Roman" panose="02020603050405020304" pitchFamily="18" charset="0"/>
              </a:rPr>
              <a:t> </a:t>
            </a:r>
            <a:r>
              <a:rPr lang="en-GB" sz="2000" dirty="0" err="1">
                <a:latin typeface="Trebuchet MS" panose="020B0603020202020204" pitchFamily="34" charset="0"/>
                <a:cs typeface="Times New Roman" panose="02020603050405020304" pitchFamily="18" charset="0"/>
              </a:rPr>
              <a:t>Center</a:t>
            </a:r>
            <a:r>
              <a:rPr lang="en-GB" sz="2000" dirty="0">
                <a:latin typeface="Trebuchet MS" panose="020B0603020202020204" pitchFamily="34" charset="0"/>
                <a:cs typeface="Times New Roman" panose="02020603050405020304" pitchFamily="18" charset="0"/>
              </a:rPr>
              <a:t>;</a:t>
            </a:r>
          </a:p>
          <a:p>
            <a:pPr marL="342900" lvl="0" indent="-342900" algn="l">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Competent authority for the Internal Market Information System (IMI) in its field;</a:t>
            </a:r>
          </a:p>
          <a:p>
            <a:pPr marL="342900" lvl="0" indent="-342900" algn="l">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National contact point for ESCO;</a:t>
            </a:r>
          </a:p>
          <a:p>
            <a:pPr marL="342900" lvl="0" indent="-342900" algn="l">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Recognition of training documents from training providers in the EU space;</a:t>
            </a:r>
          </a:p>
          <a:p>
            <a:pPr marL="342900" lvl="0" indent="-342900" algn="l">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National Support Service for EPALE;</a:t>
            </a:r>
          </a:p>
          <a:p>
            <a:pPr marL="342900" lvl="0" indent="-342900" algn="l">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Activities in the field of adult education;</a:t>
            </a:r>
          </a:p>
          <a:p>
            <a:pPr marL="342900" lvl="0" indent="-342900" algn="l">
              <a:lnSpc>
                <a:spcPct val="120000"/>
              </a:lnSpc>
              <a:buFont typeface="Arial" panose="020B0604020202020204" pitchFamily="34" charset="0"/>
              <a:buChar char="•"/>
              <a:defRPr/>
            </a:pPr>
            <a:r>
              <a:rPr lang="en-GB" sz="2000" dirty="0">
                <a:latin typeface="Trebuchet MS" panose="020B0603020202020204" pitchFamily="34" charset="0"/>
                <a:cs typeface="Times New Roman" panose="02020603050405020304" pitchFamily="18" charset="0"/>
              </a:rPr>
              <a:t>Regulatory institution for the occupations of "qualification systems specialist" and "professional competence evaluator"; manages the related registers.</a:t>
            </a:r>
            <a:endParaRPr kumimoji="0" lang="en-GB" sz="2000" i="0" u="none" strike="noStrike" kern="1200" cap="none" spc="0" normalizeH="0" baseline="0" noProof="0" dirty="0">
              <a:ln>
                <a:noFill/>
              </a:ln>
              <a:effectLst/>
              <a:uLnTx/>
              <a:uFillTx/>
              <a:latin typeface="Trebuchet MS" panose="020B0603020202020204" pitchFamily="34" charset="0"/>
              <a:cs typeface="Times New Roman" panose="02020603050405020304" pitchFamily="18" charset="0"/>
            </a:endParaRPr>
          </a:p>
        </p:txBody>
      </p:sp>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585893" y="2234429"/>
            <a:ext cx="11127136" cy="24752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1" i="0" u="sng"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o-RO" sz="1800" b="1" i="0" u="sng" strike="noStrike" kern="1200" cap="none" spc="0" normalizeH="0" baseline="0" noProof="0" dirty="0">
              <a:ln>
                <a:noFill/>
              </a:ln>
              <a:solidFill>
                <a:srgbClr val="0070C0"/>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sng"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4981"/>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lvl="0" indent="450850" algn="ctr" defTabSz="914400" rtl="0" eaLnBrk="1" fontAlgn="auto" latinLnBrk="0" hangingPunct="1">
                  <a:lnSpc>
                    <a:spcPct val="112000"/>
                  </a:lnSpc>
                  <a:spcBef>
                    <a:spcPts val="0"/>
                  </a:spcBef>
                  <a:spcAft>
                    <a:spcPts val="430"/>
                  </a:spcAft>
                  <a:buClrTx/>
                  <a:buSzTx/>
                  <a:buFontTx/>
                  <a:buNone/>
                  <a:tabLst/>
                  <a:defRPr/>
                </a:pPr>
                <a:r>
                  <a:rPr kumimoji="0" lang="ro-RO" sz="800" b="1" i="0" u="none" strike="noStrike" kern="1200" cap="none" spc="280" normalizeH="0" baseline="0" noProof="0">
                    <a:ln>
                      <a:noFill/>
                    </a:ln>
                    <a:solidFill>
                      <a:srgbClr val="1C1860"/>
                    </a:solidFill>
                    <a:effectLst/>
                    <a:uLnTx/>
                    <a:uFillTx/>
                    <a:latin typeface="Trebuchet MS" panose="020B0603020202020204" pitchFamily="34" charset="0"/>
                    <a:ea typeface="Times New Roman" panose="02020603050405020304" pitchFamily="18" charset="0"/>
                    <a:cs typeface="+mn-cs"/>
                  </a:rPr>
                  <a:t>Înregistrat ca operator de date cu caracter personal cu nr.25720</a:t>
                </a:r>
                <a:endParaRPr kumimoji="0" lang="en-GB" sz="1200" b="0" i="0" u="none" strike="noStrike" kern="1200" cap="none" spc="0" normalizeH="0" baseline="0" noProof="0">
                  <a:ln>
                    <a:noFill/>
                  </a:ln>
                  <a:solidFill>
                    <a:prstClr val="black"/>
                  </a:solidFill>
                  <a:effectLst/>
                  <a:uLnTx/>
                  <a:uFillTx/>
                  <a:latin typeface="Trebuchet MS" panose="020B0603020202020204" pitchFamily="34" charset="0"/>
                  <a:ea typeface="Times New Roman" panose="02020603050405020304" pitchFamily="18" charset="0"/>
                  <a:cs typeface="+mn-cs"/>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2501118006"/>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403" y="-63733"/>
            <a:ext cx="12501403" cy="6947394"/>
          </a:xfrm>
          <a:prstGeom prst="rect">
            <a:avLst/>
          </a:prstGeom>
        </p:spPr>
      </p:pic>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0" y="1036130"/>
            <a:ext cx="12192000" cy="5821870"/>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pPr>
            <a:r>
              <a:rPr lang="en-GB" sz="3200" b="1" dirty="0">
                <a:solidFill>
                  <a:srgbClr val="00319A"/>
                </a:solidFill>
                <a:latin typeface="Trebuchet MS" panose="020B0603020202020204" pitchFamily="34" charset="0"/>
                <a:ea typeface="+mj-ea"/>
                <a:cs typeface="+mj-cs"/>
              </a:rPr>
              <a:t>3. </a:t>
            </a:r>
            <a:r>
              <a:rPr lang="en-GB" sz="3200" b="1" dirty="0">
                <a:solidFill>
                  <a:srgbClr val="00319A"/>
                </a:solidFill>
                <a:latin typeface="Trebuchet MS" panose="020B0603020202020204" pitchFamily="34" charset="0"/>
              </a:rPr>
              <a:t>Establishment, organization, functioning and duties of the National Qualifications Council (</a:t>
            </a:r>
            <a:r>
              <a:rPr lang="ro-RO" sz="3200" b="1" dirty="0">
                <a:solidFill>
                  <a:srgbClr val="00319A"/>
                </a:solidFill>
                <a:latin typeface="Trebuchet MS" panose="020B0603020202020204" pitchFamily="34" charset="0"/>
              </a:rPr>
              <a:t>NQC</a:t>
            </a:r>
            <a:r>
              <a:rPr lang="en-GB" sz="3200" b="1" dirty="0">
                <a:solidFill>
                  <a:srgbClr val="00319A"/>
                </a:solidFill>
                <a:latin typeface="Trebuchet MS" panose="020B0603020202020204" pitchFamily="34" charset="0"/>
              </a:rPr>
              <a:t>)</a:t>
            </a:r>
            <a:endParaRPr lang="en-GB" sz="3200" b="1" dirty="0">
              <a:solidFill>
                <a:srgbClr val="00319A"/>
              </a:solidFill>
              <a:latin typeface="Trebuchet MS" panose="020B0603020202020204" pitchFamily="34" charset="0"/>
              <a:ea typeface="+mj-ea"/>
              <a:cs typeface="+mj-cs"/>
            </a:endParaRPr>
          </a:p>
          <a:p>
            <a:r>
              <a:rPr lang="en-GB" sz="3200" b="1" dirty="0">
                <a:solidFill>
                  <a:srgbClr val="00319A"/>
                </a:solidFill>
                <a:latin typeface="Trebuchet MS" panose="020B0603020202020204" pitchFamily="34" charset="0"/>
              </a:rPr>
              <a:t>National Qualifications Council (</a:t>
            </a:r>
            <a:r>
              <a:rPr lang="ro-RO" sz="3200" b="1" dirty="0">
                <a:solidFill>
                  <a:srgbClr val="00319A"/>
                </a:solidFill>
                <a:latin typeface="Trebuchet MS" panose="020B0603020202020204" pitchFamily="34" charset="0"/>
              </a:rPr>
              <a:t>NQC</a:t>
            </a:r>
            <a:r>
              <a:rPr lang="en-GB" sz="3200" b="1" dirty="0">
                <a:solidFill>
                  <a:srgbClr val="00319A"/>
                </a:solidFill>
                <a:latin typeface="Trebuchet MS" panose="020B0603020202020204" pitchFamily="34" charset="0"/>
              </a:rPr>
              <a:t>)</a:t>
            </a:r>
            <a:endParaRPr lang="ro-RO" sz="2200" b="1" dirty="0">
              <a:solidFill>
                <a:srgbClr val="00319A"/>
              </a:solidFill>
              <a:latin typeface="Times New Roman" panose="02020603050405020304" pitchFamily="18" charset="0"/>
              <a:ea typeface="+mj-ea"/>
              <a:cs typeface="Times New Roman" panose="02020603050405020304" pitchFamily="18" charset="0"/>
            </a:endParaRPr>
          </a:p>
          <a:p>
            <a:pPr algn="just"/>
            <a:r>
              <a:rPr lang="ro-RO" sz="2900" b="1" dirty="0">
                <a:solidFill>
                  <a:srgbClr val="FF0000"/>
                </a:solidFill>
                <a:latin typeface="Trebuchet MS" panose="020B0603020202020204" pitchFamily="34" charset="0"/>
                <a:cs typeface="Times New Roman" panose="02020603050405020304" pitchFamily="18" charset="0"/>
              </a:rPr>
              <a:t>Establishment</a:t>
            </a:r>
            <a:endParaRPr lang="en-GB" sz="2900" b="1" dirty="0">
              <a:latin typeface="Trebuchet MS" panose="020B0603020202020204" pitchFamily="34" charset="0"/>
              <a:cs typeface="Times New Roman" panose="02020603050405020304" pitchFamily="18" charset="0"/>
            </a:endParaRPr>
          </a:p>
          <a:p>
            <a:pPr algn="just">
              <a:lnSpc>
                <a:spcPct val="120000"/>
              </a:lnSpc>
            </a:pPr>
            <a:r>
              <a:rPr lang="ro-RO" sz="2900" dirty="0">
                <a:latin typeface="Trebuchet MS" panose="020B0603020202020204" pitchFamily="34" charset="0"/>
                <a:cs typeface="Times New Roman" panose="02020603050405020304" pitchFamily="18" charset="0"/>
              </a:rPr>
              <a:t>C</a:t>
            </a:r>
            <a:r>
              <a:rPr lang="en-GB" sz="2900" dirty="0" err="1">
                <a:latin typeface="Trebuchet MS" panose="020B0603020202020204" pitchFamily="34" charset="0"/>
                <a:cs typeface="Times New Roman" panose="02020603050405020304" pitchFamily="18" charset="0"/>
              </a:rPr>
              <a:t>urrently</a:t>
            </a:r>
            <a:r>
              <a:rPr lang="en-GB" sz="2900" dirty="0">
                <a:latin typeface="Trebuchet MS" panose="020B0603020202020204" pitchFamily="34" charset="0"/>
                <a:cs typeface="Times New Roman" panose="02020603050405020304" pitchFamily="18" charset="0"/>
              </a:rPr>
              <a:t>, the National Qualifications </a:t>
            </a:r>
            <a:r>
              <a:rPr lang="ro-RO" sz="2900" dirty="0">
                <a:latin typeface="Trebuchet MS" panose="020B0603020202020204" pitchFamily="34" charset="0"/>
                <a:cs typeface="Times New Roman" panose="02020603050405020304" pitchFamily="18" charset="0"/>
              </a:rPr>
              <a:t>Council</a:t>
            </a:r>
            <a:r>
              <a:rPr lang="en-GB" sz="2900" dirty="0">
                <a:latin typeface="Trebuchet MS" panose="020B0603020202020204" pitchFamily="34" charset="0"/>
                <a:cs typeface="Times New Roman" panose="02020603050405020304" pitchFamily="18" charset="0"/>
              </a:rPr>
              <a:t> operates according to the provisions of Minister of National Education Order no. 4403/04.08.2022 approving the Regulation on the organization and functioning of the National Qualifications</a:t>
            </a:r>
            <a:r>
              <a:rPr lang="ro-RO" sz="2900" dirty="0">
                <a:latin typeface="Trebuchet MS" panose="020B0603020202020204" pitchFamily="34" charset="0"/>
                <a:cs typeface="Times New Roman" panose="02020603050405020304" pitchFamily="18" charset="0"/>
              </a:rPr>
              <a:t> Council</a:t>
            </a:r>
            <a:r>
              <a:rPr lang="en-GB" sz="2900" dirty="0">
                <a:latin typeface="Trebuchet MS" panose="020B0603020202020204" pitchFamily="34" charset="0"/>
                <a:cs typeface="Times New Roman" panose="02020603050405020304" pitchFamily="18" charset="0"/>
              </a:rPr>
              <a:t>.</a:t>
            </a:r>
            <a:endParaRPr lang="ro-RO" sz="2900" dirty="0">
              <a:latin typeface="Trebuchet MS" panose="020B0603020202020204" pitchFamily="34" charset="0"/>
              <a:cs typeface="Times New Roman" panose="02020603050405020304" pitchFamily="18" charset="0"/>
            </a:endParaRPr>
          </a:p>
          <a:p>
            <a:pPr algn="just">
              <a:lnSpc>
                <a:spcPct val="120000"/>
              </a:lnSpc>
            </a:pPr>
            <a:endParaRPr lang="ro-RO" sz="2900" dirty="0">
              <a:latin typeface="Trebuchet MS" panose="020B0603020202020204" pitchFamily="34" charset="0"/>
              <a:cs typeface="Times New Roman" panose="02020603050405020304" pitchFamily="18" charset="0"/>
            </a:endParaRPr>
          </a:p>
          <a:p>
            <a:pPr algn="just">
              <a:lnSpc>
                <a:spcPct val="120000"/>
              </a:lnSpc>
            </a:pPr>
            <a:r>
              <a:rPr lang="en-GB" sz="2900" b="1" dirty="0">
                <a:latin typeface="Trebuchet MS" panose="020B0603020202020204" pitchFamily="34" charset="0"/>
                <a:cs typeface="Times New Roman" panose="02020603050405020304" pitchFamily="18" charset="0"/>
              </a:rPr>
              <a:t>Article 194 of Law no. 199/2023 on Higher Education, with subsequent amendments, stipulates in paragraph (11):</a:t>
            </a:r>
          </a:p>
          <a:p>
            <a:pPr algn="just">
              <a:lnSpc>
                <a:spcPct val="120000"/>
              </a:lnSpc>
            </a:pPr>
            <a:r>
              <a:rPr lang="en-GB" sz="2900" b="1" dirty="0">
                <a:solidFill>
                  <a:srgbClr val="FF0000"/>
                </a:solidFill>
                <a:latin typeface="Trebuchet MS" panose="020B0603020202020204" pitchFamily="34" charset="0"/>
                <a:cs typeface="Times New Roman" panose="02020603050405020304" pitchFamily="18" charset="0"/>
              </a:rPr>
              <a:t>(11) </a:t>
            </a:r>
            <a:r>
              <a:rPr lang="en-GB" sz="2900" dirty="0">
                <a:latin typeface="Trebuchet MS" panose="020B0603020202020204" pitchFamily="34" charset="0"/>
                <a:cs typeface="Times New Roman" panose="02020603050405020304" pitchFamily="18" charset="0"/>
              </a:rPr>
              <a:t>At the level of the National Qualifications Authority (ANC), an advisory council is established, consisting of representatives from pre-university and university education institutions, students, professional associations, central public administration, employers' associations, trade unions, and </a:t>
            </a:r>
            <a:r>
              <a:rPr lang="en-GB" sz="2900" dirty="0" err="1">
                <a:latin typeface="Trebuchet MS" panose="020B0603020202020204" pitchFamily="34" charset="0"/>
                <a:cs typeface="Times New Roman" panose="02020603050405020304" pitchFamily="18" charset="0"/>
              </a:rPr>
              <a:t>sectoral</a:t>
            </a:r>
            <a:r>
              <a:rPr lang="en-GB" sz="2900" dirty="0">
                <a:latin typeface="Trebuchet MS" panose="020B0603020202020204" pitchFamily="34" charset="0"/>
                <a:cs typeface="Times New Roman" panose="02020603050405020304" pitchFamily="18" charset="0"/>
              </a:rPr>
              <a:t> committees. The council assists ANC in establishing national strategies and action plans for the development of the National Qualification Framework (NQF) and lifelong education and vocational training. The organization and functioning regulations of the council are approved by order of the Minister of Education.</a:t>
            </a:r>
            <a:endParaRPr lang="ro-RO" sz="2900" dirty="0">
              <a:latin typeface="Trebuchet MS" panose="020B060302020202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406885223"/>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9F3E6D44-CADB-4F14-B6C3-21E4823A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403" y="-63733"/>
            <a:ext cx="12501403" cy="6947394"/>
          </a:xfrm>
          <a:prstGeom prst="rect">
            <a:avLst/>
          </a:prstGeom>
        </p:spPr>
      </p:pic>
      <p:sp>
        <p:nvSpPr>
          <p:cNvPr id="25" name="Content Placeholder 2">
            <a:extLst>
              <a:ext uri="{FF2B5EF4-FFF2-40B4-BE49-F238E27FC236}">
                <a16:creationId xmlns:a16="http://schemas.microsoft.com/office/drawing/2014/main" xmlns="" id="{CABA16C6-2311-48F3-B25F-27FA4C2671F9}"/>
              </a:ext>
            </a:extLst>
          </p:cNvPr>
          <p:cNvSpPr txBox="1">
            <a:spLocks/>
          </p:cNvSpPr>
          <p:nvPr/>
        </p:nvSpPr>
        <p:spPr>
          <a:xfrm>
            <a:off x="178903" y="1023430"/>
            <a:ext cx="11897139" cy="5834570"/>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pPr>
            <a:r>
              <a:rPr lang="en-GB" sz="4600" b="1" dirty="0">
                <a:solidFill>
                  <a:srgbClr val="00319A"/>
                </a:solidFill>
                <a:latin typeface="Trebuchet MS" panose="020B0603020202020204" pitchFamily="34" charset="0"/>
                <a:ea typeface="+mj-ea"/>
                <a:cs typeface="+mj-cs"/>
              </a:rPr>
              <a:t>3</a:t>
            </a:r>
            <a:r>
              <a:rPr lang="ro-RO" sz="4600" b="1" dirty="0">
                <a:solidFill>
                  <a:srgbClr val="00319A"/>
                </a:solidFill>
                <a:latin typeface="Trebuchet MS" panose="020B0603020202020204" pitchFamily="34" charset="0"/>
                <a:ea typeface="+mj-ea"/>
                <a:cs typeface="+mj-cs"/>
              </a:rPr>
              <a:t>.</a:t>
            </a:r>
            <a:r>
              <a:rPr lang="en-GB" sz="4800" b="1" dirty="0">
                <a:solidFill>
                  <a:srgbClr val="00319A"/>
                </a:solidFill>
                <a:latin typeface="Trebuchet MS" panose="020B0603020202020204" pitchFamily="34" charset="0"/>
              </a:rPr>
              <a:t> Establishment, organization, functioning and duties of the National Qualifications Council (</a:t>
            </a:r>
            <a:r>
              <a:rPr lang="ro-RO" sz="4800" b="1" dirty="0">
                <a:solidFill>
                  <a:srgbClr val="00319A"/>
                </a:solidFill>
                <a:latin typeface="Trebuchet MS" panose="020B0603020202020204" pitchFamily="34" charset="0"/>
              </a:rPr>
              <a:t>NQC</a:t>
            </a:r>
            <a:r>
              <a:rPr lang="en-GB" sz="4800" b="1" dirty="0">
                <a:solidFill>
                  <a:srgbClr val="00319A"/>
                </a:solidFill>
                <a:latin typeface="Trebuchet MS" panose="020B0603020202020204" pitchFamily="34" charset="0"/>
              </a:rPr>
              <a:t>) </a:t>
            </a:r>
            <a:endParaRPr lang="ro-RO" sz="4800" b="1" dirty="0">
              <a:solidFill>
                <a:srgbClr val="00319A"/>
              </a:solidFill>
              <a:latin typeface="Trebuchet MS" panose="020B0603020202020204" pitchFamily="34" charset="0"/>
            </a:endParaRPr>
          </a:p>
          <a:p>
            <a:r>
              <a:rPr lang="ro-RO" sz="3300" dirty="0"/>
              <a:t>According the </a:t>
            </a:r>
            <a:r>
              <a:rPr lang="en-GB" sz="3300" dirty="0"/>
              <a:t>Government Decision on the organization and functioning of the National Qualifications Authority</a:t>
            </a:r>
            <a:endParaRPr lang="ro-RO" sz="3300" dirty="0"/>
          </a:p>
          <a:p>
            <a:pPr algn="just">
              <a:lnSpc>
                <a:spcPct val="120000"/>
              </a:lnSpc>
            </a:pPr>
            <a:r>
              <a:rPr lang="ro-RO" sz="3300" b="1" dirty="0">
                <a:solidFill>
                  <a:srgbClr val="FF0000"/>
                </a:solidFill>
                <a:latin typeface="Trebuchet MS" panose="020B0603020202020204" pitchFamily="34" charset="0"/>
              </a:rPr>
              <a:t>Art. 8 </a:t>
            </a:r>
            <a:r>
              <a:rPr lang="en-GB" sz="3300" dirty="0">
                <a:latin typeface="Trebuchet MS" panose="020B0603020202020204" pitchFamily="34" charset="0"/>
              </a:rPr>
              <a:t>(1) At the level of </a:t>
            </a:r>
            <a:r>
              <a:rPr lang="ro-RO" sz="3300" dirty="0">
                <a:latin typeface="Trebuchet MS" panose="020B0603020202020204" pitchFamily="34" charset="0"/>
              </a:rPr>
              <a:t>NQA</a:t>
            </a:r>
            <a:r>
              <a:rPr lang="en-GB" sz="3300" dirty="0">
                <a:latin typeface="Trebuchet MS" panose="020B0603020202020204" pitchFamily="34" charset="0"/>
              </a:rPr>
              <a:t>, there is an advisory council without legal personality.</a:t>
            </a:r>
          </a:p>
          <a:p>
            <a:pPr algn="just">
              <a:lnSpc>
                <a:spcPct val="120000"/>
              </a:lnSpc>
            </a:pPr>
            <a:r>
              <a:rPr lang="en-GB" sz="3300" dirty="0">
                <a:latin typeface="Trebuchet MS" panose="020B0603020202020204" pitchFamily="34" charset="0"/>
              </a:rPr>
              <a:t>(2) The council is composed of representatives from pre-university and university education institutions, students, professional associations, central public administration, employers' associations, trade unions, and </a:t>
            </a:r>
            <a:r>
              <a:rPr lang="en-GB" sz="3300" dirty="0" err="1">
                <a:latin typeface="Trebuchet MS" panose="020B0603020202020204" pitchFamily="34" charset="0"/>
              </a:rPr>
              <a:t>sectoral</a:t>
            </a:r>
            <a:r>
              <a:rPr lang="en-GB" sz="3300" dirty="0">
                <a:latin typeface="Trebuchet MS" panose="020B0603020202020204" pitchFamily="34" charset="0"/>
              </a:rPr>
              <a:t> committees. The appointment of council members is made by the decision of the president of ANC.</a:t>
            </a:r>
          </a:p>
          <a:p>
            <a:pPr algn="just">
              <a:lnSpc>
                <a:spcPct val="120000"/>
              </a:lnSpc>
            </a:pPr>
            <a:r>
              <a:rPr lang="en-GB" sz="3300" dirty="0">
                <a:latin typeface="Trebuchet MS" panose="020B0603020202020204" pitchFamily="34" charset="0"/>
              </a:rPr>
              <a:t>(3) The regulation regarding the organization and functioning of the council mentioned in paragraph (1) is approved by order of the Minister of Education.</a:t>
            </a:r>
          </a:p>
          <a:p>
            <a:pPr algn="just">
              <a:lnSpc>
                <a:spcPct val="120000"/>
              </a:lnSpc>
            </a:pPr>
            <a:r>
              <a:rPr lang="en-GB" sz="3300" dirty="0">
                <a:latin typeface="Trebuchet MS" panose="020B0603020202020204" pitchFamily="34" charset="0"/>
              </a:rPr>
              <a:t>(4) Members of the council do not receive compensation for participating in its meetings.</a:t>
            </a:r>
          </a:p>
          <a:p>
            <a:pPr algn="just">
              <a:lnSpc>
                <a:spcPct val="120000"/>
              </a:lnSpc>
            </a:pPr>
            <a:r>
              <a:rPr lang="en-GB" sz="3300" dirty="0">
                <a:latin typeface="Trebuchet MS" panose="020B0603020202020204" pitchFamily="34" charset="0"/>
              </a:rPr>
              <a:t>(5) The funding for protocol activities, secretariat and the organization of council meetings comes from the </a:t>
            </a:r>
            <a:r>
              <a:rPr lang="ro-RO" sz="3300" dirty="0">
                <a:latin typeface="Trebuchet MS" panose="020B0603020202020204" pitchFamily="34" charset="0"/>
              </a:rPr>
              <a:t>NQA</a:t>
            </a:r>
            <a:r>
              <a:rPr lang="en-GB" sz="3300" dirty="0">
                <a:latin typeface="Trebuchet MS" panose="020B0603020202020204" pitchFamily="34" charset="0"/>
              </a:rPr>
              <a:t> budget, as stipulated by law.</a:t>
            </a:r>
          </a:p>
          <a:p>
            <a:pPr algn="just">
              <a:lnSpc>
                <a:spcPct val="120000"/>
              </a:lnSpc>
            </a:pPr>
            <a:r>
              <a:rPr lang="en-GB" sz="3300" dirty="0">
                <a:latin typeface="Trebuchet MS" panose="020B0603020202020204" pitchFamily="34" charset="0"/>
              </a:rPr>
              <a:t>(6) The president and vice president of </a:t>
            </a:r>
            <a:r>
              <a:rPr lang="ro-RO" sz="3300" dirty="0">
                <a:latin typeface="Trebuchet MS" panose="020B0603020202020204" pitchFamily="34" charset="0"/>
              </a:rPr>
              <a:t>NQA</a:t>
            </a:r>
            <a:r>
              <a:rPr lang="en-GB" sz="3300" dirty="0">
                <a:latin typeface="Trebuchet MS" panose="020B0603020202020204" pitchFamily="34" charset="0"/>
              </a:rPr>
              <a:t> are ex-officio members of the council.</a:t>
            </a:r>
          </a:p>
          <a:p>
            <a:pPr algn="just">
              <a:lnSpc>
                <a:spcPct val="120000"/>
              </a:lnSpc>
            </a:pPr>
            <a:r>
              <a:rPr lang="en-GB" sz="3300" dirty="0">
                <a:latin typeface="Trebuchet MS" panose="020B0603020202020204" pitchFamily="34" charset="0"/>
              </a:rPr>
              <a:t>(7) The term of office for council members is three years.</a:t>
            </a:r>
            <a:endParaRPr kumimoji="0" lang="en-US" sz="3300" i="0" u="sng" strike="noStrike" kern="1200" cap="none" spc="0" normalizeH="0" baseline="0" noProof="0" dirty="0">
              <a:ln>
                <a:noFill/>
              </a:ln>
              <a:effectLst/>
              <a:uLnTx/>
              <a:uFillTx/>
              <a:latin typeface="Trebuchet MS" panose="020B0603020202020204" pitchFamily="34" charset="0"/>
            </a:endParaRPr>
          </a:p>
        </p:txBody>
      </p:sp>
      <p:grpSp>
        <p:nvGrpSpPr>
          <p:cNvPr id="2" name="Group 1">
            <a:extLst>
              <a:ext uri="{FF2B5EF4-FFF2-40B4-BE49-F238E27FC236}">
                <a16:creationId xmlns:a16="http://schemas.microsoft.com/office/drawing/2014/main" xmlns="" id="{6D796403-58C0-BA93-2E80-88A9A2065112}"/>
              </a:ext>
            </a:extLst>
          </p:cNvPr>
          <p:cNvGrpSpPr/>
          <p:nvPr/>
        </p:nvGrpSpPr>
        <p:grpSpPr>
          <a:xfrm>
            <a:off x="2437350" y="158865"/>
            <a:ext cx="6840220" cy="967105"/>
            <a:chOff x="2437350" y="158865"/>
            <a:chExt cx="6840220" cy="967105"/>
          </a:xfrm>
        </p:grpSpPr>
        <p:pic>
          <p:nvPicPr>
            <p:cNvPr id="3" name="Picture 2">
              <a:extLst>
                <a:ext uri="{FF2B5EF4-FFF2-40B4-BE49-F238E27FC236}">
                  <a16:creationId xmlns:a16="http://schemas.microsoft.com/office/drawing/2014/main" xmlns="" id="{C6C794C7-4EC2-3B98-178B-0D9FC8B010D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1515" y="198870"/>
              <a:ext cx="1439545" cy="612775"/>
            </a:xfrm>
            <a:prstGeom prst="rect">
              <a:avLst/>
            </a:prstGeom>
            <a:noFill/>
            <a:ln>
              <a:noFill/>
            </a:ln>
          </p:spPr>
        </p:pic>
        <p:pic>
          <p:nvPicPr>
            <p:cNvPr id="4" name="Picture 3">
              <a:extLst>
                <a:ext uri="{FF2B5EF4-FFF2-40B4-BE49-F238E27FC236}">
                  <a16:creationId xmlns:a16="http://schemas.microsoft.com/office/drawing/2014/main" xmlns="" id="{4D96EB93-42B7-8562-9427-ED5581D5169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7350" y="158865"/>
              <a:ext cx="2665730" cy="694055"/>
            </a:xfrm>
            <a:prstGeom prst="rect">
              <a:avLst/>
            </a:prstGeom>
            <a:noFill/>
            <a:ln>
              <a:noFill/>
            </a:ln>
          </p:spPr>
        </p:pic>
        <p:grpSp>
          <p:nvGrpSpPr>
            <p:cNvPr id="5" name="Group 4">
              <a:extLst>
                <a:ext uri="{FF2B5EF4-FFF2-40B4-BE49-F238E27FC236}">
                  <a16:creationId xmlns:a16="http://schemas.microsoft.com/office/drawing/2014/main" xmlns="" id="{8CEF5AD6-CDFF-F500-4179-9B4E8DEA4CBE}"/>
                </a:ext>
              </a:extLst>
            </p:cNvPr>
            <p:cNvGrpSpPr/>
            <p:nvPr/>
          </p:nvGrpSpPr>
          <p:grpSpPr>
            <a:xfrm>
              <a:off x="2544030" y="845300"/>
              <a:ext cx="6733540" cy="280670"/>
              <a:chOff x="0" y="5938"/>
              <a:chExt cx="6733540" cy="280670"/>
            </a:xfrm>
          </p:grpSpPr>
          <p:sp>
            <p:nvSpPr>
              <p:cNvPr id="6" name="Text Box 12">
                <a:extLst>
                  <a:ext uri="{FF2B5EF4-FFF2-40B4-BE49-F238E27FC236}">
                    <a16:creationId xmlns:a16="http://schemas.microsoft.com/office/drawing/2014/main" xmlns="" id="{575EF222-E0B3-CFF6-2BC6-D2D896EF9B5B}"/>
                  </a:ext>
                </a:extLst>
              </p:cNvPr>
              <p:cNvSpPr txBox="1"/>
              <p:nvPr/>
            </p:nvSpPr>
            <p:spPr>
              <a:xfrm>
                <a:off x="172193" y="5938"/>
                <a:ext cx="6419850" cy="2806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1270" indent="450850" algn="ctr">
                  <a:lnSpc>
                    <a:spcPct val="112000"/>
                  </a:lnSpc>
                  <a:spcBef>
                    <a:spcPts val="0"/>
                  </a:spcBef>
                  <a:spcAft>
                    <a:spcPts val="430"/>
                  </a:spcAft>
                </a:pPr>
                <a:r>
                  <a:rPr lang="ro-RO" sz="800" b="1" spc="280">
                    <a:solidFill>
                      <a:srgbClr val="1C1860"/>
                    </a:solidFill>
                    <a:effectLst/>
                    <a:latin typeface="Trebuchet MS" panose="020B0603020202020204" pitchFamily="34" charset="0"/>
                    <a:ea typeface="Times New Roman" panose="02020603050405020304" pitchFamily="18" charset="0"/>
                  </a:rPr>
                  <a:t>Înregistrat ca operator de date cu caracter personal cu nr.25720</a:t>
                </a:r>
                <a:endParaRPr lang="en-GB" sz="1200">
                  <a:effectLst/>
                  <a:latin typeface="Trebuchet MS" panose="020B0603020202020204" pitchFamily="34" charset="0"/>
                  <a:ea typeface="Times New Roman" panose="02020603050405020304" pitchFamily="18" charset="0"/>
                </a:endParaRPr>
              </a:p>
            </p:txBody>
          </p:sp>
          <p:cxnSp>
            <p:nvCxnSpPr>
              <p:cNvPr id="7" name="Straight Connector 6">
                <a:extLst>
                  <a:ext uri="{FF2B5EF4-FFF2-40B4-BE49-F238E27FC236}">
                    <a16:creationId xmlns:a16="http://schemas.microsoft.com/office/drawing/2014/main" xmlns="" id="{1B620DD0-F67F-A4F6-ABF2-03C331CBCAA5}"/>
                  </a:ext>
                </a:extLst>
              </p:cNvPr>
              <p:cNvCxnSpPr/>
              <p:nvPr/>
            </p:nvCxnSpPr>
            <p:spPr>
              <a:xfrm>
                <a:off x="0" y="2968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xmlns="" id="{66C58D43-CAA3-E1D5-6961-C74FAA1C9890}"/>
                  </a:ext>
                </a:extLst>
              </p:cNvPr>
              <p:cNvCxnSpPr/>
              <p:nvPr/>
            </p:nvCxnSpPr>
            <p:spPr>
              <a:xfrm>
                <a:off x="0" y="184068"/>
                <a:ext cx="6733540" cy="1270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85231554"/>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7724</TotalTime>
  <Words>2178</Words>
  <Application>Microsoft Office PowerPoint</Application>
  <PresentationFormat>Widescreen</PresentationFormat>
  <Paragraphs>171</Paragraphs>
  <Slides>18</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Calibri Light</vt:lpstr>
      <vt:lpstr>Times New Roman</vt:lpstr>
      <vt:lpstr>Trebuchet MS</vt:lpstr>
      <vt:lpstr>Wingdings</vt:lpstr>
      <vt:lpstr>Office Theme</vt:lpstr>
      <vt:lpstr>1_Office Theme</vt:lpstr>
      <vt:lpstr>National Qualifications Authority    </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UNDER REVIEW IN 2024</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Invatamantul Teologic in contextul actual</dc:title>
  <dc:creator>Postavaru</dc:creator>
  <cp:lastModifiedBy>Andreea</cp:lastModifiedBy>
  <cp:revision>582</cp:revision>
  <cp:lastPrinted>2022-11-01T12:52:54Z</cp:lastPrinted>
  <dcterms:created xsi:type="dcterms:W3CDTF">2022-07-28T22:37:13Z</dcterms:created>
  <dcterms:modified xsi:type="dcterms:W3CDTF">2023-12-20T09:08:10Z</dcterms:modified>
</cp:coreProperties>
</file>