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6" r:id="rId2"/>
    <p:sldId id="332" r:id="rId3"/>
    <p:sldId id="341" r:id="rId4"/>
    <p:sldId id="342" r:id="rId5"/>
    <p:sldId id="343" r:id="rId6"/>
    <p:sldId id="347" r:id="rId7"/>
    <p:sldId id="337" r:id="rId8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84993" autoAdjust="0"/>
  </p:normalViewPr>
  <p:slideViewPr>
    <p:cSldViewPr snapToGrid="0">
      <p:cViewPr varScale="1">
        <p:scale>
          <a:sx n="59" d="100"/>
          <a:sy n="59" d="100"/>
        </p:scale>
        <p:origin x="7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749EC-25F2-48B3-B2AA-7C91DB481A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CEA232-CE98-4632-8547-40E4805D1167}">
      <dgm:prSet phldrT="[Text]" custT="1"/>
      <dgm:spPr/>
      <dgm:t>
        <a:bodyPr/>
        <a:lstStyle/>
        <a:p>
          <a:pPr algn="just"/>
          <a:r>
            <a:rPr lang="en-US" sz="1800" b="1" dirty="0" err="1" smtClean="0">
              <a:latin typeface="Trebuchet MS" panose="020B0603020202020204" pitchFamily="34" charset="0"/>
            </a:rPr>
            <a:t>Hotărârea</a:t>
          </a:r>
          <a:r>
            <a:rPr lang="en-US" sz="1800" b="1" dirty="0" smtClean="0">
              <a:latin typeface="Trebuchet MS" panose="020B0603020202020204" pitchFamily="34" charset="0"/>
            </a:rPr>
            <a:t> </a:t>
          </a:r>
          <a:r>
            <a:rPr lang="en-US" sz="1800" b="1" dirty="0" err="1" smtClean="0">
              <a:latin typeface="Trebuchet MS" panose="020B0603020202020204" pitchFamily="34" charset="0"/>
            </a:rPr>
            <a:t>Guvernului</a:t>
          </a:r>
          <a:r>
            <a:rPr lang="en-US" sz="1800" b="1" dirty="0" smtClean="0">
              <a:latin typeface="Trebuchet MS" panose="020B0603020202020204" pitchFamily="34" charset="0"/>
            </a:rPr>
            <a:t> nr. 772/2022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privind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aprobarea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Metodologiei</a:t>
          </a:r>
          <a:r>
            <a:rPr lang="en-US" sz="1800" dirty="0" smtClean="0">
              <a:latin typeface="Trebuchet MS" panose="020B0603020202020204" pitchFamily="34" charset="0"/>
            </a:rPr>
            <a:t> de </a:t>
          </a:r>
          <a:r>
            <a:rPr lang="en-US" sz="1800" dirty="0" err="1" smtClean="0">
              <a:latin typeface="Trebuchet MS" panose="020B0603020202020204" pitchFamily="34" charset="0"/>
            </a:rPr>
            <a:t>acordare</a:t>
          </a:r>
          <a:r>
            <a:rPr lang="en-US" sz="1800" dirty="0" smtClean="0">
              <a:latin typeface="Trebuchet MS" panose="020B0603020202020204" pitchFamily="34" charset="0"/>
            </a:rPr>
            <a:t> a </a:t>
          </a:r>
          <a:r>
            <a:rPr lang="en-US" sz="1800" dirty="0" err="1" smtClean="0">
              <a:latin typeface="Trebuchet MS" panose="020B0603020202020204" pitchFamily="34" charset="0"/>
            </a:rPr>
            <a:t>creditelor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transferabile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pentru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formarea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profesională</a:t>
          </a:r>
          <a:r>
            <a:rPr lang="en-US" sz="1800" dirty="0" smtClean="0">
              <a:latin typeface="Trebuchet MS" panose="020B0603020202020204" pitchFamily="34" charset="0"/>
            </a:rPr>
            <a:t> a </a:t>
          </a:r>
          <a:r>
            <a:rPr lang="en-US" sz="1800" dirty="0" err="1" smtClean="0">
              <a:latin typeface="Trebuchet MS" panose="020B0603020202020204" pitchFamily="34" charset="0"/>
            </a:rPr>
            <a:t>adulţilor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precum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şi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pentru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abrogarea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Hotărârii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Guvernului</a:t>
          </a:r>
          <a:r>
            <a:rPr lang="en-US" sz="1800" dirty="0" smtClean="0">
              <a:latin typeface="Trebuchet MS" panose="020B0603020202020204" pitchFamily="34" charset="0"/>
            </a:rPr>
            <a:t> nr. 844/2002 </a:t>
          </a:r>
          <a:r>
            <a:rPr lang="en-US" sz="1800" dirty="0" err="1" smtClean="0">
              <a:latin typeface="Trebuchet MS" panose="020B0603020202020204" pitchFamily="34" charset="0"/>
            </a:rPr>
            <a:t>privind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aprobarea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nomenclatoarelor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calificărilor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profesionale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pentru</a:t>
          </a:r>
          <a:r>
            <a:rPr lang="en-US" sz="1800" dirty="0" smtClean="0">
              <a:latin typeface="Trebuchet MS" panose="020B0603020202020204" pitchFamily="34" charset="0"/>
            </a:rPr>
            <a:t> care se </a:t>
          </a:r>
          <a:r>
            <a:rPr lang="en-US" sz="1800" dirty="0" err="1" smtClean="0">
              <a:latin typeface="Trebuchet MS" panose="020B0603020202020204" pitchFamily="34" charset="0"/>
            </a:rPr>
            <a:t>asigură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pregătirea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prin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învăţământul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preuniversitar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precum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şi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durata</a:t>
          </a:r>
          <a:r>
            <a:rPr lang="en-US" sz="1800" dirty="0" smtClean="0">
              <a:latin typeface="Trebuchet MS" panose="020B0603020202020204" pitchFamily="34" charset="0"/>
            </a:rPr>
            <a:t> de </a:t>
          </a:r>
          <a:r>
            <a:rPr lang="en-US" sz="1800" dirty="0" err="1" smtClean="0">
              <a:latin typeface="Trebuchet MS" panose="020B0603020202020204" pitchFamily="34" charset="0"/>
            </a:rPr>
            <a:t>şcolarizare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publicată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în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Monitorul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Oficial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Partea</a:t>
          </a:r>
          <a:r>
            <a:rPr lang="en-US" sz="1800" dirty="0" smtClean="0">
              <a:latin typeface="Trebuchet MS" panose="020B0603020202020204" pitchFamily="34" charset="0"/>
            </a:rPr>
            <a:t> I nr. 586 din 16 </a:t>
          </a:r>
          <a:r>
            <a:rPr lang="en-US" sz="1800" dirty="0" err="1" smtClean="0">
              <a:latin typeface="Trebuchet MS" panose="020B0603020202020204" pitchFamily="34" charset="0"/>
            </a:rPr>
            <a:t>iunie</a:t>
          </a:r>
          <a:r>
            <a:rPr lang="en-US" sz="1800" dirty="0" smtClean="0">
              <a:latin typeface="Trebuchet MS" panose="020B0603020202020204" pitchFamily="34" charset="0"/>
            </a:rPr>
            <a:t> 2022.</a:t>
          </a:r>
          <a:endParaRPr lang="en-US" sz="1800" dirty="0">
            <a:latin typeface="Trebuchet MS" panose="020B0603020202020204" pitchFamily="34" charset="0"/>
          </a:endParaRPr>
        </a:p>
      </dgm:t>
    </dgm:pt>
    <dgm:pt modelId="{EB0380CE-0328-4AB1-80B0-F973EC6BC52D}" type="parTrans" cxnId="{857CC397-6174-49C8-8F11-E5E5593FD954}">
      <dgm:prSet/>
      <dgm:spPr/>
      <dgm:t>
        <a:bodyPr/>
        <a:lstStyle/>
        <a:p>
          <a:endParaRPr lang="en-US"/>
        </a:p>
      </dgm:t>
    </dgm:pt>
    <dgm:pt modelId="{A8E6D81D-5A13-431B-B222-6444E8326A4D}" type="sibTrans" cxnId="{857CC397-6174-49C8-8F11-E5E5593FD954}">
      <dgm:prSet/>
      <dgm:spPr/>
      <dgm:t>
        <a:bodyPr/>
        <a:lstStyle/>
        <a:p>
          <a:endParaRPr lang="en-US"/>
        </a:p>
      </dgm:t>
    </dgm:pt>
    <dgm:pt modelId="{25A79DDC-E190-454C-9F67-D8A06925B635}">
      <dgm:prSet phldrT="[Text]" custT="1"/>
      <dgm:spPr/>
      <dgm:t>
        <a:bodyPr/>
        <a:lstStyle/>
        <a:p>
          <a:pPr algn="r"/>
          <a:r>
            <a:rPr lang="ro-RO" sz="24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APROBAT</a:t>
          </a:r>
          <a:endParaRPr lang="en-US" sz="24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660F6B47-3CF2-43C4-9E63-DCABB3AD97F4}" type="parTrans" cxnId="{C7CECEE4-3D2B-46AF-B30F-220EAB71D054}">
      <dgm:prSet/>
      <dgm:spPr/>
      <dgm:t>
        <a:bodyPr/>
        <a:lstStyle/>
        <a:p>
          <a:endParaRPr lang="en-US"/>
        </a:p>
      </dgm:t>
    </dgm:pt>
    <dgm:pt modelId="{8202E824-5612-44DA-801A-147EC017FB30}" type="sibTrans" cxnId="{C7CECEE4-3D2B-46AF-B30F-220EAB71D054}">
      <dgm:prSet/>
      <dgm:spPr/>
      <dgm:t>
        <a:bodyPr/>
        <a:lstStyle/>
        <a:p>
          <a:endParaRPr lang="en-US"/>
        </a:p>
      </dgm:t>
    </dgm:pt>
    <dgm:pt modelId="{AAB9D61F-1BAE-4EF7-A7F7-20D00252EE33}">
      <dgm:prSet phldrT="[Text]" custT="1"/>
      <dgm:spPr/>
      <dgm:t>
        <a:bodyPr/>
        <a:lstStyle/>
        <a:p>
          <a:pPr algn="just"/>
          <a:r>
            <a:rPr lang="en-US" sz="1800" b="1" dirty="0" err="1" smtClean="0">
              <a:latin typeface="Trebuchet MS" panose="020B0603020202020204" pitchFamily="34" charset="0"/>
            </a:rPr>
            <a:t>Hotărârea</a:t>
          </a:r>
          <a:r>
            <a:rPr lang="en-US" sz="1800" b="1" dirty="0" smtClean="0">
              <a:latin typeface="Trebuchet MS" panose="020B0603020202020204" pitchFamily="34" charset="0"/>
            </a:rPr>
            <a:t> </a:t>
          </a:r>
          <a:r>
            <a:rPr lang="en-US" sz="1800" b="1" dirty="0" err="1" smtClean="0">
              <a:latin typeface="Trebuchet MS" panose="020B0603020202020204" pitchFamily="34" charset="0"/>
            </a:rPr>
            <a:t>Guvernului</a:t>
          </a:r>
          <a:r>
            <a:rPr lang="en-US" sz="1800" b="1" dirty="0" smtClean="0">
              <a:latin typeface="Trebuchet MS" panose="020B0603020202020204" pitchFamily="34" charset="0"/>
            </a:rPr>
            <a:t> nr. 1044/2022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pentru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modificarea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anexei</a:t>
          </a:r>
          <a:r>
            <a:rPr lang="en-US" sz="1800" dirty="0" smtClean="0">
              <a:latin typeface="Trebuchet MS" panose="020B0603020202020204" pitchFamily="34" charset="0"/>
            </a:rPr>
            <a:t> la </a:t>
          </a:r>
          <a:r>
            <a:rPr lang="en-US" sz="1800" dirty="0" err="1" smtClean="0">
              <a:latin typeface="Trebuchet MS" panose="020B0603020202020204" pitchFamily="34" charset="0"/>
            </a:rPr>
            <a:t>Hotărârea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Guvernului</a:t>
          </a:r>
          <a:r>
            <a:rPr lang="en-US" sz="1800" dirty="0" smtClean="0">
              <a:latin typeface="Trebuchet MS" panose="020B0603020202020204" pitchFamily="34" charset="0"/>
            </a:rPr>
            <a:t> nr. 556/2011 </a:t>
          </a:r>
          <a:r>
            <a:rPr lang="en-US" sz="1800" dirty="0" err="1" smtClean="0">
              <a:latin typeface="Trebuchet MS" panose="020B0603020202020204" pitchFamily="34" charset="0"/>
            </a:rPr>
            <a:t>privind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organizarea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structura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şi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funcţionarea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Autorităţii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Naţionale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pentru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Calificări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publicată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în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Monitorul</a:t>
          </a:r>
          <a:r>
            <a:rPr lang="en-US" sz="1800" dirty="0" smtClean="0">
              <a:latin typeface="Trebuchet MS" panose="020B0603020202020204" pitchFamily="34" charset="0"/>
            </a:rPr>
            <a:t> </a:t>
          </a:r>
          <a:r>
            <a:rPr lang="en-US" sz="1800" dirty="0" err="1" smtClean="0">
              <a:latin typeface="Trebuchet MS" panose="020B0603020202020204" pitchFamily="34" charset="0"/>
            </a:rPr>
            <a:t>Oficial</a:t>
          </a:r>
          <a:r>
            <a:rPr lang="en-US" sz="1800" dirty="0" smtClean="0">
              <a:latin typeface="Trebuchet MS" panose="020B0603020202020204" pitchFamily="34" charset="0"/>
            </a:rPr>
            <a:t>, </a:t>
          </a:r>
          <a:r>
            <a:rPr lang="en-US" sz="1800" dirty="0" err="1" smtClean="0">
              <a:latin typeface="Trebuchet MS" panose="020B0603020202020204" pitchFamily="34" charset="0"/>
            </a:rPr>
            <a:t>Partea</a:t>
          </a:r>
          <a:r>
            <a:rPr lang="en-US" sz="1800" dirty="0" smtClean="0">
              <a:latin typeface="Trebuchet MS" panose="020B0603020202020204" pitchFamily="34" charset="0"/>
            </a:rPr>
            <a:t> I nr. 824 din 22 august 2022</a:t>
          </a:r>
          <a:r>
            <a:rPr lang="ro-RO" sz="1800" dirty="0" smtClean="0">
              <a:latin typeface="Trebuchet MS" panose="020B0603020202020204" pitchFamily="34" charset="0"/>
            </a:rPr>
            <a:t>.</a:t>
          </a:r>
          <a:endParaRPr lang="en-US" sz="1800" dirty="0">
            <a:latin typeface="Trebuchet MS" panose="020B0603020202020204" pitchFamily="34" charset="0"/>
          </a:endParaRPr>
        </a:p>
      </dgm:t>
    </dgm:pt>
    <dgm:pt modelId="{51992550-041F-490C-B5A1-1E97986FFFCF}" type="parTrans" cxnId="{BD0D8307-4B7A-4A24-8B9D-40A3BF150B32}">
      <dgm:prSet/>
      <dgm:spPr/>
      <dgm:t>
        <a:bodyPr/>
        <a:lstStyle/>
        <a:p>
          <a:endParaRPr lang="en-US"/>
        </a:p>
      </dgm:t>
    </dgm:pt>
    <dgm:pt modelId="{323EF65F-F54D-46CF-A9AF-ED414CBE751C}" type="sibTrans" cxnId="{BD0D8307-4B7A-4A24-8B9D-40A3BF150B32}">
      <dgm:prSet/>
      <dgm:spPr/>
      <dgm:t>
        <a:bodyPr/>
        <a:lstStyle/>
        <a:p>
          <a:endParaRPr lang="en-US"/>
        </a:p>
      </dgm:t>
    </dgm:pt>
    <dgm:pt modelId="{DA78EFA7-C818-4D15-B219-E1180785D453}">
      <dgm:prSet phldrT="[Text]" custT="1"/>
      <dgm:spPr/>
      <dgm:t>
        <a:bodyPr/>
        <a:lstStyle/>
        <a:p>
          <a:pPr algn="r"/>
          <a:r>
            <a:rPr lang="ro-RO" sz="2400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rPr>
            <a:t>APROBAT</a:t>
          </a:r>
          <a:endParaRPr lang="en-US" sz="2400" dirty="0">
            <a:solidFill>
              <a:schemeClr val="accent6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77202D98-F946-48C6-A880-9DE0FC57EF25}" type="parTrans" cxnId="{C26CC1CA-4898-40B3-B626-7086000BF4D1}">
      <dgm:prSet/>
      <dgm:spPr/>
      <dgm:t>
        <a:bodyPr/>
        <a:lstStyle/>
        <a:p>
          <a:endParaRPr lang="en-US"/>
        </a:p>
      </dgm:t>
    </dgm:pt>
    <dgm:pt modelId="{B4786CED-8E2A-4B4A-B192-919A19F2C19A}" type="sibTrans" cxnId="{C26CC1CA-4898-40B3-B626-7086000BF4D1}">
      <dgm:prSet/>
      <dgm:spPr/>
      <dgm:t>
        <a:bodyPr/>
        <a:lstStyle/>
        <a:p>
          <a:endParaRPr lang="en-US"/>
        </a:p>
      </dgm:t>
    </dgm:pt>
    <dgm:pt modelId="{ABC5E859-039F-453A-8C23-F2949D462AB8}" type="pres">
      <dgm:prSet presAssocID="{DA9749EC-25F2-48B3-B2AA-7C91DB481A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331BF-A3D8-4FF8-843E-F05950ABEDE9}" type="pres">
      <dgm:prSet presAssocID="{7FCEA232-CE98-4632-8547-40E4805D116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D0A67-DA90-4371-ACF4-F37EA7E4B276}" type="pres">
      <dgm:prSet presAssocID="{7FCEA232-CE98-4632-8547-40E4805D116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C0642-AB44-43B0-9178-C8F9BF6C94AE}" type="pres">
      <dgm:prSet presAssocID="{AAB9D61F-1BAE-4EF7-A7F7-20D00252EE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2C27F-B08E-429D-AF7F-42A8EBA5D012}" type="pres">
      <dgm:prSet presAssocID="{AAB9D61F-1BAE-4EF7-A7F7-20D00252EE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ECEE4-3D2B-46AF-B30F-220EAB71D054}" srcId="{7FCEA232-CE98-4632-8547-40E4805D1167}" destId="{25A79DDC-E190-454C-9F67-D8A06925B635}" srcOrd="0" destOrd="0" parTransId="{660F6B47-3CF2-43C4-9E63-DCABB3AD97F4}" sibTransId="{8202E824-5612-44DA-801A-147EC017FB30}"/>
    <dgm:cxn modelId="{857CC397-6174-49C8-8F11-E5E5593FD954}" srcId="{DA9749EC-25F2-48B3-B2AA-7C91DB481A67}" destId="{7FCEA232-CE98-4632-8547-40E4805D1167}" srcOrd="0" destOrd="0" parTransId="{EB0380CE-0328-4AB1-80B0-F973EC6BC52D}" sibTransId="{A8E6D81D-5A13-431B-B222-6444E8326A4D}"/>
    <dgm:cxn modelId="{BD0D8307-4B7A-4A24-8B9D-40A3BF150B32}" srcId="{DA9749EC-25F2-48B3-B2AA-7C91DB481A67}" destId="{AAB9D61F-1BAE-4EF7-A7F7-20D00252EE33}" srcOrd="1" destOrd="0" parTransId="{51992550-041F-490C-B5A1-1E97986FFFCF}" sibTransId="{323EF65F-F54D-46CF-A9AF-ED414CBE751C}"/>
    <dgm:cxn modelId="{E9EBF2E5-7B97-4B40-877E-06C1DC95B8B6}" type="presOf" srcId="{DA78EFA7-C818-4D15-B219-E1180785D453}" destId="{F632C27F-B08E-429D-AF7F-42A8EBA5D012}" srcOrd="0" destOrd="0" presId="urn:microsoft.com/office/officeart/2005/8/layout/vList2"/>
    <dgm:cxn modelId="{C26CC1CA-4898-40B3-B626-7086000BF4D1}" srcId="{AAB9D61F-1BAE-4EF7-A7F7-20D00252EE33}" destId="{DA78EFA7-C818-4D15-B219-E1180785D453}" srcOrd="0" destOrd="0" parTransId="{77202D98-F946-48C6-A880-9DE0FC57EF25}" sibTransId="{B4786CED-8E2A-4B4A-B192-919A19F2C19A}"/>
    <dgm:cxn modelId="{9FB37DEE-D136-49CF-AAC1-ABF916099CE5}" type="presOf" srcId="{DA9749EC-25F2-48B3-B2AA-7C91DB481A67}" destId="{ABC5E859-039F-453A-8C23-F2949D462AB8}" srcOrd="0" destOrd="0" presId="urn:microsoft.com/office/officeart/2005/8/layout/vList2"/>
    <dgm:cxn modelId="{09331458-5759-4B17-9623-11DA3460F651}" type="presOf" srcId="{7FCEA232-CE98-4632-8547-40E4805D1167}" destId="{29C331BF-A3D8-4FF8-843E-F05950ABEDE9}" srcOrd="0" destOrd="0" presId="urn:microsoft.com/office/officeart/2005/8/layout/vList2"/>
    <dgm:cxn modelId="{DA46E1C9-ECE6-40E9-B7E3-167A51204EA5}" type="presOf" srcId="{25A79DDC-E190-454C-9F67-D8A06925B635}" destId="{3FED0A67-DA90-4371-ACF4-F37EA7E4B276}" srcOrd="0" destOrd="0" presId="urn:microsoft.com/office/officeart/2005/8/layout/vList2"/>
    <dgm:cxn modelId="{E6290D41-8156-4458-BBE6-BFFEC82750BE}" type="presOf" srcId="{AAB9D61F-1BAE-4EF7-A7F7-20D00252EE33}" destId="{1FFC0642-AB44-43B0-9178-C8F9BF6C94AE}" srcOrd="0" destOrd="0" presId="urn:microsoft.com/office/officeart/2005/8/layout/vList2"/>
    <dgm:cxn modelId="{5AAEB4BC-0CB1-4D12-B340-3A0205DEBE4A}" type="presParOf" srcId="{ABC5E859-039F-453A-8C23-F2949D462AB8}" destId="{29C331BF-A3D8-4FF8-843E-F05950ABEDE9}" srcOrd="0" destOrd="0" presId="urn:microsoft.com/office/officeart/2005/8/layout/vList2"/>
    <dgm:cxn modelId="{30D9398E-AB52-41EE-8770-480CB3F601B7}" type="presParOf" srcId="{ABC5E859-039F-453A-8C23-F2949D462AB8}" destId="{3FED0A67-DA90-4371-ACF4-F37EA7E4B276}" srcOrd="1" destOrd="0" presId="urn:microsoft.com/office/officeart/2005/8/layout/vList2"/>
    <dgm:cxn modelId="{44832B42-AC59-4D48-BB3F-556CADB3BB15}" type="presParOf" srcId="{ABC5E859-039F-453A-8C23-F2949D462AB8}" destId="{1FFC0642-AB44-43B0-9178-C8F9BF6C94AE}" srcOrd="2" destOrd="0" presId="urn:microsoft.com/office/officeart/2005/8/layout/vList2"/>
    <dgm:cxn modelId="{77AE3CA6-9342-422A-A979-2617AFAA1DE4}" type="presParOf" srcId="{ABC5E859-039F-453A-8C23-F2949D462AB8}" destId="{F632C27F-B08E-429D-AF7F-42A8EBA5D01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3.001/39/2021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aprobarea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alocare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nivelurilor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calificare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1-5 din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Cadrul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calificărilor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86 din 28 </a:t>
          </a:r>
          <a:r>
            <a:rPr lang="en-GB" sz="16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ianuarie</a:t>
          </a:r>
          <a:r>
            <a:rPr lang="en-GB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400"/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400"/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1400" dirty="0" smtClean="0">
              <a:latin typeface="Trebuchet MS" panose="020B0603020202020204" pitchFamily="34" charset="0"/>
            </a:rPr>
            <a:t>APROBAT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400"/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400"/>
        </a:p>
      </dgm:t>
    </dgm:pt>
    <dgm:pt modelId="{79F018B2-F7C9-4A4E-82BB-E4860F29892D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 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nr. 3.048/123/2022</a:t>
          </a:r>
          <a:r>
            <a:rPr lang="ro-RO" sz="1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modificarea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gestionare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standardelor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modelului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standard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aprobată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educaţiei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justiţiei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3.712/1.721/2018, 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147 din 14 </a:t>
          </a:r>
          <a:r>
            <a:rPr lang="en-GB" sz="14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februarie</a:t>
          </a:r>
          <a:r>
            <a: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400" dirty="0">
            <a:solidFill>
              <a:schemeClr val="accent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DD9BF-B52E-4FBB-AADE-7C4A1E18EF37}" type="parTrans" cxnId="{87A1D9DC-E4D0-4CF2-B1AB-57C580AFF215}">
      <dgm:prSet/>
      <dgm:spPr/>
      <dgm:t>
        <a:bodyPr/>
        <a:lstStyle/>
        <a:p>
          <a:endParaRPr lang="en-US" sz="1400"/>
        </a:p>
      </dgm:t>
    </dgm:pt>
    <dgm:pt modelId="{C5A1EA70-E1F1-441A-9D44-A238D48CC6C1}" type="sibTrans" cxnId="{87A1D9DC-E4D0-4CF2-B1AB-57C580AFF215}">
      <dgm:prSet/>
      <dgm:spPr/>
      <dgm:t>
        <a:bodyPr/>
        <a:lstStyle/>
        <a:p>
          <a:endParaRPr lang="en-US" sz="1400"/>
        </a:p>
      </dgm:t>
    </dgm:pt>
    <dgm:pt modelId="{4DD09DD5-E974-4982-B467-995F184F7BC9}">
      <dgm:prSet phldrT="[Text]" custT="1"/>
      <dgm:spPr/>
      <dgm:t>
        <a:bodyPr/>
        <a:lstStyle/>
        <a:p>
          <a:pPr algn="r"/>
          <a:r>
            <a:rPr lang="ro-RO" sz="1400" dirty="0" smtClean="0">
              <a:latin typeface="Trebuchet MS" panose="020B0603020202020204" pitchFamily="34" charset="0"/>
            </a:rPr>
            <a:t>APROBAT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B2F130CB-5D1B-41FF-B6DE-E4FD6AC236B7}" type="parTrans" cxnId="{1DDA6DD5-798A-4549-9AEA-AE99565E9250}">
      <dgm:prSet/>
      <dgm:spPr/>
      <dgm:t>
        <a:bodyPr/>
        <a:lstStyle/>
        <a:p>
          <a:endParaRPr lang="en-US" sz="1400"/>
        </a:p>
      </dgm:t>
    </dgm:pt>
    <dgm:pt modelId="{0909F767-242D-4DCD-BF3B-F9110622C6EF}" type="sibTrans" cxnId="{1DDA6DD5-798A-4549-9AEA-AE99565E9250}">
      <dgm:prSet/>
      <dgm:spPr/>
      <dgm:t>
        <a:bodyPr/>
        <a:lstStyle/>
        <a:p>
          <a:endParaRPr lang="en-US" sz="1400"/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2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31CEA-94AD-45FA-A8E6-6D5D5CFAE45D}" type="pres">
      <dgm:prSet presAssocID="{79F018B2-F7C9-4A4E-82BB-E4860F29892D}" presName="parentText" presStyleLbl="node1" presStyleIdx="1" presStyleCnt="2" custLinFactNeighborY="-6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96D06-1881-471C-BD82-66E2B5E1BC6A}" type="pres">
      <dgm:prSet presAssocID="{79F018B2-F7C9-4A4E-82BB-E4860F2989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2B23B441-4986-4690-8AF3-DCDBF0DCDE6A}" type="presOf" srcId="{2AA1F9A3-09AC-461D-AD9E-88D51A826DC7}" destId="{CF86FC26-C95B-48A7-8D4C-E2E499DC55AC}" srcOrd="0" destOrd="0" presId="urn:microsoft.com/office/officeart/2005/8/layout/vList2"/>
    <dgm:cxn modelId="{87A1D9DC-E4D0-4CF2-B1AB-57C580AFF215}" srcId="{AADAE7EB-7806-41AE-8666-14CE4C3A64E9}" destId="{79F018B2-F7C9-4A4E-82BB-E4860F29892D}" srcOrd="1" destOrd="0" parTransId="{20BDD9BF-B52E-4FBB-AADE-7C4A1E18EF37}" sibTransId="{C5A1EA70-E1F1-441A-9D44-A238D48CC6C1}"/>
    <dgm:cxn modelId="{4D2AC796-6DED-478F-A6F7-AE102621F7F9}" type="presOf" srcId="{4DD09DD5-E974-4982-B467-995F184F7BC9}" destId="{EC496D06-1881-471C-BD82-66E2B5E1BC6A}" srcOrd="0" destOrd="0" presId="urn:microsoft.com/office/officeart/2005/8/layout/vList2"/>
    <dgm:cxn modelId="{4E418BA2-A80D-4662-AF58-95D01D44BF3A}" type="presOf" srcId="{AADAE7EB-7806-41AE-8666-14CE4C3A64E9}" destId="{55D9F14E-B6F9-4E27-A9C3-F40E7DDF798D}" srcOrd="0" destOrd="0" presId="urn:microsoft.com/office/officeart/2005/8/layout/vList2"/>
    <dgm:cxn modelId="{1DDA6DD5-798A-4549-9AEA-AE99565E9250}" srcId="{79F018B2-F7C9-4A4E-82BB-E4860F29892D}" destId="{4DD09DD5-E974-4982-B467-995F184F7BC9}" srcOrd="0" destOrd="0" parTransId="{B2F130CB-5D1B-41FF-B6DE-E4FD6AC236B7}" sibTransId="{0909F767-242D-4DCD-BF3B-F9110622C6EF}"/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BAF19F02-CAEB-4F35-8D90-F295EB490EC9}" type="presOf" srcId="{79F018B2-F7C9-4A4E-82BB-E4860F29892D}" destId="{2B631CEA-94AD-45FA-A8E6-6D5D5CFAE45D}" srcOrd="0" destOrd="0" presId="urn:microsoft.com/office/officeart/2005/8/layout/vList2"/>
    <dgm:cxn modelId="{9C46D58A-7861-4AE8-B701-A4BBA01E1770}" type="presOf" srcId="{5FFEDEAF-297C-4605-A80D-E635306C9C8F}" destId="{CD70642C-D7AA-4B56-B261-38A5F5116D5A}" srcOrd="0" destOrd="0" presId="urn:microsoft.com/office/officeart/2005/8/layout/vList2"/>
    <dgm:cxn modelId="{06326D21-C5F0-48B0-AB77-62D210D01EEA}" type="presParOf" srcId="{55D9F14E-B6F9-4E27-A9C3-F40E7DDF798D}" destId="{CF86FC26-C95B-48A7-8D4C-E2E499DC55AC}" srcOrd="0" destOrd="0" presId="urn:microsoft.com/office/officeart/2005/8/layout/vList2"/>
    <dgm:cxn modelId="{A817A09C-49D0-47C2-AEFC-59A8BB7AA4EA}" type="presParOf" srcId="{55D9F14E-B6F9-4E27-A9C3-F40E7DDF798D}" destId="{CD70642C-D7AA-4B56-B261-38A5F5116D5A}" srcOrd="1" destOrd="0" presId="urn:microsoft.com/office/officeart/2005/8/layout/vList2"/>
    <dgm:cxn modelId="{8B654D89-42E1-4D51-99BE-2F94418EE45C}" type="presParOf" srcId="{55D9F14E-B6F9-4E27-A9C3-F40E7DDF798D}" destId="{2B631CEA-94AD-45FA-A8E6-6D5D5CFAE45D}" srcOrd="2" destOrd="0" presId="urn:microsoft.com/office/officeart/2005/8/layout/vList2"/>
    <dgm:cxn modelId="{55EF2DFB-BE78-4D9C-96F5-52DE422B11D8}" type="presParOf" srcId="{55D9F14E-B6F9-4E27-A9C3-F40E7DDF798D}" destId="{EC496D06-1881-471C-BD82-66E2B5E1BC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muncii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 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solidarității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sociale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nr. 3.001/39/2021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privind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alocare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nivelurilor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calificare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1-5 din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Cadrul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naţional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 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Partea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I nr. 86 din 28 </a:t>
          </a:r>
          <a:r>
            <a:rPr lang="en-GB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ianuarie</a:t>
          </a:r>
          <a:r>
            <a:rPr lang="en-GB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400"/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400"/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1400" dirty="0" smtClean="0">
              <a:latin typeface="Trebuchet MS" panose="020B0603020202020204" pitchFamily="34" charset="0"/>
            </a:rPr>
            <a:t>APROBAT</a:t>
          </a:r>
          <a:endParaRPr lang="en-US" sz="14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400"/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400"/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1" custScaleY="126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1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5058221E-B3B3-4E95-A311-C87E2ABDFD3B}" type="presOf" srcId="{2AA1F9A3-09AC-461D-AD9E-88D51A826DC7}" destId="{CF86FC26-C95B-48A7-8D4C-E2E499DC55AC}" srcOrd="0" destOrd="0" presId="urn:microsoft.com/office/officeart/2005/8/layout/vList2"/>
    <dgm:cxn modelId="{073FB817-F3C4-44D4-B57D-FB43346391B7}" type="presOf" srcId="{AADAE7EB-7806-41AE-8666-14CE4C3A64E9}" destId="{55D9F14E-B6F9-4E27-A9C3-F40E7DDF798D}" srcOrd="0" destOrd="0" presId="urn:microsoft.com/office/officeart/2005/8/layout/vList2"/>
    <dgm:cxn modelId="{D49F6BF2-E380-403D-AF22-D03656540BE9}" type="presOf" srcId="{5FFEDEAF-297C-4605-A80D-E635306C9C8F}" destId="{CD70642C-D7AA-4B56-B261-38A5F5116D5A}" srcOrd="0" destOrd="0" presId="urn:microsoft.com/office/officeart/2005/8/layout/vList2"/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34BAAB65-5F1A-4E20-85A9-E17770698C6F}" type="presParOf" srcId="{55D9F14E-B6F9-4E27-A9C3-F40E7DDF798D}" destId="{CF86FC26-C95B-48A7-8D4C-E2E499DC55AC}" srcOrd="0" destOrd="0" presId="urn:microsoft.com/office/officeart/2005/8/layout/vList2"/>
    <dgm:cxn modelId="{97E2AFB9-1BBC-4786-80C2-D250DEA5477D}" type="presParOf" srcId="{55D9F14E-B6F9-4E27-A9C3-F40E7DDF798D}" destId="{CD70642C-D7AA-4B56-B261-38A5F5116D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US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5.360/2022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validare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înscriere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Registrul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Național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(RNCIS),</a:t>
          </a:r>
          <a:r>
            <a:rPr lang="ro-RO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933 din 23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septembrie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6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1600" smtClean="0">
              <a:latin typeface="Trebuchet MS" panose="020B0603020202020204" pitchFamily="34" charset="0"/>
            </a:rPr>
            <a:t>APROBAT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79F018B2-F7C9-4A4E-82BB-E4860F29892D}">
      <dgm:prSet phldrT="[Text]" custT="1"/>
      <dgm:spPr/>
      <dgm:t>
        <a:bodyPr/>
        <a:lstStyle/>
        <a:p>
          <a:r>
            <a:rPr lang="ro-RO" sz="1600" b="1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 al ministrului educației nr. 6374/2022</a:t>
          </a:r>
          <a:r>
            <a:rPr lang="ro-RO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privind aprobarea Metodologiei pentru atestarea formării profesionale dobândite la furnizori de formare profesională autorizați/acreditați din statele membre ale Uniunii Europene, Spațiului Economic European și din Confederația Elvețiană, publicat în  Monitorul Oficial nr. 1241 din 22 decembrie 2022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. </a:t>
          </a:r>
          <a:endParaRPr lang="en-US" sz="16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gm:t>
    </dgm:pt>
    <dgm:pt modelId="{20BDD9BF-B52E-4FBB-AADE-7C4A1E18EF37}" type="parTrans" cxnId="{87A1D9DC-E4D0-4CF2-B1AB-57C580AFF215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C5A1EA70-E1F1-441A-9D44-A238D48CC6C1}" type="sibTrans" cxnId="{87A1D9DC-E4D0-4CF2-B1AB-57C580AFF215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4DD09DD5-E974-4982-B467-995F184F7BC9}">
      <dgm:prSet phldrT="[Text]" custT="1"/>
      <dgm:spPr/>
      <dgm:t>
        <a:bodyPr/>
        <a:lstStyle/>
        <a:p>
          <a:pPr algn="r"/>
          <a:r>
            <a:rPr lang="ro-RO" sz="1600" smtClean="0">
              <a:latin typeface="Trebuchet MS" panose="020B0603020202020204" pitchFamily="34" charset="0"/>
            </a:rPr>
            <a:t>APROBAT</a:t>
          </a:r>
          <a:endParaRPr lang="en-US" sz="1600" dirty="0">
            <a:latin typeface="Trebuchet MS" panose="020B0603020202020204" pitchFamily="34" charset="0"/>
          </a:endParaRPr>
        </a:p>
      </dgm:t>
    </dgm:pt>
    <dgm:pt modelId="{B2F130CB-5D1B-41FF-B6DE-E4FD6AC236B7}" type="parTrans" cxnId="{1DDA6DD5-798A-4549-9AEA-AE99565E925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0909F767-242D-4DCD-BF3B-F9110622C6EF}" type="sibTrans" cxnId="{1DDA6DD5-798A-4549-9AEA-AE99565E925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2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31CEA-94AD-45FA-A8E6-6D5D5CFAE45D}" type="pres">
      <dgm:prSet presAssocID="{79F018B2-F7C9-4A4E-82BB-E4860F2989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96D06-1881-471C-BD82-66E2B5E1BC6A}" type="pres">
      <dgm:prSet presAssocID="{79F018B2-F7C9-4A4E-82BB-E4860F2989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87A1D9DC-E4D0-4CF2-B1AB-57C580AFF215}" srcId="{AADAE7EB-7806-41AE-8666-14CE4C3A64E9}" destId="{79F018B2-F7C9-4A4E-82BB-E4860F29892D}" srcOrd="1" destOrd="0" parTransId="{20BDD9BF-B52E-4FBB-AADE-7C4A1E18EF37}" sibTransId="{C5A1EA70-E1F1-441A-9D44-A238D48CC6C1}"/>
    <dgm:cxn modelId="{1836ABF6-C988-4F0E-AB49-61D0261CE76C}" type="presOf" srcId="{5FFEDEAF-297C-4605-A80D-E635306C9C8F}" destId="{CD70642C-D7AA-4B56-B261-38A5F5116D5A}" srcOrd="0" destOrd="0" presId="urn:microsoft.com/office/officeart/2005/8/layout/vList2"/>
    <dgm:cxn modelId="{360C18DF-D067-4472-A7E6-616118618871}" type="presOf" srcId="{79F018B2-F7C9-4A4E-82BB-E4860F29892D}" destId="{2B631CEA-94AD-45FA-A8E6-6D5D5CFAE45D}" srcOrd="0" destOrd="0" presId="urn:microsoft.com/office/officeart/2005/8/layout/vList2"/>
    <dgm:cxn modelId="{20C16D88-C0D3-4A38-8AC9-86A57BA47B2B}" type="presOf" srcId="{4DD09DD5-E974-4982-B467-995F184F7BC9}" destId="{EC496D06-1881-471C-BD82-66E2B5E1BC6A}" srcOrd="0" destOrd="0" presId="urn:microsoft.com/office/officeart/2005/8/layout/vList2"/>
    <dgm:cxn modelId="{1DDA6DD5-798A-4549-9AEA-AE99565E9250}" srcId="{79F018B2-F7C9-4A4E-82BB-E4860F29892D}" destId="{4DD09DD5-E974-4982-B467-995F184F7BC9}" srcOrd="0" destOrd="0" parTransId="{B2F130CB-5D1B-41FF-B6DE-E4FD6AC236B7}" sibTransId="{0909F767-242D-4DCD-BF3B-F9110622C6EF}"/>
    <dgm:cxn modelId="{B9CFEB3A-2ADD-4CFD-86A7-A73370A5C51C}" type="presOf" srcId="{2AA1F9A3-09AC-461D-AD9E-88D51A826DC7}" destId="{CF86FC26-C95B-48A7-8D4C-E2E499DC55AC}" srcOrd="0" destOrd="0" presId="urn:microsoft.com/office/officeart/2005/8/layout/vList2"/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DFF70AA2-AFAE-4C44-AAEF-CADF91922D3A}" type="presOf" srcId="{AADAE7EB-7806-41AE-8666-14CE4C3A64E9}" destId="{55D9F14E-B6F9-4E27-A9C3-F40E7DDF798D}" srcOrd="0" destOrd="0" presId="urn:microsoft.com/office/officeart/2005/8/layout/vList2"/>
    <dgm:cxn modelId="{B27A469C-D804-4FCB-ABDD-9FAD7BFA1466}" type="presParOf" srcId="{55D9F14E-B6F9-4E27-A9C3-F40E7DDF798D}" destId="{CF86FC26-C95B-48A7-8D4C-E2E499DC55AC}" srcOrd="0" destOrd="0" presId="urn:microsoft.com/office/officeart/2005/8/layout/vList2"/>
    <dgm:cxn modelId="{906BF63A-B3D7-41B5-A2BF-BC27339CA4AA}" type="presParOf" srcId="{55D9F14E-B6F9-4E27-A9C3-F40E7DDF798D}" destId="{CD70642C-D7AA-4B56-B261-38A5F5116D5A}" srcOrd="1" destOrd="0" presId="urn:microsoft.com/office/officeart/2005/8/layout/vList2"/>
    <dgm:cxn modelId="{595E5B33-DA2E-4CC5-85F6-4C0B6098D0C7}" type="presParOf" srcId="{55D9F14E-B6F9-4E27-A9C3-F40E7DDF798D}" destId="{2B631CEA-94AD-45FA-A8E6-6D5D5CFAE45D}" srcOrd="2" destOrd="0" presId="urn:microsoft.com/office/officeart/2005/8/layout/vList2"/>
    <dgm:cxn modelId="{F5C73527-B5C0-414A-8474-E1B508F2BF7D}" type="presParOf" srcId="{55D9F14E-B6F9-4E27-A9C3-F40E7DDF798D}" destId="{EC496D06-1881-471C-BD82-66E2B5E1BC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AE7EB-7806-41AE-8666-14CE4C3A64E9}" type="doc">
      <dgm:prSet loTypeId="urn:microsoft.com/office/officeart/2005/8/layout/vList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AA1F9A3-09AC-461D-AD9E-88D51A826DC7}">
      <dgm:prSet phldrT="[Text]" custT="1"/>
      <dgm:spPr/>
      <dgm:t>
        <a:bodyPr/>
        <a:lstStyle/>
        <a:p>
          <a:pPr algn="just"/>
          <a:r>
            <a:rPr lang="en-US" sz="1600" b="1" dirty="0" smtClean="0">
              <a:latin typeface="Trebuchet MS" panose="020B0603020202020204" pitchFamily="34" charset="0"/>
            </a:rPr>
            <a:t>O</a:t>
          </a:r>
          <a:r>
            <a:rPr lang="ro-RO" sz="1600" b="1" dirty="0" smtClean="0">
              <a:latin typeface="Trebuchet MS" panose="020B0603020202020204" pitchFamily="34" charset="0"/>
            </a:rPr>
            <a:t>rdinul ministrului educației și al președintelui institutului național de statistică nr. 3649/1647/2023  </a:t>
          </a:r>
          <a:r>
            <a:rPr lang="en-US" sz="1600" b="0" dirty="0" err="1" smtClean="0">
              <a:latin typeface="Trebuchet MS" panose="020B0603020202020204" pitchFamily="34" charset="0"/>
            </a:rPr>
            <a:t>privind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aprobarea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utilizării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domeniilor</a:t>
          </a:r>
          <a:r>
            <a:rPr lang="en-US" sz="1600" b="0" dirty="0" smtClean="0">
              <a:latin typeface="Trebuchet MS" panose="020B0603020202020204" pitchFamily="34" charset="0"/>
            </a:rPr>
            <a:t> de </a:t>
          </a:r>
          <a:r>
            <a:rPr lang="en-US" sz="1600" b="0" dirty="0" err="1" smtClean="0">
              <a:latin typeface="Trebuchet MS" panose="020B0603020202020204" pitchFamily="34" charset="0"/>
            </a:rPr>
            <a:t>studii</a:t>
          </a:r>
          <a:r>
            <a:rPr lang="en-US" sz="1600" b="0" dirty="0" smtClean="0">
              <a:latin typeface="Trebuchet MS" panose="020B0603020202020204" pitchFamily="34" charset="0"/>
            </a:rPr>
            <a:t> ISCED F-2013 </a:t>
          </a:r>
          <a:r>
            <a:rPr lang="en-US" sz="1600" b="0" dirty="0" err="1" smtClean="0">
              <a:latin typeface="Trebuchet MS" panose="020B0603020202020204" pitchFamily="34" charset="0"/>
            </a:rPr>
            <a:t>și</a:t>
          </a:r>
          <a:r>
            <a:rPr lang="en-US" sz="1600" b="0" dirty="0" smtClean="0">
              <a:latin typeface="Trebuchet MS" panose="020B0603020202020204" pitchFamily="34" charset="0"/>
            </a:rPr>
            <a:t> a </a:t>
          </a:r>
          <a:r>
            <a:rPr lang="en-US" sz="1600" b="0" dirty="0" err="1" smtClean="0">
              <a:latin typeface="Trebuchet MS" panose="020B0603020202020204" pitchFamily="34" charset="0"/>
            </a:rPr>
            <a:t>listei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detaliate</a:t>
          </a:r>
          <a:r>
            <a:rPr lang="en-US" sz="1600" b="0" dirty="0" smtClean="0">
              <a:latin typeface="Trebuchet MS" panose="020B0603020202020204" pitchFamily="34" charset="0"/>
            </a:rPr>
            <a:t> a </a:t>
          </a:r>
          <a:r>
            <a:rPr lang="en-US" sz="1600" b="0" dirty="0" err="1" smtClean="0">
              <a:latin typeface="Trebuchet MS" panose="020B0603020202020204" pitchFamily="34" charset="0"/>
            </a:rPr>
            <a:t>datelor</a:t>
          </a:r>
          <a:r>
            <a:rPr lang="ro-RO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colectate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pe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baza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Clasificării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Internaționale</a:t>
          </a:r>
          <a:r>
            <a:rPr lang="en-US" sz="1600" b="0" dirty="0" smtClean="0">
              <a:latin typeface="Trebuchet MS" panose="020B0603020202020204" pitchFamily="34" charset="0"/>
            </a:rPr>
            <a:t> Standard a </a:t>
          </a:r>
          <a:r>
            <a:rPr lang="en-US" sz="1600" b="0" dirty="0" err="1" smtClean="0">
              <a:latin typeface="Trebuchet MS" panose="020B0603020202020204" pitchFamily="34" charset="0"/>
            </a:rPr>
            <a:t>Educației</a:t>
          </a:r>
          <a:r>
            <a:rPr lang="en-US" sz="1600" b="0" dirty="0" smtClean="0">
              <a:latin typeface="Trebuchet MS" panose="020B0603020202020204" pitchFamily="34" charset="0"/>
            </a:rPr>
            <a:t> (ISCED 2011) </a:t>
          </a:r>
          <a:r>
            <a:rPr lang="en-US" sz="1600" b="0" dirty="0" err="1" smtClean="0">
              <a:latin typeface="Trebuchet MS" panose="020B0603020202020204" pitchFamily="34" charset="0"/>
            </a:rPr>
            <a:t>pentru</a:t>
          </a:r>
          <a:r>
            <a:rPr lang="ro-RO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raportarea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colectivă</a:t>
          </a:r>
          <a:r>
            <a:rPr lang="en-US" sz="1600" b="0" dirty="0" smtClean="0">
              <a:latin typeface="Trebuchet MS" panose="020B0603020202020204" pitchFamily="34" charset="0"/>
            </a:rPr>
            <a:t> a </a:t>
          </a:r>
          <a:r>
            <a:rPr lang="en-US" sz="1600" b="0" dirty="0" err="1" smtClean="0">
              <a:latin typeface="Trebuchet MS" panose="020B0603020202020204" pitchFamily="34" charset="0"/>
            </a:rPr>
            <a:t>datelor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către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Organizația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Națiunilor</a:t>
          </a:r>
          <a:r>
            <a:rPr lang="en-US" sz="1600" b="0" dirty="0" smtClean="0">
              <a:latin typeface="Trebuchet MS" panose="020B0603020202020204" pitchFamily="34" charset="0"/>
            </a:rPr>
            <a:t> Unite </a:t>
          </a:r>
          <a:r>
            <a:rPr lang="en-US" sz="1600" b="0" dirty="0" err="1" smtClean="0">
              <a:latin typeface="Trebuchet MS" panose="020B0603020202020204" pitchFamily="34" charset="0"/>
            </a:rPr>
            <a:t>pentru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Educație</a:t>
          </a:r>
          <a:r>
            <a:rPr lang="en-US" sz="1600" b="0" dirty="0" smtClean="0">
              <a:latin typeface="Trebuchet MS" panose="020B0603020202020204" pitchFamily="34" charset="0"/>
            </a:rPr>
            <a:t>, </a:t>
          </a:r>
          <a:r>
            <a:rPr lang="en-US" sz="1600" b="0" dirty="0" err="1" smtClean="0">
              <a:latin typeface="Trebuchet MS" panose="020B0603020202020204" pitchFamily="34" charset="0"/>
            </a:rPr>
            <a:t>Știință</a:t>
          </a:r>
          <a:r>
            <a:rPr lang="en-US" sz="1600" b="0" dirty="0" smtClean="0">
              <a:latin typeface="Trebuchet MS" panose="020B0603020202020204" pitchFamily="34" charset="0"/>
            </a:rPr>
            <a:t> </a:t>
          </a:r>
          <a:r>
            <a:rPr lang="en-US" sz="1600" b="0" dirty="0" err="1" smtClean="0">
              <a:latin typeface="Trebuchet MS" panose="020B0603020202020204" pitchFamily="34" charset="0"/>
            </a:rPr>
            <a:t>și</a:t>
          </a:r>
          <a:r>
            <a:rPr lang="ro-RO" sz="1600" b="0" dirty="0" smtClean="0">
              <a:latin typeface="Trebuchet MS" panose="020B0603020202020204" pitchFamily="34" charset="0"/>
            </a:rPr>
            <a:t> </a:t>
          </a:r>
          <a:r>
            <a:rPr lang="it-IT" sz="1600" b="0" dirty="0" smtClean="0">
              <a:latin typeface="Trebuchet MS" panose="020B0603020202020204" pitchFamily="34" charset="0"/>
            </a:rPr>
            <a:t>Cultură, Organizaţia pentru Cooperare şi Dezvoltare Economică și Eurostat</a:t>
          </a:r>
          <a:endParaRPr lang="en-US" sz="1600" b="0" dirty="0">
            <a:latin typeface="Trebuchet MS" panose="020B0603020202020204" pitchFamily="34" charset="0"/>
          </a:endParaRPr>
        </a:p>
      </dgm:t>
    </dgm:pt>
    <dgm:pt modelId="{43EBF725-198A-4C43-B11B-5EE75D43596C}" type="par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2EB13836-88F3-4102-B06E-3C5B195CC352}" type="sibTrans" cxnId="{C283C9BD-2454-40FC-B9FC-CC6D1F4AF9F0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FFEDEAF-297C-4605-A80D-E635306C9C8F}">
      <dgm:prSet phldrT="[Text]" custT="1"/>
      <dgm:spPr/>
      <dgm:t>
        <a:bodyPr/>
        <a:lstStyle/>
        <a:p>
          <a:pPr algn="r"/>
          <a:r>
            <a:rPr lang="ro-RO" sz="2000" dirty="0" smtClean="0">
              <a:latin typeface="Trebuchet MS" panose="020B0603020202020204" pitchFamily="34" charset="0"/>
            </a:rPr>
            <a:t>APROBAT</a:t>
          </a:r>
          <a:endParaRPr lang="en-US" sz="2000" dirty="0">
            <a:latin typeface="Trebuchet MS" panose="020B0603020202020204" pitchFamily="34" charset="0"/>
          </a:endParaRPr>
        </a:p>
      </dgm:t>
    </dgm:pt>
    <dgm:pt modelId="{02803E24-CCDC-4BDA-A3CE-B805E5924018}" type="par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3C265AB4-460E-4768-8CD9-D99DEAAC379D}" type="sibTrans" cxnId="{19F84DD2-E921-4C79-AE6E-6269C984BB7E}">
      <dgm:prSet/>
      <dgm:spPr/>
      <dgm:t>
        <a:bodyPr/>
        <a:lstStyle/>
        <a:p>
          <a:endParaRPr lang="en-US" sz="160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gm:t>
    </dgm:pt>
    <dgm:pt modelId="{55D9F14E-B6F9-4E27-A9C3-F40E7DDF798D}" type="pres">
      <dgm:prSet presAssocID="{AADAE7EB-7806-41AE-8666-14CE4C3A6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86FC26-C95B-48A7-8D4C-E2E499DC55AC}" type="pres">
      <dgm:prSet presAssocID="{2AA1F9A3-09AC-461D-AD9E-88D51A826D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42C-D7AA-4B56-B261-38A5F5116D5A}" type="pres">
      <dgm:prSet presAssocID="{2AA1F9A3-09AC-461D-AD9E-88D51A826DC7}" presName="childText" presStyleLbl="revTx" presStyleIdx="0" presStyleCnt="1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3C9BD-2454-40FC-B9FC-CC6D1F4AF9F0}" srcId="{AADAE7EB-7806-41AE-8666-14CE4C3A64E9}" destId="{2AA1F9A3-09AC-461D-AD9E-88D51A826DC7}" srcOrd="0" destOrd="0" parTransId="{43EBF725-198A-4C43-B11B-5EE75D43596C}" sibTransId="{2EB13836-88F3-4102-B06E-3C5B195CC352}"/>
    <dgm:cxn modelId="{EBD1C4EE-B6C1-4D55-8338-ACA13F0529E9}" type="presOf" srcId="{5FFEDEAF-297C-4605-A80D-E635306C9C8F}" destId="{CD70642C-D7AA-4B56-B261-38A5F5116D5A}" srcOrd="0" destOrd="0" presId="urn:microsoft.com/office/officeart/2005/8/layout/vList2"/>
    <dgm:cxn modelId="{914A95B2-E250-4C97-AB8E-803ECFE02A21}" type="presOf" srcId="{AADAE7EB-7806-41AE-8666-14CE4C3A64E9}" destId="{55D9F14E-B6F9-4E27-A9C3-F40E7DDF798D}" srcOrd="0" destOrd="0" presId="urn:microsoft.com/office/officeart/2005/8/layout/vList2"/>
    <dgm:cxn modelId="{19F84DD2-E921-4C79-AE6E-6269C984BB7E}" srcId="{2AA1F9A3-09AC-461D-AD9E-88D51A826DC7}" destId="{5FFEDEAF-297C-4605-A80D-E635306C9C8F}" srcOrd="0" destOrd="0" parTransId="{02803E24-CCDC-4BDA-A3CE-B805E5924018}" sibTransId="{3C265AB4-460E-4768-8CD9-D99DEAAC379D}"/>
    <dgm:cxn modelId="{82EE550C-02AA-4F24-B8E7-6960C367C8AE}" type="presOf" srcId="{2AA1F9A3-09AC-461D-AD9E-88D51A826DC7}" destId="{CF86FC26-C95B-48A7-8D4C-E2E499DC55AC}" srcOrd="0" destOrd="0" presId="urn:microsoft.com/office/officeart/2005/8/layout/vList2"/>
    <dgm:cxn modelId="{93EECF13-7A35-4AE6-BEAD-8A9FB94D0938}" type="presParOf" srcId="{55D9F14E-B6F9-4E27-A9C3-F40E7DDF798D}" destId="{CF86FC26-C95B-48A7-8D4C-E2E499DC55AC}" srcOrd="0" destOrd="0" presId="urn:microsoft.com/office/officeart/2005/8/layout/vList2"/>
    <dgm:cxn modelId="{FC003E6E-5A67-46BF-8CE5-1ED0C5D1A9ED}" type="presParOf" srcId="{55D9F14E-B6F9-4E27-A9C3-F40E7DDF798D}" destId="{CD70642C-D7AA-4B56-B261-38A5F5116D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331BF-A3D8-4FF8-843E-F05950ABEDE9}">
      <dsp:nvSpPr>
        <dsp:cNvPr id="0" name=""/>
        <dsp:cNvSpPr/>
      </dsp:nvSpPr>
      <dsp:spPr>
        <a:xfrm>
          <a:off x="0" y="35763"/>
          <a:ext cx="10951683" cy="1480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rebuchet MS" panose="020B0603020202020204" pitchFamily="34" charset="0"/>
            </a:rPr>
            <a:t>Hotărârea</a:t>
          </a:r>
          <a:r>
            <a:rPr lang="en-US" sz="1800" b="1" kern="1200" dirty="0" smtClean="0">
              <a:latin typeface="Trebuchet MS" panose="020B0603020202020204" pitchFamily="34" charset="0"/>
            </a:rPr>
            <a:t> </a:t>
          </a:r>
          <a:r>
            <a:rPr lang="en-US" sz="1800" b="1" kern="1200" dirty="0" err="1" smtClean="0">
              <a:latin typeface="Trebuchet MS" panose="020B0603020202020204" pitchFamily="34" charset="0"/>
            </a:rPr>
            <a:t>Guvernului</a:t>
          </a:r>
          <a:r>
            <a:rPr lang="en-US" sz="1800" b="1" kern="1200" dirty="0" smtClean="0">
              <a:latin typeface="Trebuchet MS" panose="020B0603020202020204" pitchFamily="34" charset="0"/>
            </a:rPr>
            <a:t> nr. 772/2022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privind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aprobarea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Metodologiei</a:t>
          </a:r>
          <a:r>
            <a:rPr lang="en-US" sz="1800" kern="1200" dirty="0" smtClean="0">
              <a:latin typeface="Trebuchet MS" panose="020B0603020202020204" pitchFamily="34" charset="0"/>
            </a:rPr>
            <a:t> de </a:t>
          </a:r>
          <a:r>
            <a:rPr lang="en-US" sz="1800" kern="1200" dirty="0" err="1" smtClean="0">
              <a:latin typeface="Trebuchet MS" panose="020B0603020202020204" pitchFamily="34" charset="0"/>
            </a:rPr>
            <a:t>acordare</a:t>
          </a:r>
          <a:r>
            <a:rPr lang="en-US" sz="1800" kern="1200" dirty="0" smtClean="0">
              <a:latin typeface="Trebuchet MS" panose="020B0603020202020204" pitchFamily="34" charset="0"/>
            </a:rPr>
            <a:t> a </a:t>
          </a:r>
          <a:r>
            <a:rPr lang="en-US" sz="1800" kern="1200" dirty="0" err="1" smtClean="0">
              <a:latin typeface="Trebuchet MS" panose="020B0603020202020204" pitchFamily="34" charset="0"/>
            </a:rPr>
            <a:t>creditelor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transferabile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pentru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formarea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profesională</a:t>
          </a:r>
          <a:r>
            <a:rPr lang="en-US" sz="1800" kern="1200" dirty="0" smtClean="0">
              <a:latin typeface="Trebuchet MS" panose="020B0603020202020204" pitchFamily="34" charset="0"/>
            </a:rPr>
            <a:t> a </a:t>
          </a:r>
          <a:r>
            <a:rPr lang="en-US" sz="1800" kern="1200" dirty="0" err="1" smtClean="0">
              <a:latin typeface="Trebuchet MS" panose="020B0603020202020204" pitchFamily="34" charset="0"/>
            </a:rPr>
            <a:t>adulţilor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precum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şi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pentru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abrogarea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Hotărârii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Guvernului</a:t>
          </a:r>
          <a:r>
            <a:rPr lang="en-US" sz="1800" kern="1200" dirty="0" smtClean="0">
              <a:latin typeface="Trebuchet MS" panose="020B0603020202020204" pitchFamily="34" charset="0"/>
            </a:rPr>
            <a:t> nr. 844/2002 </a:t>
          </a:r>
          <a:r>
            <a:rPr lang="en-US" sz="1800" kern="1200" dirty="0" err="1" smtClean="0">
              <a:latin typeface="Trebuchet MS" panose="020B0603020202020204" pitchFamily="34" charset="0"/>
            </a:rPr>
            <a:t>privind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aprobarea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nomenclatoarelor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calificărilor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profesionale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pentru</a:t>
          </a:r>
          <a:r>
            <a:rPr lang="en-US" sz="1800" kern="1200" dirty="0" smtClean="0">
              <a:latin typeface="Trebuchet MS" panose="020B0603020202020204" pitchFamily="34" charset="0"/>
            </a:rPr>
            <a:t> care se </a:t>
          </a:r>
          <a:r>
            <a:rPr lang="en-US" sz="1800" kern="1200" dirty="0" err="1" smtClean="0">
              <a:latin typeface="Trebuchet MS" panose="020B0603020202020204" pitchFamily="34" charset="0"/>
            </a:rPr>
            <a:t>asigură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pregătirea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prin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învăţământul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preuniversitar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precum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şi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durata</a:t>
          </a:r>
          <a:r>
            <a:rPr lang="en-US" sz="1800" kern="1200" dirty="0" smtClean="0">
              <a:latin typeface="Trebuchet MS" panose="020B0603020202020204" pitchFamily="34" charset="0"/>
            </a:rPr>
            <a:t> de </a:t>
          </a:r>
          <a:r>
            <a:rPr lang="en-US" sz="1800" kern="1200" dirty="0" err="1" smtClean="0">
              <a:latin typeface="Trebuchet MS" panose="020B0603020202020204" pitchFamily="34" charset="0"/>
            </a:rPr>
            <a:t>şcolarizare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publicată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în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Monitorul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Oficial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Partea</a:t>
          </a:r>
          <a:r>
            <a:rPr lang="en-US" sz="1800" kern="1200" dirty="0" smtClean="0">
              <a:latin typeface="Trebuchet MS" panose="020B0603020202020204" pitchFamily="34" charset="0"/>
            </a:rPr>
            <a:t> I nr. 586 din 16 </a:t>
          </a:r>
          <a:r>
            <a:rPr lang="en-US" sz="1800" kern="1200" dirty="0" err="1" smtClean="0">
              <a:latin typeface="Trebuchet MS" panose="020B0603020202020204" pitchFamily="34" charset="0"/>
            </a:rPr>
            <a:t>iunie</a:t>
          </a:r>
          <a:r>
            <a:rPr lang="en-US" sz="1800" kern="1200" dirty="0" smtClean="0">
              <a:latin typeface="Trebuchet MS" panose="020B0603020202020204" pitchFamily="34" charset="0"/>
            </a:rPr>
            <a:t> 2022.</a:t>
          </a:r>
          <a:endParaRPr lang="en-US" sz="1800" kern="1200" dirty="0">
            <a:latin typeface="Trebuchet MS" panose="020B0603020202020204" pitchFamily="34" charset="0"/>
          </a:endParaRPr>
        </a:p>
      </dsp:txBody>
      <dsp:txXfrm>
        <a:off x="72250" y="108013"/>
        <a:ext cx="10807183" cy="1335550"/>
      </dsp:txXfrm>
    </dsp:sp>
    <dsp:sp modelId="{3FED0A67-DA90-4371-ACF4-F37EA7E4B276}">
      <dsp:nvSpPr>
        <dsp:cNvPr id="0" name=""/>
        <dsp:cNvSpPr/>
      </dsp:nvSpPr>
      <dsp:spPr>
        <a:xfrm>
          <a:off x="0" y="1515814"/>
          <a:ext cx="10951683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16" tIns="30480" rIns="170688" bIns="3048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rPr>
            <a:t>APROBAT</a:t>
          </a:r>
          <a:endParaRPr lang="en-US" sz="2400" kern="1200" dirty="0">
            <a:solidFill>
              <a:schemeClr val="accent1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>
        <a:off x="0" y="1515814"/>
        <a:ext cx="10951683" cy="910800"/>
      </dsp:txXfrm>
    </dsp:sp>
    <dsp:sp modelId="{1FFC0642-AB44-43B0-9178-C8F9BF6C94AE}">
      <dsp:nvSpPr>
        <dsp:cNvPr id="0" name=""/>
        <dsp:cNvSpPr/>
      </dsp:nvSpPr>
      <dsp:spPr>
        <a:xfrm>
          <a:off x="0" y="2426614"/>
          <a:ext cx="10951683" cy="14800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rebuchet MS" panose="020B0603020202020204" pitchFamily="34" charset="0"/>
            </a:rPr>
            <a:t>Hotărârea</a:t>
          </a:r>
          <a:r>
            <a:rPr lang="en-US" sz="1800" b="1" kern="1200" dirty="0" smtClean="0">
              <a:latin typeface="Trebuchet MS" panose="020B0603020202020204" pitchFamily="34" charset="0"/>
            </a:rPr>
            <a:t> </a:t>
          </a:r>
          <a:r>
            <a:rPr lang="en-US" sz="1800" b="1" kern="1200" dirty="0" err="1" smtClean="0">
              <a:latin typeface="Trebuchet MS" panose="020B0603020202020204" pitchFamily="34" charset="0"/>
            </a:rPr>
            <a:t>Guvernului</a:t>
          </a:r>
          <a:r>
            <a:rPr lang="en-US" sz="1800" b="1" kern="1200" dirty="0" smtClean="0">
              <a:latin typeface="Trebuchet MS" panose="020B0603020202020204" pitchFamily="34" charset="0"/>
            </a:rPr>
            <a:t> nr. 1044/2022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pentru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modificarea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anexei</a:t>
          </a:r>
          <a:r>
            <a:rPr lang="en-US" sz="1800" kern="1200" dirty="0" smtClean="0">
              <a:latin typeface="Trebuchet MS" panose="020B0603020202020204" pitchFamily="34" charset="0"/>
            </a:rPr>
            <a:t> la </a:t>
          </a:r>
          <a:r>
            <a:rPr lang="en-US" sz="1800" kern="1200" dirty="0" err="1" smtClean="0">
              <a:latin typeface="Trebuchet MS" panose="020B0603020202020204" pitchFamily="34" charset="0"/>
            </a:rPr>
            <a:t>Hotărârea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Guvernului</a:t>
          </a:r>
          <a:r>
            <a:rPr lang="en-US" sz="1800" kern="1200" dirty="0" smtClean="0">
              <a:latin typeface="Trebuchet MS" panose="020B0603020202020204" pitchFamily="34" charset="0"/>
            </a:rPr>
            <a:t> nr. 556/2011 </a:t>
          </a:r>
          <a:r>
            <a:rPr lang="en-US" sz="1800" kern="1200" dirty="0" err="1" smtClean="0">
              <a:latin typeface="Trebuchet MS" panose="020B0603020202020204" pitchFamily="34" charset="0"/>
            </a:rPr>
            <a:t>privind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organizarea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structura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şi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funcţionarea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Autorităţii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Naţionale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pentru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Calificări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publicată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în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Monitorul</a:t>
          </a:r>
          <a:r>
            <a:rPr lang="en-US" sz="1800" kern="1200" dirty="0" smtClean="0">
              <a:latin typeface="Trebuchet MS" panose="020B0603020202020204" pitchFamily="34" charset="0"/>
            </a:rPr>
            <a:t> </a:t>
          </a:r>
          <a:r>
            <a:rPr lang="en-US" sz="1800" kern="1200" dirty="0" err="1" smtClean="0">
              <a:latin typeface="Trebuchet MS" panose="020B0603020202020204" pitchFamily="34" charset="0"/>
            </a:rPr>
            <a:t>Oficial</a:t>
          </a:r>
          <a:r>
            <a:rPr lang="en-US" sz="1800" kern="1200" dirty="0" smtClean="0">
              <a:latin typeface="Trebuchet MS" panose="020B0603020202020204" pitchFamily="34" charset="0"/>
            </a:rPr>
            <a:t>, </a:t>
          </a:r>
          <a:r>
            <a:rPr lang="en-US" sz="1800" kern="1200" dirty="0" err="1" smtClean="0">
              <a:latin typeface="Trebuchet MS" panose="020B0603020202020204" pitchFamily="34" charset="0"/>
            </a:rPr>
            <a:t>Partea</a:t>
          </a:r>
          <a:r>
            <a:rPr lang="en-US" sz="1800" kern="1200" dirty="0" smtClean="0">
              <a:latin typeface="Trebuchet MS" panose="020B0603020202020204" pitchFamily="34" charset="0"/>
            </a:rPr>
            <a:t> I nr. 824 din 22 august 2022</a:t>
          </a:r>
          <a:r>
            <a:rPr lang="ro-RO" sz="1800" kern="1200" dirty="0" smtClean="0">
              <a:latin typeface="Trebuchet MS" panose="020B0603020202020204" pitchFamily="34" charset="0"/>
            </a:rPr>
            <a:t>.</a:t>
          </a:r>
          <a:endParaRPr lang="en-US" sz="1800" kern="1200" dirty="0">
            <a:latin typeface="Trebuchet MS" panose="020B0603020202020204" pitchFamily="34" charset="0"/>
          </a:endParaRPr>
        </a:p>
      </dsp:txBody>
      <dsp:txXfrm>
        <a:off x="72250" y="2498864"/>
        <a:ext cx="10807183" cy="1335550"/>
      </dsp:txXfrm>
    </dsp:sp>
    <dsp:sp modelId="{F632C27F-B08E-429D-AF7F-42A8EBA5D012}">
      <dsp:nvSpPr>
        <dsp:cNvPr id="0" name=""/>
        <dsp:cNvSpPr/>
      </dsp:nvSpPr>
      <dsp:spPr>
        <a:xfrm>
          <a:off x="0" y="3906664"/>
          <a:ext cx="10951683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716" tIns="30480" rIns="170688" bIns="3048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400" kern="1200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rPr>
            <a:t>APROBAT</a:t>
          </a:r>
          <a:endParaRPr lang="en-US" sz="2400" kern="1200" dirty="0">
            <a:solidFill>
              <a:schemeClr val="accent6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>
        <a:off x="0" y="3906664"/>
        <a:ext cx="10951683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27004"/>
          <a:ext cx="11310272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3.001/39/2021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aprobarea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alocare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nivelurilor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calificare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1-5 din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Cadrul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calificărilor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 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86 din 28 </a:t>
          </a:r>
          <a:r>
            <a:rPr lang="en-GB" sz="16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ianuarie</a:t>
          </a:r>
          <a:r>
            <a:rPr lang="en-GB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67784"/>
        <a:ext cx="11228712" cy="753819"/>
      </dsp:txXfrm>
    </dsp:sp>
    <dsp:sp modelId="{CD70642C-D7AA-4B56-B261-38A5F5116D5A}">
      <dsp:nvSpPr>
        <dsp:cNvPr id="0" name=""/>
        <dsp:cNvSpPr/>
      </dsp:nvSpPr>
      <dsp:spPr>
        <a:xfrm>
          <a:off x="0" y="852501"/>
          <a:ext cx="1131027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17780" rIns="99568" bIns="1778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400" kern="1200" dirty="0" smtClean="0">
              <a:latin typeface="Trebuchet MS" panose="020B0603020202020204" pitchFamily="34" charset="0"/>
            </a:rPr>
            <a:t>APROBAT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852501"/>
        <a:ext cx="11310272" cy="347760"/>
      </dsp:txXfrm>
    </dsp:sp>
    <dsp:sp modelId="{2B631CEA-94AD-45FA-A8E6-6D5D5CFAE45D}">
      <dsp:nvSpPr>
        <dsp:cNvPr id="0" name=""/>
        <dsp:cNvSpPr/>
      </dsp:nvSpPr>
      <dsp:spPr>
        <a:xfrm>
          <a:off x="0" y="1186795"/>
          <a:ext cx="11310272" cy="83537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educației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 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solidarității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b="1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nr. 3.048/123/2022</a:t>
          </a:r>
          <a:r>
            <a:rPr lang="ro-RO" sz="1400" b="1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privind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modificarea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Metodologiei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elaborare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gestionare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standardelor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modelului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standard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ocupaţional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aprobată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Ordinul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educaţiei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naţionale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ministrului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muncii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justiţiei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nr. 3.712/1.721/2018, 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publicat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Monitorul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Oficial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Partea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 nr. 147 din 14 </a:t>
          </a:r>
          <a:r>
            <a:rPr lang="en-GB" sz="1400" kern="1200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februarie</a:t>
          </a:r>
          <a:r>
            <a:rPr lang="en-GB" sz="1400" kern="12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2022.</a:t>
          </a:r>
          <a:endParaRPr lang="en-US" sz="1400" kern="1200" dirty="0">
            <a:solidFill>
              <a:schemeClr val="accent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0" y="1227575"/>
        <a:ext cx="11228712" cy="753819"/>
      </dsp:txXfrm>
    </dsp:sp>
    <dsp:sp modelId="{EC496D06-1881-471C-BD82-66E2B5E1BC6A}">
      <dsp:nvSpPr>
        <dsp:cNvPr id="0" name=""/>
        <dsp:cNvSpPr/>
      </dsp:nvSpPr>
      <dsp:spPr>
        <a:xfrm>
          <a:off x="0" y="2045524"/>
          <a:ext cx="1131027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17780" rIns="99568" bIns="1778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400" kern="1200" dirty="0" smtClean="0">
              <a:latin typeface="Trebuchet MS" panose="020B0603020202020204" pitchFamily="34" charset="0"/>
            </a:rPr>
            <a:t>APROBAT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2045524"/>
        <a:ext cx="11310272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5117"/>
          <a:ext cx="11310272" cy="9544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muncii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 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solidarității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sociale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nr. 3.001/39/2021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privind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alocare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nivelurilor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calificare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nivel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1-5 din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Cadrul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naţional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 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,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Partea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I nr. 86 din 28 </a:t>
          </a:r>
          <a:r>
            <a:rPr lang="en-GB" sz="1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ianuarie</a:t>
          </a:r>
          <a:r>
            <a:rPr lang="en-GB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  <a:latin typeface="Trebuchet MS" panose="020B0603020202020204" pitchFamily="34" charset="0"/>
          </a:endParaRPr>
        </a:p>
      </dsp:txBody>
      <dsp:txXfrm>
        <a:off x="46591" y="51708"/>
        <a:ext cx="11217090" cy="861229"/>
      </dsp:txXfrm>
    </dsp:sp>
    <dsp:sp modelId="{CD70642C-D7AA-4B56-B261-38A5F5116D5A}">
      <dsp:nvSpPr>
        <dsp:cNvPr id="0" name=""/>
        <dsp:cNvSpPr/>
      </dsp:nvSpPr>
      <dsp:spPr>
        <a:xfrm>
          <a:off x="0" y="950587"/>
          <a:ext cx="1131027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17780" rIns="99568" bIns="1778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400" kern="1200" dirty="0" smtClean="0">
              <a:latin typeface="Trebuchet MS" panose="020B0603020202020204" pitchFamily="34" charset="0"/>
            </a:rPr>
            <a:t>APROBAT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0" y="950587"/>
        <a:ext cx="11310272" cy="62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17107"/>
          <a:ext cx="11310272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Ordinul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ministrului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b="1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educației</a:t>
          </a:r>
          <a:r>
            <a:rPr lang="en-US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5.360/2022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pentru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aprobarea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Metodologiei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de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validare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și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înscriere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Registrul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Național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al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Calificărilor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din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Învățământul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Superior (RNCIS),</a:t>
          </a:r>
          <a:r>
            <a:rPr lang="ro-RO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publicat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în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Monitorul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Oficial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nr. 933 din 23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septembrie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2022.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>
        <a:off x="41123" y="58230"/>
        <a:ext cx="11228026" cy="760154"/>
      </dsp:txXfrm>
    </dsp:sp>
    <dsp:sp modelId="{CD70642C-D7AA-4B56-B261-38A5F5116D5A}">
      <dsp:nvSpPr>
        <dsp:cNvPr id="0" name=""/>
        <dsp:cNvSpPr/>
      </dsp:nvSpPr>
      <dsp:spPr>
        <a:xfrm>
          <a:off x="0" y="849541"/>
          <a:ext cx="113102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20320" rIns="113792" bIns="2032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smtClean="0">
              <a:latin typeface="Trebuchet MS" panose="020B0603020202020204" pitchFamily="34" charset="0"/>
            </a:rPr>
            <a:t>APROBAT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0" y="849541"/>
        <a:ext cx="11310272" cy="397440"/>
      </dsp:txXfrm>
    </dsp:sp>
    <dsp:sp modelId="{2B631CEA-94AD-45FA-A8E6-6D5D5CFAE45D}">
      <dsp:nvSpPr>
        <dsp:cNvPr id="0" name=""/>
        <dsp:cNvSpPr/>
      </dsp:nvSpPr>
      <dsp:spPr>
        <a:xfrm>
          <a:off x="0" y="1256947"/>
          <a:ext cx="11310272" cy="842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Ordin al ministrului educației nr. 6374/2022</a:t>
          </a:r>
          <a:r>
            <a:rPr lang="ro-RO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 privind aprobarea Metodologiei pentru atestarea formării profesionale dobândite la furnizori de formare profesională autorizați/acreditați din statele membre ale Uniunii Europene, Spațiului Economic European și din Confederația Elvețiană, publicat în  Monitorul Oficial nr. 1241 din 22 decembrie 2022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rPr>
            <a:t>. 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Trebuchet MS" panose="020B0603020202020204" pitchFamily="34" charset="0"/>
          </a:endParaRPr>
        </a:p>
      </dsp:txBody>
      <dsp:txXfrm>
        <a:off x="41123" y="1298070"/>
        <a:ext cx="11228026" cy="760154"/>
      </dsp:txXfrm>
    </dsp:sp>
    <dsp:sp modelId="{EC496D06-1881-471C-BD82-66E2B5E1BC6A}">
      <dsp:nvSpPr>
        <dsp:cNvPr id="0" name=""/>
        <dsp:cNvSpPr/>
      </dsp:nvSpPr>
      <dsp:spPr>
        <a:xfrm>
          <a:off x="0" y="2099347"/>
          <a:ext cx="1131027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20320" rIns="113792" bIns="2032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1600" kern="1200" smtClean="0">
              <a:latin typeface="Trebuchet MS" panose="020B0603020202020204" pitchFamily="34" charset="0"/>
            </a:rPr>
            <a:t>APROBAT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0" y="2099347"/>
        <a:ext cx="11310272" cy="39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6FC26-C95B-48A7-8D4C-E2E499DC55AC}">
      <dsp:nvSpPr>
        <dsp:cNvPr id="0" name=""/>
        <dsp:cNvSpPr/>
      </dsp:nvSpPr>
      <dsp:spPr>
        <a:xfrm>
          <a:off x="0" y="110347"/>
          <a:ext cx="11310272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rebuchet MS" panose="020B0603020202020204" pitchFamily="34" charset="0"/>
            </a:rPr>
            <a:t>O</a:t>
          </a:r>
          <a:r>
            <a:rPr lang="ro-RO" sz="1600" b="1" kern="1200" dirty="0" smtClean="0">
              <a:latin typeface="Trebuchet MS" panose="020B0603020202020204" pitchFamily="34" charset="0"/>
            </a:rPr>
            <a:t>rdinul ministrului educației și al președintelui institutului național de statistică nr. 3649/1647/2023 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privind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aprobarea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utilizării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domeniilor</a:t>
          </a:r>
          <a:r>
            <a:rPr lang="en-US" sz="1600" b="0" kern="1200" dirty="0" smtClean="0">
              <a:latin typeface="Trebuchet MS" panose="020B0603020202020204" pitchFamily="34" charset="0"/>
            </a:rPr>
            <a:t> de </a:t>
          </a:r>
          <a:r>
            <a:rPr lang="en-US" sz="1600" b="0" kern="1200" dirty="0" err="1" smtClean="0">
              <a:latin typeface="Trebuchet MS" panose="020B0603020202020204" pitchFamily="34" charset="0"/>
            </a:rPr>
            <a:t>studii</a:t>
          </a:r>
          <a:r>
            <a:rPr lang="en-US" sz="1600" b="0" kern="1200" dirty="0" smtClean="0">
              <a:latin typeface="Trebuchet MS" panose="020B0603020202020204" pitchFamily="34" charset="0"/>
            </a:rPr>
            <a:t> ISCED F-2013 </a:t>
          </a:r>
          <a:r>
            <a:rPr lang="en-US" sz="1600" b="0" kern="1200" dirty="0" err="1" smtClean="0">
              <a:latin typeface="Trebuchet MS" panose="020B0603020202020204" pitchFamily="34" charset="0"/>
            </a:rPr>
            <a:t>și</a:t>
          </a:r>
          <a:r>
            <a:rPr lang="en-US" sz="1600" b="0" kern="1200" dirty="0" smtClean="0">
              <a:latin typeface="Trebuchet MS" panose="020B0603020202020204" pitchFamily="34" charset="0"/>
            </a:rPr>
            <a:t>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listei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detaliate</a:t>
          </a:r>
          <a:r>
            <a:rPr lang="en-US" sz="1600" b="0" kern="1200" dirty="0" smtClean="0">
              <a:latin typeface="Trebuchet MS" panose="020B0603020202020204" pitchFamily="34" charset="0"/>
            </a:rPr>
            <a:t>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datelor</a:t>
          </a:r>
          <a:r>
            <a:rPr lang="ro-RO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colectate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pe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baza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Clasificării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Internaționale</a:t>
          </a:r>
          <a:r>
            <a:rPr lang="en-US" sz="1600" b="0" kern="1200" dirty="0" smtClean="0">
              <a:latin typeface="Trebuchet MS" panose="020B0603020202020204" pitchFamily="34" charset="0"/>
            </a:rPr>
            <a:t> Standard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Educației</a:t>
          </a:r>
          <a:r>
            <a:rPr lang="en-US" sz="1600" b="0" kern="1200" dirty="0" smtClean="0">
              <a:latin typeface="Trebuchet MS" panose="020B0603020202020204" pitchFamily="34" charset="0"/>
            </a:rPr>
            <a:t> (ISCED 2011)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pentru</a:t>
          </a:r>
          <a:r>
            <a:rPr lang="ro-RO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raportarea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colectivă</a:t>
          </a:r>
          <a:r>
            <a:rPr lang="en-US" sz="1600" b="0" kern="1200" dirty="0" smtClean="0">
              <a:latin typeface="Trebuchet MS" panose="020B0603020202020204" pitchFamily="34" charset="0"/>
            </a:rPr>
            <a:t> a </a:t>
          </a:r>
          <a:r>
            <a:rPr lang="en-US" sz="1600" b="0" kern="1200" dirty="0" err="1" smtClean="0">
              <a:latin typeface="Trebuchet MS" panose="020B0603020202020204" pitchFamily="34" charset="0"/>
            </a:rPr>
            <a:t>datelor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către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Organizația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Națiunilor</a:t>
          </a:r>
          <a:r>
            <a:rPr lang="en-US" sz="1600" b="0" kern="1200" dirty="0" smtClean="0">
              <a:latin typeface="Trebuchet MS" panose="020B0603020202020204" pitchFamily="34" charset="0"/>
            </a:rPr>
            <a:t> Unite </a:t>
          </a:r>
          <a:r>
            <a:rPr lang="en-US" sz="1600" b="0" kern="1200" dirty="0" err="1" smtClean="0">
              <a:latin typeface="Trebuchet MS" panose="020B0603020202020204" pitchFamily="34" charset="0"/>
            </a:rPr>
            <a:t>pentru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Educație</a:t>
          </a:r>
          <a:r>
            <a:rPr lang="en-US" sz="1600" b="0" kern="1200" dirty="0" smtClean="0">
              <a:latin typeface="Trebuchet MS" panose="020B0603020202020204" pitchFamily="34" charset="0"/>
            </a:rPr>
            <a:t>, </a:t>
          </a:r>
          <a:r>
            <a:rPr lang="en-US" sz="1600" b="0" kern="1200" dirty="0" err="1" smtClean="0">
              <a:latin typeface="Trebuchet MS" panose="020B0603020202020204" pitchFamily="34" charset="0"/>
            </a:rPr>
            <a:t>Știință</a:t>
          </a:r>
          <a:r>
            <a:rPr lang="en-US" sz="1600" b="0" kern="1200" dirty="0" smtClean="0">
              <a:latin typeface="Trebuchet MS" panose="020B0603020202020204" pitchFamily="34" charset="0"/>
            </a:rPr>
            <a:t> </a:t>
          </a:r>
          <a:r>
            <a:rPr lang="en-US" sz="1600" b="0" kern="1200" dirty="0" err="1" smtClean="0">
              <a:latin typeface="Trebuchet MS" panose="020B0603020202020204" pitchFamily="34" charset="0"/>
            </a:rPr>
            <a:t>și</a:t>
          </a:r>
          <a:r>
            <a:rPr lang="ro-RO" sz="1600" b="0" kern="1200" dirty="0" smtClean="0">
              <a:latin typeface="Trebuchet MS" panose="020B0603020202020204" pitchFamily="34" charset="0"/>
            </a:rPr>
            <a:t> </a:t>
          </a:r>
          <a:r>
            <a:rPr lang="it-IT" sz="1600" b="0" kern="1200" dirty="0" smtClean="0">
              <a:latin typeface="Trebuchet MS" panose="020B0603020202020204" pitchFamily="34" charset="0"/>
            </a:rPr>
            <a:t>Cultură, Organizaţia pentru Cooperare şi Dezvoltare Economică și Eurostat</a:t>
          </a:r>
          <a:endParaRPr lang="en-US" sz="1600" b="0" kern="1200" dirty="0">
            <a:latin typeface="Trebuchet MS" panose="020B0603020202020204" pitchFamily="34" charset="0"/>
          </a:endParaRPr>
        </a:p>
      </dsp:txBody>
      <dsp:txXfrm>
        <a:off x="59399" y="169746"/>
        <a:ext cx="11191474" cy="1098002"/>
      </dsp:txXfrm>
    </dsp:sp>
    <dsp:sp modelId="{CD70642C-D7AA-4B56-B261-38A5F5116D5A}">
      <dsp:nvSpPr>
        <dsp:cNvPr id="0" name=""/>
        <dsp:cNvSpPr/>
      </dsp:nvSpPr>
      <dsp:spPr>
        <a:xfrm>
          <a:off x="0" y="1312752"/>
          <a:ext cx="1131027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101" tIns="25400" rIns="142240" bIns="254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kern="1200" dirty="0" smtClean="0">
              <a:latin typeface="Trebuchet MS" panose="020B0603020202020204" pitchFamily="34" charset="0"/>
            </a:rPr>
            <a:t>APROBAT</a:t>
          </a:r>
          <a:endParaRPr lang="en-US" sz="2000" kern="1200" dirty="0">
            <a:latin typeface="Trebuchet MS" panose="020B0603020202020204" pitchFamily="34" charset="0"/>
          </a:endParaRPr>
        </a:p>
      </dsp:txBody>
      <dsp:txXfrm>
        <a:off x="0" y="1312752"/>
        <a:ext cx="11310272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72068222-8788-46F5-9434-9CA27B7CC57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9" tIns="46065" rIns="92129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2129" tIns="46065" rIns="92129" bIns="460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4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D03BE727-ED57-4407-9642-EDDC996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E727-ED57-4407-9642-EDDC99610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8606-6400-4306-A991-26E31938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FC25D-0B1A-4AD6-A7E1-96662077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EEE3-BC6F-4F8C-8433-7BF1D08F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4910-B0C1-4615-B2FD-B49CAE3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C5F3-8AE3-4A56-9A3C-B9E1A7A4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75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A859-7445-4D72-8817-D8EF9FAF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1FC45-2B08-468B-B766-B5BFE60D6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9F39-A4DA-4E77-A46F-13B9992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E9DA-559E-42A0-8F29-457BCBBE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DFB9-7086-4FEF-BE11-D8FD7F7A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84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1DD6E-6169-4C71-9380-955D5F729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D51F-1EC5-491E-BB59-B966F1B8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91A-97E2-4C6E-A58C-286BB07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6717-389A-4633-89CB-01DC6C84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490E-30A1-4389-8C44-FC0252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980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9330-100A-447B-9041-CF0D12DE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E721-19DF-46DD-8E9B-7EC94AF6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687-C715-4AE4-A673-2D7A41BD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9D4F-D0F6-43E6-92D3-E38C3187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15B2-E32B-4558-BE85-14D79B0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C4F1-691E-42C6-A838-88B7E99F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2C54-D472-42E7-8073-63FBDAA0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A93F-B8B3-4781-930B-56F9FE34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18C9-B8F7-457B-8455-A16141D9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A473-D3B8-4077-82CC-E90EEA21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61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A71-8159-4B10-8055-215C67A4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8980-DF24-4E56-A3EC-F32FADDB5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9F4-80F4-415D-B843-6584831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224B-3C1B-4CDD-9CFD-8594975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CCFA-B1F7-4B80-BF9A-E29448F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4B630-4FAD-4133-B582-36F8CA5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4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817-48C7-4A19-BCCD-2929221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CF88-0492-46EA-B06F-25DF4B79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FC73-1EC1-4D6C-A848-BD49D3E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DE05-473E-41CA-BF4A-3C4604DE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47A12-EA11-434C-8B22-68BF8317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98E42-F5F9-4621-8C33-7E1AFA6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9D730-3F47-4FAE-8F8D-77490C79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58F17-061E-48BA-AD17-B67F3AA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46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2380-6816-41AE-9852-8B664374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1990-AF06-42D8-9400-9413717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FA57-D254-47A3-89A6-C117C8E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E7246-4130-43A0-A509-97462C7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639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2F4D-A1CA-44E2-9A73-DBD7815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23D8-C9C6-4537-BD26-7E75189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4DAC-06DD-4BBF-AB15-1F02EF3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3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B809-3798-4E34-A559-2477FEEB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0176-2B48-423E-9CB2-90F6228E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18036-A977-4750-BE4D-E44E1A1C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58168-BC28-469B-9BF1-1B0E1EF0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BA2B-B6B4-42B0-896D-154731F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6A22-020B-402F-8A22-8FC3C8A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23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9BC0-27CC-41DB-9B98-337DCB7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4E5A4-BC90-4654-BB57-3C20D7777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65A8-EBE6-41DE-8420-F52FD5D0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DF86F-446F-45D6-AC7B-8A56241E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43E2-5CB5-404E-ADDE-9DE82C07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5E1D-FC2E-4962-81AB-8E432DEA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99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B0709-3F05-43A7-BE0C-D5D76932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E63B4-055C-466A-83FC-000731F9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6B53-65A7-436A-AA30-B45122960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95F-A9E8-407C-B6A5-BD83D942DD5A}" type="datetimeFigureOut">
              <a:rPr lang="ro-RO" smtClean="0"/>
              <a:t>11.10.2023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8F0B-9EA5-4AB4-BB81-8586E08D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C8AA-91D6-43E7-AAA1-8C2B23A4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950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jpe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719CBD8-AF28-4DA4-9348-80A611C59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9B668-BE8C-4EE7-8244-4771FF41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28442" y="-3305174"/>
            <a:ext cx="36576000" cy="20326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AE88B9-613A-4CC2-965F-985DF4D2C088}"/>
              </a:ext>
            </a:extLst>
          </p:cNvPr>
          <p:cNvSpPr txBox="1"/>
          <p:nvPr/>
        </p:nvSpPr>
        <p:spPr>
          <a:xfrm>
            <a:off x="4589580" y="2306494"/>
            <a:ext cx="970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solidFill>
                  <a:srgbClr val="00319A"/>
                </a:solidFill>
                <a:latin typeface="Trebuchet MS" panose="020B0603020202020204" pitchFamily="34" charset="0"/>
              </a:rPr>
              <a:t>PROIECT POCA 129872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4443412" y="2809088"/>
            <a:ext cx="9705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Creșterea capacității administrative a </a:t>
            </a:r>
          </a:p>
          <a:p>
            <a:pPr algn="ctr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ANC și MMJS prin sistematizare </a:t>
            </a:r>
          </a:p>
          <a:p>
            <a:pPr algn="ctr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și simplificare legislativă </a:t>
            </a:r>
          </a:p>
          <a:p>
            <a:pPr algn="ctr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 domeniul calificărilor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9ED61-B54F-49AF-80F9-BDB0C44BFD0E}"/>
              </a:ext>
            </a:extLst>
          </p:cNvPr>
          <p:cNvSpPr txBox="1"/>
          <p:nvPr/>
        </p:nvSpPr>
        <p:spPr>
          <a:xfrm>
            <a:off x="8429283" y="4105797"/>
            <a:ext cx="544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319A"/>
                </a:solidFill>
                <a:latin typeface="Trebuchet MS" panose="020B0603020202020204" pitchFamily="34" charset="0"/>
              </a:rPr>
              <a:t>Cod MySMIS129872</a:t>
            </a:r>
            <a:endParaRPr lang="ro-RO" sz="1600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4F846-8F88-47F7-B2F4-5702A4C4A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79" y="1009786"/>
            <a:ext cx="7117979" cy="4568422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3371B4-C609-4DBE-9F12-29F0E78CD9A6}"/>
              </a:ext>
            </a:extLst>
          </p:cNvPr>
          <p:cNvCxnSpPr/>
          <p:nvPr/>
        </p:nvCxnSpPr>
        <p:spPr>
          <a:xfrm flipH="1">
            <a:off x="7056556" y="2306494"/>
            <a:ext cx="4772025" cy="0"/>
          </a:xfrm>
          <a:prstGeom prst="line">
            <a:avLst/>
          </a:prstGeom>
          <a:ln w="28575">
            <a:solidFill>
              <a:srgbClr val="003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01799" y="1771918"/>
            <a:ext cx="476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Eveniment 9-18 octombrie, Covasna</a:t>
            </a: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82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9320" y="1830392"/>
            <a:ext cx="12120281" cy="2387600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ACTE </a:t>
            </a:r>
            <a:r>
              <a:rPr lang="ro-RO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NORMATIVE </a:t>
            </a:r>
            <a:r>
              <a:rPr lang="en-GB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IN CADRUL PROIECTULUI </a:t>
            </a:r>
            <a:br>
              <a:rPr lang="en-GB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APROBATE </a:t>
            </a:r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ÎN ANUL 2022</a:t>
            </a:r>
            <a:b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</a:br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94613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82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102733"/>
              </p:ext>
            </p:extLst>
          </p:nvPr>
        </p:nvGraphicFramePr>
        <p:xfrm>
          <a:off x="673619" y="1343714"/>
          <a:ext cx="10951683" cy="485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4670028" y="3196046"/>
            <a:ext cx="2839582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HOTĂRÂRI DE GUVERN</a:t>
            </a:r>
            <a:endParaRPr lang="en-US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81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6437792"/>
              </p:ext>
            </p:extLst>
          </p:nvPr>
        </p:nvGraphicFramePr>
        <p:xfrm>
          <a:off x="434684" y="2283582"/>
          <a:ext cx="11310272" cy="242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035806117"/>
              </p:ext>
            </p:extLst>
          </p:nvPr>
        </p:nvGraphicFramePr>
        <p:xfrm>
          <a:off x="402757" y="4720022"/>
          <a:ext cx="11310272" cy="159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Flowchart: Alternate Process 5"/>
          <p:cNvSpPr/>
          <p:nvPr/>
        </p:nvSpPr>
        <p:spPr>
          <a:xfrm>
            <a:off x="4491318" y="1510101"/>
            <a:ext cx="279838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ORDINE COMUNE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7349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1722449"/>
              </p:ext>
            </p:extLst>
          </p:nvPr>
        </p:nvGraphicFramePr>
        <p:xfrm>
          <a:off x="434685" y="2767676"/>
          <a:ext cx="11310272" cy="251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lowchart: Alternate Process 5"/>
          <p:cNvSpPr/>
          <p:nvPr/>
        </p:nvSpPr>
        <p:spPr>
          <a:xfrm>
            <a:off x="4762020" y="1712367"/>
            <a:ext cx="2774882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ORDINE ale 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019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90BC8-92DC-4DF2-80EA-E3B2AB8EC855}"/>
              </a:ext>
            </a:extLst>
          </p:cNvPr>
          <p:cNvGrpSpPr/>
          <p:nvPr/>
        </p:nvGrpSpPr>
        <p:grpSpPr>
          <a:xfrm>
            <a:off x="2830528" y="537804"/>
            <a:ext cx="6637865" cy="873478"/>
            <a:chOff x="0" y="0"/>
            <a:chExt cx="6285140" cy="816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F3F5C-0973-161E-9047-472C733127A4}"/>
                </a:ext>
              </a:extLst>
            </p:cNvPr>
            <p:cNvSpPr/>
            <p:nvPr/>
          </p:nvSpPr>
          <p:spPr>
            <a:xfrm>
              <a:off x="0" y="25400"/>
              <a:ext cx="961109" cy="79157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3FE6B8-1B86-BE3C-3F0C-507B0162C76E}"/>
                </a:ext>
              </a:extLst>
            </p:cNvPr>
            <p:cNvSpPr/>
            <p:nvPr/>
          </p:nvSpPr>
          <p:spPr>
            <a:xfrm>
              <a:off x="1634067" y="29633"/>
              <a:ext cx="808818" cy="78022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AF3188-55AC-E036-914F-0A018A325F4E}"/>
                </a:ext>
              </a:extLst>
            </p:cNvPr>
            <p:cNvSpPr/>
            <p:nvPr/>
          </p:nvSpPr>
          <p:spPr>
            <a:xfrm>
              <a:off x="3086100" y="0"/>
              <a:ext cx="1847088" cy="784065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FDF0EA-F071-840B-2130-BB1CFACEE69C}"/>
                </a:ext>
              </a:extLst>
            </p:cNvPr>
            <p:cNvSpPr/>
            <p:nvPr/>
          </p:nvSpPr>
          <p:spPr>
            <a:xfrm>
              <a:off x="5494867" y="50800"/>
              <a:ext cx="790273" cy="750057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600"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89781" y="1684787"/>
            <a:ext cx="9600079" cy="24983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2944910"/>
              </p:ext>
            </p:extLst>
          </p:nvPr>
        </p:nvGraphicFramePr>
        <p:xfrm>
          <a:off x="585893" y="3264561"/>
          <a:ext cx="11310272" cy="251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89320" y="2222702"/>
            <a:ext cx="12120281" cy="596251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Acte normative aprobate în anul 2023</a:t>
            </a:r>
            <a:endParaRPr lang="en-GB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8545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971624B-AFA7-4252-832D-CE9B9458B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8" y="179498"/>
            <a:ext cx="5594644" cy="830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84" y="-89394"/>
            <a:ext cx="12501403" cy="6947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3167297" y="2107716"/>
            <a:ext cx="582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b="1" dirty="0">
                <a:solidFill>
                  <a:srgbClr val="00319A"/>
                </a:solidFill>
                <a:latin typeface="Trebuchet MS" panose="020B0603020202020204" pitchFamily="34" charset="0"/>
              </a:rPr>
              <a:t>MULȚUMESC!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4BDA5-489C-4AD7-8E5E-D47527B82CAF}"/>
              </a:ext>
            </a:extLst>
          </p:cNvPr>
          <p:cNvSpPr txBox="1"/>
          <p:nvPr/>
        </p:nvSpPr>
        <p:spPr>
          <a:xfrm>
            <a:off x="1062447" y="4254167"/>
            <a:ext cx="5443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PROIECT POCA 129872 // </a:t>
            </a:r>
            <a:r>
              <a:rPr lang="ro-RO" sz="1600" dirty="0">
                <a:solidFill>
                  <a:srgbClr val="00319A"/>
                </a:solidFill>
                <a:latin typeface="Trebuchet MS" panose="020B0603020202020204" pitchFamily="34" charset="0"/>
              </a:rPr>
              <a:t>Creșterea capacității administrative a  ANC și MMJS prin sistematizare și simplificare legislativă în domeniul calificărilor</a:t>
            </a:r>
            <a:endParaRPr lang="ro-RO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07ACA-41F1-4AD5-AF9A-407D293E7F28}"/>
              </a:ext>
            </a:extLst>
          </p:cNvPr>
          <p:cNvSpPr txBox="1"/>
          <p:nvPr/>
        </p:nvSpPr>
        <p:spPr>
          <a:xfrm>
            <a:off x="7559352" y="4582192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319A"/>
                </a:solidFill>
                <a:latin typeface="Trebuchet MS" panose="020B0603020202020204" pitchFamily="34" charset="0"/>
              </a:rPr>
              <a:t>proiectpoca129872@anc.edu.ro</a:t>
            </a:r>
            <a:endParaRPr lang="ro-RO" sz="1400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CB86-0185-4259-A4B0-2C929D842612}"/>
              </a:ext>
            </a:extLst>
          </p:cNvPr>
          <p:cNvSpPr txBox="1"/>
          <p:nvPr/>
        </p:nvSpPr>
        <p:spPr>
          <a:xfrm>
            <a:off x="7559352" y="4325458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319A"/>
                </a:solidFill>
                <a:latin typeface="Trebuchet MS" panose="020B0603020202020204" pitchFamily="34" charset="0"/>
              </a:rPr>
              <a:t>http://poca.anc.edu.ro/</a:t>
            </a:r>
            <a:endParaRPr lang="ro-RO" sz="1400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6A5A-B2C7-4CAE-8A98-9537815F2C09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1012" y="4400176"/>
            <a:ext cx="158340" cy="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3A495-0275-422E-8489-C4D058AFD131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012" y="4684028"/>
            <a:ext cx="158340" cy="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6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516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  ACTE NORMATIVE IN CADRUL PROIECTULUI  APROBATE ÎN ANUL 2022 </vt:lpstr>
      <vt:lpstr>PowerPoint Presentation</vt:lpstr>
      <vt:lpstr>PowerPoint Presentation</vt:lpstr>
      <vt:lpstr>PowerPoint Presentation</vt:lpstr>
      <vt:lpstr>Acte normative aprobate în anul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SecretariatSS</dc:creator>
  <cp:lastModifiedBy>AMA-01</cp:lastModifiedBy>
  <cp:revision>5</cp:revision>
  <dcterms:modified xsi:type="dcterms:W3CDTF">2023-10-11T05:09:22Z</dcterms:modified>
</cp:coreProperties>
</file>