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4" r:id="rId2"/>
  </p:sldMasterIdLst>
  <p:sldIdLst>
    <p:sldId id="256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71" r:id="rId15"/>
    <p:sldId id="265" r:id="rId16"/>
    <p:sldId id="268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EFE7A-A687-F9D9-1B99-FA1036511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7EF7D9-EADA-F552-53EB-BA58DE207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B065A-8DF0-D061-402A-8CC1308A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FAB54D-351C-FDE5-8F59-FE1A35C5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BC9E02-452B-8359-133A-C88D892E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9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D76E1-F198-9906-1FE9-D4839D2A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25F33C-3B89-03D8-8A8B-958AC82EB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967819-6335-EC43-BD23-E5063E32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4F75E2-D762-B752-36A2-F2C3E67C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6CC25E-2C46-0A9B-3055-9776F9D3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9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61525F-6799-3080-831B-51BB1B40A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2E0661-83EF-EE1E-0E61-C96FEA769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39487-CFCD-E1D2-DDF5-06C85C7C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60F9B-A86C-2261-9DAA-81BAB98C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8A17E6-BB3B-5013-769D-C1E139AF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7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4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1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4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6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54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6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3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DDF5425-B34A-496F-9918-8C2279146E1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6C57C-0038-3918-7C4B-1AE3A19A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52F9BF-3DF4-2768-4F38-7515FA4D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F20A2C-B931-3AC8-D7E5-86A7A946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3E7703-9324-8880-0102-335F5174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B7BDDD-31EF-37A6-F7C5-8EF049A8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50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5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04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25-B34A-496F-9918-8C2279146E1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D661-CC7F-4368-9FA8-05D204D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0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63B32-681D-28C4-2CED-8AA8FF4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4F135F-A1F5-8D33-7C57-67954967E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6B601-890A-438A-634F-2F76CB2F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F9799A-1A67-4253-544F-67D410CD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328CE6-2EF4-AEE8-745E-C68B894F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8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327DC-E88C-9367-7027-DD09594C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89AE39-A75D-922F-EB60-95E0BF7F4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0DAAAB-F95E-09F8-BD41-0F861BD9C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1CBDF3-D809-DB43-AD6E-398C5EDF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E1FC46-03BD-0723-ACEE-794DD3A1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963BFC-EB0A-392B-05C0-7FB8DF4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4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2932D8-083F-B448-2E07-74262284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CA2D8E-A509-AD83-4D58-EA0554A33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1AA053-8A71-14E5-E3DB-6F8F4071D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5A573E-67E2-2DCE-15DF-66014C386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86A9AB-FC2C-FA4B-7E61-9A950BCD1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D65384-A491-9F99-7BE4-DD891548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B28EE5-3E28-7BCE-1CD7-8B798B8A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5184D5-5342-BF71-543C-E8899A8D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9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44EF25-B7BA-159D-0F56-A4B8596C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A5F6A2-ACB5-4488-222C-7C73FE65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D44D36-84C5-C3A5-FCF0-FBAAB325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D898A7-165E-4557-AA60-111C0877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7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3487ED-5C07-8DE0-463C-5A53597D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66D812-F219-AF6D-4283-3AA36403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3C5F3A-E422-5B82-3DA9-E604414D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1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265C0-3376-8198-2E96-F1BB7D68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F8874C-80A2-3C03-D919-35A97BAC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7BEBF0-17EE-5AD0-BA16-244DD22B7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D56EAF-B8E7-1C23-AA6E-C9909F1C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CAF63D-3C35-3C56-CE71-D062F0F9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48EC81-45EF-3405-09D5-EF6B9EBB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3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D8EF6-7B46-9884-5297-AF096BAB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8A3915-BC29-3431-8FF8-5147C7E50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84443E-709C-2563-A7DB-BF728775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40BA01-CB13-1DD1-ABB2-5AC93A2C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131A87-65C0-CE41-C0A7-A958CE09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DD399C-885D-10FD-AEC2-2ED94B11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B409C5-5AEF-6643-6432-7F0152B1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73635A-7109-922F-15FC-D4B716530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944E94-C1BF-C7CE-C889-A25686E2E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E11442-FBB6-4338-8DCC-5968275775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10/4/2023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9F03FD-7743-C464-4325-E680ED42B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0ED554-64F3-808C-30BB-AC2FA95F6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83FD668-7356-4181-9F43-5D9D2DD377A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88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06E11442-FBB6-4338-8DCC-5968275775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10/4/2023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883FD668-7356-4181-9F43-5D9D2DD377A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53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nc.edu.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nc.edu.ro/wp-content/uploads/2022/12/OME_OMSS-6250_2156-Metodologie-SO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slatie.just.ro/Public/DetaliiDocument/256465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legislatie.just.ro/Public/DetaliiDocument/218617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750" y="939362"/>
            <a:ext cx="10761751" cy="3767026"/>
          </a:xfrm>
        </p:spPr>
        <p:txBody>
          <a:bodyPr>
            <a:normAutofit/>
          </a:bodyPr>
          <a:lstStyle/>
          <a:p>
            <a:pPr algn="ctr"/>
            <a:r>
              <a:rPr lang="ro-RO" sz="28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Eveniment organizat în cadrul proiectului </a:t>
            </a:r>
            <a:r>
              <a:rPr lang="ro-RO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/>
            </a:r>
            <a:br>
              <a:rPr lang="ro-RO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</a:br>
            <a:r>
              <a:rPr lang="ro-RO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„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Cre</a:t>
            </a:r>
            <a:r>
              <a:rPr lang="ro-RO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ș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terea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capacității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administrative a ANC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și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MMJS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prin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sistematizare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și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simplificare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legislativă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în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domeniul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calificărilor</a:t>
            </a:r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”</a:t>
            </a: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cod </a:t>
            </a:r>
            <a:r>
              <a:rPr lang="ro-RO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SMIS </a:t>
            </a:r>
            <a:r>
              <a:rPr lang="en-US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129872</a:t>
            </a:r>
            <a:r>
              <a:rPr lang="ro-RO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/>
            </a:r>
            <a:br>
              <a:rPr lang="ro-RO" sz="2800" i="1" dirty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</a:br>
            <a:r>
              <a:rPr lang="ro-RO" sz="2800" i="1" dirty="0" smtClean="0">
                <a:solidFill>
                  <a:schemeClr val="tx1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>-9-18 octombrie, Covasna - </a:t>
            </a:r>
            <a:r>
              <a:rPr lang="ro-RO" sz="2800" i="1" dirty="0">
                <a:solidFill>
                  <a:srgbClr val="002060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  <a:t/>
            </a:r>
            <a:br>
              <a:rPr lang="ro-RO" sz="2800" i="1" dirty="0">
                <a:solidFill>
                  <a:srgbClr val="002060"/>
                </a:solidFill>
                <a:latin typeface="Trebuchet MS" panose="020B0603020202020204" pitchFamily="34" charset="0"/>
                <a:cs typeface="Adobe Devanagari" panose="02040503050201020203" pitchFamily="18" charset="0"/>
              </a:rPr>
            </a:b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REGLEMENT</a:t>
            </a: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   </a:t>
            </a:r>
            <a:b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LEGEA </a:t>
            </a: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NTULUI SUPERIOR</a:t>
            </a:r>
            <a:b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STRATEGIA </a:t>
            </a:r>
            <a:r>
              <a:rPr lang="ro-RO" sz="2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ANC </a:t>
            </a:r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09" y="4431470"/>
            <a:ext cx="11922035" cy="1289785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 algn="r"/>
            <a:r>
              <a:rPr lang="en-GB" sz="2200" i="1" cap="none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Tiberiu</a:t>
            </a:r>
            <a:r>
              <a:rPr lang="en-GB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200" i="1" cap="none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2200" i="1" cap="none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abriel</a:t>
            </a:r>
            <a:r>
              <a:rPr lang="en-GB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DOBRESCU</a:t>
            </a:r>
            <a:r>
              <a:rPr lang="ro-RO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Președinte </a:t>
            </a:r>
            <a:r>
              <a:rPr lang="en-GB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  <a:endParaRPr lang="en-GB" sz="2200" i="1" cap="none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GB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Nicolae </a:t>
            </a:r>
            <a:r>
              <a:rPr lang="en-GB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POST</a:t>
            </a:r>
            <a:r>
              <a:rPr lang="ro-RO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VARU</a:t>
            </a:r>
            <a:r>
              <a:rPr lang="ro-RO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Director</a:t>
            </a:r>
            <a:r>
              <a:rPr lang="en-GB" sz="2200" i="1" cap="none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GB" sz="2200" i="1" cap="none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8AF6924-D316-E8BD-4D30-2BBE78E7CE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52" y="5544685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365125"/>
            <a:ext cx="11784071" cy="1325563"/>
          </a:xfrm>
        </p:spPr>
        <p:txBody>
          <a:bodyPr>
            <a:noAutofit/>
          </a:bodyPr>
          <a:lstStyle/>
          <a:p>
            <a:pPr algn="just"/>
            <a:r>
              <a:rPr lang="en-GB" sz="2000" dirty="0">
                <a:latin typeface="Trebuchet MS" panose="020B0603020202020204" pitchFamily="34" charset="0"/>
              </a:rPr>
              <a:t>7.</a:t>
            </a:r>
            <a:r>
              <a:rPr lang="ro-RO" sz="2000" dirty="0">
                <a:latin typeface="Trebuchet MS" panose="020B0603020202020204" pitchFamily="34" charset="0"/>
              </a:rPr>
              <a:t> Art. 73 (3</a:t>
            </a:r>
            <a:r>
              <a:rPr lang="ro-RO" sz="2000" dirty="0" smtClean="0">
                <a:latin typeface="Trebuchet MS" panose="020B0603020202020204" pitchFamily="34" charset="0"/>
              </a:rPr>
              <a:t>) Ordin </a:t>
            </a:r>
            <a:r>
              <a:rPr lang="ro-RO" sz="2000" dirty="0">
                <a:latin typeface="Trebuchet MS" panose="020B0603020202020204" pitchFamily="34" charset="0"/>
              </a:rPr>
              <a:t>al ministrului educației pentru aprobarea Metodologiei-cadru de organizare și desfășurare a programelor de formare profesională a adulților precum și tipurile </a:t>
            </a:r>
            <a:r>
              <a:rPr lang="ro-RO" sz="2000" dirty="0" smtClean="0">
                <a:latin typeface="Trebuchet MS" panose="020B0603020202020204" pitchFamily="34" charset="0"/>
              </a:rPr>
              <a:t>acestora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39" y="1900434"/>
            <a:ext cx="11490157" cy="4079742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o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ut</a:t>
            </a:r>
            <a:r>
              <a:rPr lang="ro-RO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importante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ale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legii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art.71(4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pPr lvl="2" algn="just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b)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postuniversitare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profesională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adulților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</a:p>
          <a:p>
            <a:pPr lvl="1" algn="just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art.179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(4)</a:t>
            </a:r>
          </a:p>
          <a:p>
            <a:pPr lvl="2" algn="just"/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învățământul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superior,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tot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parcursul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cuprinde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:  </a:t>
            </a:r>
            <a:endParaRPr lang="ro-RO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84048" lvl="2" indent="0" algn="just">
              <a:buNone/>
            </a:pP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inițială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realizată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universitare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organizate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patru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cicluri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6-8;</a:t>
            </a:r>
          </a:p>
          <a:p>
            <a:pPr marL="201168" lvl="1" indent="0" algn="just">
              <a:buNone/>
            </a:pP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b)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continuă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postuniversitare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01168" lvl="1" indent="0" algn="just">
              <a:buNone/>
            </a:pP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c)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profesională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adulților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5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01168" lvl="1" indent="0" algn="just">
              <a:buNone/>
            </a:pP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d)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recunoașterea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competențelor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dobândite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contexte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non-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informale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01168" lvl="1" indent="0" algn="just">
              <a:buNone/>
            </a:pP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servicii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consiliere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orientare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carieră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; </a:t>
            </a:r>
          </a:p>
          <a:p>
            <a:pPr marL="201168" lvl="1" indent="0" algn="just">
              <a:buNone/>
            </a:pP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f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activități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tineret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90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939362"/>
            <a:ext cx="8397240" cy="732155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Trebuchet MS" panose="020B0603020202020204" pitchFamily="34" charset="0"/>
              </a:rPr>
              <a:t>Competen</a:t>
            </a:r>
            <a:r>
              <a:rPr lang="ro-RO" sz="2400" dirty="0">
                <a:latin typeface="Trebuchet MS" panose="020B0603020202020204" pitchFamily="34" charset="0"/>
              </a:rPr>
              <a:t>ț</a:t>
            </a:r>
            <a:r>
              <a:rPr lang="en-GB" sz="2400" dirty="0" smtClean="0">
                <a:latin typeface="Trebuchet MS" panose="020B0603020202020204" pitchFamily="34" charset="0"/>
              </a:rPr>
              <a:t>e:</a:t>
            </a:r>
            <a:r>
              <a:rPr lang="ro-RO" sz="2400" dirty="0" smtClean="0">
                <a:latin typeface="Trebuchet MS" panose="020B0603020202020204" pitchFamily="34" charset="0"/>
              </a:rPr>
              <a:t> </a:t>
            </a:r>
            <a:r>
              <a:rPr lang="en-GB" sz="2400" dirty="0" err="1" smtClean="0">
                <a:latin typeface="Trebuchet MS" panose="020B0603020202020204" pitchFamily="34" charset="0"/>
              </a:rPr>
              <a:t>cheie</a:t>
            </a:r>
            <a:r>
              <a:rPr lang="en-GB" sz="2400" dirty="0" smtClean="0">
                <a:latin typeface="Trebuchet MS" panose="020B0603020202020204" pitchFamily="34" charset="0"/>
              </a:rPr>
              <a:t>;</a:t>
            </a:r>
            <a:r>
              <a:rPr lang="ro-RO" sz="2400" dirty="0" smtClean="0">
                <a:latin typeface="Trebuchet MS" panose="020B0603020202020204" pitchFamily="34" charset="0"/>
              </a:rPr>
              <a:t> </a:t>
            </a:r>
            <a:r>
              <a:rPr lang="en-GB" sz="2400" dirty="0" err="1" smtClean="0">
                <a:latin typeface="Trebuchet MS" panose="020B0603020202020204" pitchFamily="34" charset="0"/>
              </a:rPr>
              <a:t>profesionale</a:t>
            </a:r>
            <a:r>
              <a:rPr lang="en-GB" sz="2400" dirty="0" smtClean="0">
                <a:latin typeface="Trebuchet MS" panose="020B0603020202020204" pitchFamily="34" charset="0"/>
              </a:rPr>
              <a:t>;</a:t>
            </a:r>
            <a:r>
              <a:rPr lang="ro-RO" sz="2400" dirty="0" smtClean="0">
                <a:latin typeface="Trebuchet MS" panose="020B0603020202020204" pitchFamily="34" charset="0"/>
              </a:rPr>
              <a:t> </a:t>
            </a:r>
            <a:r>
              <a:rPr lang="en-GB" sz="2400" dirty="0" smtClean="0">
                <a:latin typeface="Trebuchet MS" panose="020B0603020202020204" pitchFamily="34" charset="0"/>
              </a:rPr>
              <a:t>transversal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176273"/>
            <a:ext cx="11210544" cy="3383279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(2)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tot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parcursul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centrată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dezvoltarea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Acestea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pot fi:</a:t>
            </a:r>
          </a:p>
          <a:p>
            <a:pPr lvl="1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Competențele-cheie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definite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Recomandarea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Consiliului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UE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. 2018/C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189/01;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in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ales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formarea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in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ial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coala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general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î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nt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obligatoriu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b)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profesionale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specifice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unui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activitate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unei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calificări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;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apar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in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profesiei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ocu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pa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iei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c)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transversale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considerate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mod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obișnuit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ca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nefiind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legate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mod specific de un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anumit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loc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sarcină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disciplină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academică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cunoaștere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ci ca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fiind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abilități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pot fi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utilizate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într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-o mare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varietate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situații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medii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lucru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inclusiv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regăsite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portalul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european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ESCO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apar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in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adul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ilor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n via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lor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persona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lă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bazeaz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cele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cheie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STRATEGII :EDUCATIA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Adultilor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–ME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Formarea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profesionala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-MMSS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97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888760"/>
            <a:ext cx="10178143" cy="712904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Trebuchet MS" panose="020B0603020202020204" pitchFamily="34" charset="0"/>
              </a:rPr>
              <a:t>Formarea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latin typeface="Trebuchet MS" panose="020B0603020202020204" pitchFamily="34" charset="0"/>
              </a:rPr>
              <a:t>profesional</a:t>
            </a:r>
            <a:r>
              <a:rPr lang="ro-RO" sz="2400" dirty="0">
                <a:latin typeface="Trebuchet MS" panose="020B0603020202020204" pitchFamily="34" charset="0"/>
              </a:rPr>
              <a:t>ă</a:t>
            </a:r>
            <a:r>
              <a:rPr lang="en-GB" sz="2400" dirty="0">
                <a:latin typeface="Trebuchet MS" panose="020B0603020202020204" pitchFamily="34" charset="0"/>
              </a:rPr>
              <a:t> a </a:t>
            </a:r>
            <a:r>
              <a:rPr lang="en-GB" sz="2400" dirty="0" err="1">
                <a:latin typeface="Trebuchet MS" panose="020B0603020202020204" pitchFamily="34" charset="0"/>
              </a:rPr>
              <a:t>adul</a:t>
            </a:r>
            <a:r>
              <a:rPr lang="ro-RO" sz="2400" dirty="0">
                <a:latin typeface="Trebuchet MS" panose="020B0603020202020204" pitchFamily="34" charset="0"/>
              </a:rPr>
              <a:t>ț</a:t>
            </a:r>
            <a:r>
              <a:rPr lang="en-GB" sz="2400" dirty="0" err="1">
                <a:latin typeface="Trebuchet MS" panose="020B0603020202020204" pitchFamily="34" charset="0"/>
              </a:rPr>
              <a:t>ilor</a:t>
            </a:r>
            <a:r>
              <a:rPr lang="en-GB" sz="2400" dirty="0">
                <a:latin typeface="Trebuchet MS" panose="020B0603020202020204" pitchFamily="34" charset="0"/>
              </a:rPr>
              <a:t> -</a:t>
            </a:r>
            <a:r>
              <a:rPr lang="ro-RO" sz="2400" dirty="0">
                <a:latin typeface="Trebuchet MS" panose="020B0603020202020204" pitchFamily="34" charset="0"/>
              </a:rPr>
              <a:t> </a:t>
            </a:r>
            <a:r>
              <a:rPr lang="en-GB" sz="2400" dirty="0">
                <a:latin typeface="Trebuchet MS" panose="020B0603020202020204" pitchFamily="34" charset="0"/>
              </a:rPr>
              <a:t>F</a:t>
            </a:r>
            <a:r>
              <a:rPr lang="ro-RO" sz="2400" dirty="0">
                <a:latin typeface="Trebuchet MS" panose="020B0603020202020204" pitchFamily="34" charset="0"/>
              </a:rPr>
              <a:t>P</a:t>
            </a:r>
            <a:r>
              <a:rPr lang="en-GB" sz="2400" dirty="0">
                <a:latin typeface="Trebuchet MS" panose="020B0603020202020204" pitchFamily="34" charset="0"/>
              </a:rPr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04" y="1416358"/>
            <a:ext cx="11533632" cy="5098933"/>
          </a:xfrm>
        </p:spPr>
        <p:txBody>
          <a:bodyPr>
            <a:normAutofit/>
          </a:bodyPr>
          <a:lstStyle/>
          <a:p>
            <a:pPr algn="just"/>
            <a:endParaRPr lang="en-GB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Art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 184 (1)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Instituțiile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învățământ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superior pot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organiza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baza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evaluării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externe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calității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educației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realizată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condițiile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Titlului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IV,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către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ARACIS,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profesională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adulților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destinate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după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caz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</a:p>
          <a:p>
            <a:pPr lvl="1" algn="just"/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a)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tinerilor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adulților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1800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care au </a:t>
            </a:r>
            <a:r>
              <a:rPr lang="en-GB" sz="1800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absolvit</a:t>
            </a:r>
            <a:r>
              <a:rPr lang="en-GB" sz="1800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cel</a:t>
            </a:r>
            <a:r>
              <a:rPr lang="en-GB" sz="1800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puțin</a:t>
            </a:r>
            <a:r>
              <a:rPr lang="en-GB" sz="1800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studiile</a:t>
            </a:r>
            <a:r>
              <a:rPr lang="en-GB" sz="1800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liceale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; </a:t>
            </a:r>
          </a:p>
          <a:p>
            <a:pPr lvl="1" algn="just"/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b)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tinerilor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adulților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absolvenți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universitare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puțin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6, cu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scopul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a:</a:t>
            </a:r>
          </a:p>
          <a:p>
            <a:pPr lvl="2" algn="just"/>
            <a:r>
              <a:rPr lang="en-GB" sz="1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dobândi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consolida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actualiza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deja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acumulate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endParaRPr lang="en-GB" sz="18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01168" lvl="1" indent="0" algn="just">
              <a:buNone/>
            </a:pP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Competențele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pot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avea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caracter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multidisciplinar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transdisciplinar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provenind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diverse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științifice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(2)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profesională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adulților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pot fi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desfășurate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către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furnizori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respectarea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prevederilor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legale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privind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asigurarea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calității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4)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profesională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adulților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pot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avea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volume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reduse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vizând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ale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învățării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corespunzătoare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care 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finalizează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cu o </a:t>
            </a:r>
            <a:r>
              <a:rPr lang="en-GB" u="sng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microcertificare</a:t>
            </a:r>
            <a:r>
              <a:rPr lang="ro-RO" u="sng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u="sng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848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939362"/>
            <a:ext cx="10515600" cy="770656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Trebuchet MS" panose="020B0603020202020204" pitchFamily="34" charset="0"/>
              </a:rPr>
              <a:t>Tipuri</a:t>
            </a:r>
            <a:r>
              <a:rPr lang="en-GB" sz="2400" dirty="0">
                <a:latin typeface="Trebuchet MS" panose="020B0603020202020204" pitchFamily="34" charset="0"/>
              </a:rPr>
              <a:t> de </a:t>
            </a:r>
            <a:r>
              <a:rPr lang="en-GB" sz="2400" dirty="0" err="1">
                <a:latin typeface="Trebuchet MS" panose="020B0603020202020204" pitchFamily="34" charset="0"/>
              </a:rPr>
              <a:t>programe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latin typeface="Trebuchet MS" panose="020B0603020202020204" pitchFamily="34" charset="0"/>
              </a:rPr>
              <a:t>postuniversitare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84" y="1835057"/>
            <a:ext cx="10515600" cy="4071968"/>
          </a:xfrm>
        </p:spPr>
        <p:txBody>
          <a:bodyPr>
            <a:norm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1.Programe pentru </a:t>
            </a:r>
            <a:r>
              <a:rPr lang="en-GB" dirty="0" err="1">
                <a:latin typeface="Trebuchet MS" panose="020B0603020202020204" pitchFamily="34" charset="0"/>
              </a:rPr>
              <a:t>dezvoltare</a:t>
            </a:r>
            <a:r>
              <a:rPr lang="en-GB" dirty="0">
                <a:latin typeface="Trebuchet MS" panose="020B0603020202020204" pitchFamily="34" charset="0"/>
              </a:rPr>
              <a:t>  </a:t>
            </a:r>
            <a:r>
              <a:rPr lang="en-GB" dirty="0" err="1">
                <a:latin typeface="Trebuchet MS" panose="020B0603020202020204" pitchFamily="34" charset="0"/>
              </a:rPr>
              <a:t>profesional</a:t>
            </a:r>
            <a:r>
              <a:rPr lang="ro-RO" dirty="0">
                <a:latin typeface="Trebuchet MS" panose="020B0603020202020204" pitchFamily="34" charset="0"/>
              </a:rPr>
              <a:t>ă</a:t>
            </a:r>
            <a:r>
              <a:rPr lang="en-GB" dirty="0">
                <a:latin typeface="Trebuchet MS" panose="020B0603020202020204" pitchFamily="34" charset="0"/>
              </a:rPr>
              <a:t>:</a:t>
            </a:r>
          </a:p>
          <a:p>
            <a:pPr lvl="1"/>
            <a:r>
              <a:rPr lang="en-GB" sz="1800" dirty="0" err="1">
                <a:latin typeface="Trebuchet MS" panose="020B0603020202020204" pitchFamily="34" charset="0"/>
              </a:rPr>
              <a:t>Ini</a:t>
            </a:r>
            <a:r>
              <a:rPr lang="ro-RO" sz="1800" dirty="0">
                <a:latin typeface="Trebuchet MS" panose="020B0603020202020204" pitchFamily="34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</a:rPr>
              <a:t>iere</a:t>
            </a:r>
            <a:endParaRPr lang="en-GB" sz="1800" dirty="0">
              <a:latin typeface="Trebuchet MS" panose="020B0603020202020204" pitchFamily="34" charset="0"/>
            </a:endParaRPr>
          </a:p>
          <a:p>
            <a:pPr lvl="1"/>
            <a:r>
              <a:rPr lang="en-GB" sz="1800" dirty="0" err="1">
                <a:latin typeface="Trebuchet MS" panose="020B0603020202020204" pitchFamily="34" charset="0"/>
              </a:rPr>
              <a:t>Perfec</a:t>
            </a:r>
            <a:r>
              <a:rPr lang="ro-RO" sz="1800" dirty="0">
                <a:latin typeface="Trebuchet MS" panose="020B0603020202020204" pitchFamily="34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</a:rPr>
              <a:t>ionare</a:t>
            </a:r>
            <a:endParaRPr lang="en-GB" sz="1800" dirty="0">
              <a:latin typeface="Trebuchet MS" panose="020B0603020202020204" pitchFamily="34" charset="0"/>
            </a:endParaRPr>
          </a:p>
          <a:p>
            <a:pPr lvl="1"/>
            <a:r>
              <a:rPr lang="en-GB" sz="1800" dirty="0" err="1">
                <a:latin typeface="Trebuchet MS" panose="020B0603020202020204" pitchFamily="34" charset="0"/>
              </a:rPr>
              <a:t>Specializare</a:t>
            </a:r>
            <a:endParaRPr lang="en-GB" sz="1800" dirty="0">
              <a:latin typeface="Trebuchet MS" panose="020B0603020202020204" pitchFamily="34" charset="0"/>
            </a:endParaRPr>
          </a:p>
          <a:p>
            <a:pPr lvl="1"/>
            <a:r>
              <a:rPr lang="en-GB" sz="1800" dirty="0" err="1">
                <a:latin typeface="Trebuchet MS" panose="020B0603020202020204" pitchFamily="34" charset="0"/>
              </a:rPr>
              <a:t>Reconversie</a:t>
            </a:r>
            <a:r>
              <a:rPr lang="en-GB" sz="1800" dirty="0">
                <a:latin typeface="Trebuchet MS" panose="020B0603020202020204" pitchFamily="34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</a:rPr>
              <a:t>profesional</a:t>
            </a:r>
            <a:r>
              <a:rPr lang="ro-RO" sz="1800" dirty="0">
                <a:latin typeface="Trebuchet MS" panose="020B0603020202020204" pitchFamily="34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</a:rPr>
              <a:t> /</a:t>
            </a:r>
            <a:r>
              <a:rPr lang="en-GB" sz="1800" dirty="0" err="1">
                <a:latin typeface="Trebuchet MS" panose="020B0603020202020204" pitchFamily="34" charset="0"/>
              </a:rPr>
              <a:t>recalificare</a:t>
            </a:r>
            <a:r>
              <a:rPr lang="en-GB" sz="1800" dirty="0">
                <a:latin typeface="Trebuchet MS" panose="020B0603020202020204" pitchFamily="34" charset="0"/>
              </a:rPr>
              <a:t> </a:t>
            </a:r>
            <a:endParaRPr lang="ro-RO" sz="1800" dirty="0">
              <a:latin typeface="Trebuchet MS" panose="020B0603020202020204" pitchFamily="34" charset="0"/>
            </a:endParaRPr>
          </a:p>
          <a:p>
            <a:pPr lvl="1"/>
            <a:endParaRPr lang="en-GB" sz="800" dirty="0">
              <a:latin typeface="Trebuchet MS" panose="020B0603020202020204" pitchFamily="34" charset="0"/>
            </a:endParaRPr>
          </a:p>
          <a:p>
            <a:r>
              <a:rPr lang="en-GB" dirty="0" err="1">
                <a:latin typeface="Trebuchet MS" panose="020B0603020202020204" pitchFamily="34" charset="0"/>
              </a:rPr>
              <a:t>Nou</a:t>
            </a:r>
            <a:r>
              <a:rPr lang="en-GB" dirty="0">
                <a:latin typeface="Trebuchet MS" panose="020B0603020202020204" pitchFamily="34" charset="0"/>
              </a:rPr>
              <a:t>:</a:t>
            </a:r>
            <a:endParaRPr lang="en-GB" sz="2400" dirty="0">
              <a:latin typeface="Trebuchet MS" panose="020B0603020202020204" pitchFamily="34" charset="0"/>
            </a:endParaRPr>
          </a:p>
          <a:p>
            <a:pPr lvl="1"/>
            <a:r>
              <a:rPr lang="en-GB" sz="2000" dirty="0">
                <a:latin typeface="Trebuchet MS" panose="020B0603020202020204" pitchFamily="34" charset="0"/>
              </a:rPr>
              <a:t>2</a:t>
            </a:r>
            <a:r>
              <a:rPr lang="en-GB" sz="2000" dirty="0" smtClean="0">
                <a:latin typeface="Trebuchet MS" panose="020B0603020202020204" pitchFamily="34" charset="0"/>
              </a:rPr>
              <a:t>.</a:t>
            </a:r>
            <a:r>
              <a:rPr lang="ro-RO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</a:rPr>
              <a:t>Programe</a:t>
            </a:r>
            <a:r>
              <a:rPr lang="en-GB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</a:rPr>
              <a:t>de </a:t>
            </a:r>
            <a:r>
              <a:rPr lang="en-GB" sz="2000" dirty="0" err="1">
                <a:latin typeface="Trebuchet MS" panose="020B0603020202020204" pitchFamily="34" charset="0"/>
              </a:rPr>
              <a:t>formare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</a:rPr>
              <a:t>continu</a:t>
            </a:r>
            <a:r>
              <a:rPr lang="ro-RO" sz="2000" dirty="0">
                <a:latin typeface="Trebuchet MS" panose="020B0603020202020204" pitchFamily="34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</a:rPr>
              <a:t> pentru </a:t>
            </a:r>
            <a:r>
              <a:rPr lang="en-GB" sz="2000" dirty="0" err="1">
                <a:latin typeface="Trebuchet MS" panose="020B0603020202020204" pitchFamily="34" charset="0"/>
              </a:rPr>
              <a:t>dezvoltare</a:t>
            </a:r>
            <a:r>
              <a:rPr lang="en-GB" sz="2000" dirty="0">
                <a:latin typeface="Trebuchet MS" panose="020B0603020202020204" pitchFamily="34" charset="0"/>
              </a:rPr>
              <a:t> personal</a:t>
            </a:r>
            <a:r>
              <a:rPr lang="ro-RO" sz="2000" dirty="0">
                <a:latin typeface="Trebuchet MS" panose="020B0603020202020204" pitchFamily="34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</a:rPr>
              <a:t>:</a:t>
            </a:r>
          </a:p>
          <a:p>
            <a:pPr lvl="2"/>
            <a:r>
              <a:rPr lang="en-GB" sz="1800" dirty="0" err="1">
                <a:latin typeface="Trebuchet MS" panose="020B0603020202020204" pitchFamily="34" charset="0"/>
              </a:rPr>
              <a:t>Dezvoltarea</a:t>
            </a:r>
            <a:r>
              <a:rPr lang="en-GB" sz="1800" dirty="0">
                <a:latin typeface="Trebuchet MS" panose="020B0603020202020204" pitchFamily="34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</a:rPr>
              <a:t>competen</a:t>
            </a:r>
            <a:r>
              <a:rPr lang="ro-RO" sz="1800" dirty="0">
                <a:latin typeface="Trebuchet MS" panose="020B0603020202020204" pitchFamily="34" charset="0"/>
              </a:rPr>
              <a:t>ț</a:t>
            </a:r>
            <a:r>
              <a:rPr lang="en-GB" sz="1800" dirty="0">
                <a:latin typeface="Trebuchet MS" panose="020B0603020202020204" pitchFamily="34" charset="0"/>
              </a:rPr>
              <a:t>e </a:t>
            </a:r>
            <a:r>
              <a:rPr lang="en-GB" sz="1800" dirty="0" err="1" smtClean="0">
                <a:latin typeface="Trebuchet MS" panose="020B0603020202020204" pitchFamily="34" charset="0"/>
              </a:rPr>
              <a:t>cheie</a:t>
            </a:r>
            <a:r>
              <a:rPr lang="en-GB" sz="1800" dirty="0" smtClean="0">
                <a:latin typeface="Trebuchet MS" panose="020B0603020202020204" pitchFamily="34" charset="0"/>
              </a:rPr>
              <a:t>,</a:t>
            </a:r>
            <a:endParaRPr lang="en-GB" sz="1800" dirty="0">
              <a:latin typeface="Trebuchet MS" panose="020B0603020202020204" pitchFamily="34" charset="0"/>
            </a:endParaRPr>
          </a:p>
          <a:p>
            <a:pPr lvl="2"/>
            <a:r>
              <a:rPr lang="en-GB" sz="1800" dirty="0" err="1">
                <a:latin typeface="Trebuchet MS" panose="020B0603020202020204" pitchFamily="34" charset="0"/>
              </a:rPr>
              <a:t>Dezvoltarea</a:t>
            </a:r>
            <a:r>
              <a:rPr lang="en-GB" sz="1800" dirty="0">
                <a:latin typeface="Trebuchet MS" panose="020B0603020202020204" pitchFamily="34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</a:rPr>
              <a:t>competen</a:t>
            </a:r>
            <a:r>
              <a:rPr lang="ro-RO" sz="1800" dirty="0">
                <a:latin typeface="Trebuchet MS" panose="020B0603020202020204" pitchFamily="34" charset="0"/>
              </a:rPr>
              <a:t>ț</a:t>
            </a:r>
            <a:r>
              <a:rPr lang="en-GB" sz="1800" dirty="0">
                <a:latin typeface="Trebuchet MS" panose="020B0603020202020204" pitchFamily="34" charset="0"/>
              </a:rPr>
              <a:t>e </a:t>
            </a:r>
            <a:r>
              <a:rPr lang="en-GB" sz="1800" dirty="0" err="1" smtClean="0">
                <a:latin typeface="Trebuchet MS" panose="020B0603020202020204" pitchFamily="34" charset="0"/>
              </a:rPr>
              <a:t>transversale</a:t>
            </a:r>
            <a:r>
              <a:rPr lang="en-GB" sz="1800" dirty="0" smtClean="0">
                <a:latin typeface="Trebuchet MS" panose="020B0603020202020204" pitchFamily="34" charset="0"/>
              </a:rPr>
              <a:t>,</a:t>
            </a:r>
            <a:endParaRPr lang="en-GB" sz="1800" dirty="0">
              <a:latin typeface="Trebuchet MS" panose="020B0603020202020204" pitchFamily="34" charset="0"/>
            </a:endParaRPr>
          </a:p>
          <a:p>
            <a:pPr lvl="1"/>
            <a:r>
              <a:rPr lang="en-GB" sz="2000" dirty="0">
                <a:latin typeface="Trebuchet MS" panose="020B0603020202020204" pitchFamily="34" charset="0"/>
              </a:rPr>
              <a:t>3</a:t>
            </a:r>
            <a:r>
              <a:rPr lang="en-GB" sz="2000" dirty="0" smtClean="0">
                <a:latin typeface="Trebuchet MS" panose="020B0603020202020204" pitchFamily="34" charset="0"/>
              </a:rPr>
              <a:t>.</a:t>
            </a:r>
            <a:r>
              <a:rPr lang="ro-RO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</a:rPr>
              <a:t>Programe</a:t>
            </a:r>
            <a:r>
              <a:rPr lang="en-GB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</a:rPr>
              <a:t>de </a:t>
            </a:r>
            <a:r>
              <a:rPr lang="en-GB" sz="2000" dirty="0" err="1">
                <a:latin typeface="Trebuchet MS" panose="020B0603020202020204" pitchFamily="34" charset="0"/>
              </a:rPr>
              <a:t>preg</a:t>
            </a:r>
            <a:r>
              <a:rPr lang="ro-RO" sz="2000" dirty="0">
                <a:latin typeface="Trebuchet MS" panose="020B0603020202020204" pitchFamily="34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</a:rPr>
              <a:t>tire a </a:t>
            </a:r>
            <a:r>
              <a:rPr lang="en-GB" sz="2000" dirty="0" err="1">
                <a:latin typeface="Trebuchet MS" panose="020B0603020202020204" pitchFamily="34" charset="0"/>
              </a:rPr>
              <a:t>tinerilor</a:t>
            </a:r>
            <a:r>
              <a:rPr lang="en-GB" sz="2000" dirty="0">
                <a:latin typeface="Trebuchet MS" panose="020B0603020202020204" pitchFamily="34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</a:rPr>
              <a:t>nivel</a:t>
            </a:r>
            <a:r>
              <a:rPr lang="en-GB" sz="2000" dirty="0">
                <a:latin typeface="Trebuchet MS" panose="020B0603020202020204" pitchFamily="34" charset="0"/>
              </a:rPr>
              <a:t> 4 CNC</a:t>
            </a:r>
            <a:r>
              <a:rPr lang="ro-RO" sz="2000" dirty="0">
                <a:latin typeface="Trebuchet MS" panose="020B0603020202020204" pitchFamily="34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</a:rPr>
              <a:t>(</a:t>
            </a:r>
            <a:r>
              <a:rPr lang="en-GB" sz="2000" dirty="0" err="1">
                <a:latin typeface="Trebuchet MS" panose="020B0603020202020204" pitchFamily="34" charset="0"/>
              </a:rPr>
              <a:t>inclusiv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</a:rPr>
              <a:t>p</a:t>
            </a:r>
            <a:r>
              <a:rPr lang="ro-RO" sz="2000" dirty="0" smtClean="0">
                <a:latin typeface="Trebuchet MS" panose="020B0603020202020204" pitchFamily="34" charset="0"/>
              </a:rPr>
              <a:t>entru</a:t>
            </a:r>
            <a:r>
              <a:rPr lang="en-GB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</a:rPr>
              <a:t>BAC)</a:t>
            </a:r>
          </a:p>
          <a:p>
            <a:pPr lvl="1"/>
            <a:r>
              <a:rPr lang="en-GB" sz="2000" dirty="0" smtClean="0">
                <a:latin typeface="Trebuchet MS" panose="020B0603020202020204" pitchFamily="34" charset="0"/>
              </a:rPr>
              <a:t>4</a:t>
            </a:r>
            <a:r>
              <a:rPr lang="ro-RO" sz="2000" dirty="0" smtClean="0">
                <a:latin typeface="Trebuchet MS" panose="020B0603020202020204" pitchFamily="34" charset="0"/>
              </a:rPr>
              <a:t>. </a:t>
            </a:r>
            <a:r>
              <a:rPr lang="en-GB" sz="2000" dirty="0" err="1" smtClean="0">
                <a:latin typeface="Trebuchet MS" panose="020B0603020202020204" pitchFamily="34" charset="0"/>
              </a:rPr>
              <a:t>Programe</a:t>
            </a:r>
            <a:r>
              <a:rPr lang="en-GB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</a:rPr>
              <a:t>de </a:t>
            </a:r>
            <a:r>
              <a:rPr lang="en-GB" sz="2000" dirty="0" err="1">
                <a:latin typeface="Trebuchet MS" panose="020B0603020202020204" pitchFamily="34" charset="0"/>
              </a:rPr>
              <a:t>preg</a:t>
            </a:r>
            <a:r>
              <a:rPr lang="ro-RO" sz="2000" dirty="0">
                <a:latin typeface="Trebuchet MS" panose="020B0603020202020204" pitchFamily="34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</a:rPr>
              <a:t>tire </a:t>
            </a:r>
            <a:r>
              <a:rPr lang="en-GB" sz="2000" dirty="0" err="1">
                <a:latin typeface="Trebuchet MS" panose="020B0603020202020204" pitchFamily="34" charset="0"/>
              </a:rPr>
              <a:t>profesional</a:t>
            </a:r>
            <a:r>
              <a:rPr lang="ro-RO" sz="2000" dirty="0">
                <a:latin typeface="Trebuchet MS" panose="020B0603020202020204" pitchFamily="34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</a:rPr>
              <a:t>nivel</a:t>
            </a:r>
            <a:r>
              <a:rPr lang="en-GB" sz="2000" dirty="0">
                <a:latin typeface="Trebuchet MS" panose="020B0603020202020204" pitchFamily="34" charset="0"/>
              </a:rPr>
              <a:t> 5 CNC </a:t>
            </a:r>
            <a:r>
              <a:rPr lang="en-GB" sz="2000" dirty="0" smtClean="0">
                <a:latin typeface="Trebuchet MS" panose="020B0603020202020204" pitchFamily="34" charset="0"/>
              </a:rPr>
              <a:t>–</a:t>
            </a:r>
            <a:r>
              <a:rPr lang="ro-RO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</a:rPr>
              <a:t>postliceal</a:t>
            </a:r>
            <a:r>
              <a:rPr lang="ro-RO" sz="2000" dirty="0" smtClean="0">
                <a:latin typeface="Trebuchet MS" panose="020B0603020202020204" pitchFamily="34" charset="0"/>
              </a:rPr>
              <a:t>.</a:t>
            </a:r>
            <a:endParaRPr lang="en-GB" sz="2000" dirty="0" err="1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dirty="0">
              <a:latin typeface="Trebuchet MS" panose="020B0603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381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73" y="566216"/>
            <a:ext cx="11690158" cy="1325563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8. N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o</a:t>
            </a:r>
            <a:r>
              <a:rPr lang="en-GB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ut</a:t>
            </a:r>
            <a:r>
              <a:rPr lang="ro-RO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ăț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i: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ISCED,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anagajabilitatea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,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specialistul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î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n 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sisteme de </a:t>
            </a:r>
            <a:r>
              <a:rPr lang="en-GB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calific</a:t>
            </a:r>
            <a:r>
              <a:rPr lang="ro-RO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are</a:t>
            </a: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 </a:t>
            </a:r>
            <a:r>
              <a:rPr lang="en-GB" sz="2400" dirty="0">
                <a:latin typeface="Trebuchet MS" panose="020B0603020202020204" pitchFamily="34" charset="0"/>
              </a:rPr>
              <a:t/>
            </a:r>
            <a:br>
              <a:rPr lang="en-GB" sz="2400" dirty="0">
                <a:latin typeface="Trebuchet MS" panose="020B0603020202020204" pitchFamily="34" charset="0"/>
              </a:rPr>
            </a:b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73" y="1847523"/>
            <a:ext cx="11594364" cy="59157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8.1.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Introducerea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lege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domeniilor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ISCED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–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adaptarea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cerin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europene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8.2.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Angajabilitatea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crit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eficien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educa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iei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raport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cu pia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8.2.1.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Portofoliul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educațional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conține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dovezi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ale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rezultatelor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învățării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dobândite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contexte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formale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, non-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formale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informale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educație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8.2.2.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Recunoa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terea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rilor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de c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tre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pia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endParaRPr lang="en-GB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8.3.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Specialistul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ro-RO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sisteme de calificare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specializare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COR,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reglementat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ANC: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sz="16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consultantul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departamentelor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facut</a:t>
            </a:r>
            <a:r>
              <a:rPr lang="ro-RO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ilor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universit</a:t>
            </a:r>
            <a:r>
              <a:rPr lang="ro-RO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ilor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dezvoltarea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organizarea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stabilirea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pentru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programele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corelarii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cu pia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respectiv</a:t>
            </a:r>
            <a:r>
              <a:rPr lang="en-GB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a:</a:t>
            </a:r>
          </a:p>
          <a:p>
            <a:pPr marL="0" indent="0">
              <a:buNone/>
            </a:pP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endParaRPr lang="ro-RO" sz="16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16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endParaRPr lang="en-GB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66849"/>
              </p:ext>
            </p:extLst>
          </p:nvPr>
        </p:nvGraphicFramePr>
        <p:xfrm>
          <a:off x="301753" y="4450418"/>
          <a:ext cx="11724784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1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2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Ocupa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iilor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codurilor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COR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ESCO: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transversale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&amp;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profesionale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abilit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ăț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Domeniilor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ISCED,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specializ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rilor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codurilor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Rezultatelor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nv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ăță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rii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de ca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ificare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CNC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Domeniilor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CAEN,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corelarea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cu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pia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muncii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cerin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e,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tehnologii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inova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Certificatelor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suplimentului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digital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diferitele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tipuri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programe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Nivelul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admitere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final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8. C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ondi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iilor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cerin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elor</a:t>
                      </a:r>
                      <a:r>
                        <a:rPr lang="en-GB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admitere</a:t>
                      </a:r>
                      <a:r>
                        <a:rPr lang="ro-RO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GB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3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589" y="1086788"/>
            <a:ext cx="11619411" cy="434681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rebuchet MS" panose="020B0603020202020204" pitchFamily="34" charset="0"/>
              </a:rPr>
              <a:t>9</a:t>
            </a:r>
            <a:r>
              <a:rPr lang="en-US" sz="2200" dirty="0" smtClean="0">
                <a:latin typeface="Trebuchet MS" panose="020B0603020202020204" pitchFamily="34" charset="0"/>
              </a:rPr>
              <a:t>.</a:t>
            </a:r>
            <a:r>
              <a:rPr lang="ro-RO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err="1" smtClean="0">
                <a:latin typeface="Trebuchet MS" panose="020B0603020202020204" pitchFamily="34" charset="0"/>
              </a:rPr>
              <a:t>Lucr</a:t>
            </a:r>
            <a:r>
              <a:rPr lang="ro-RO" sz="2200" dirty="0">
                <a:latin typeface="Trebuchet MS" panose="020B0603020202020204" pitchFamily="34" charset="0"/>
              </a:rPr>
              <a:t>ă</a:t>
            </a:r>
            <a:r>
              <a:rPr lang="en-US" sz="2200" dirty="0">
                <a:latin typeface="Trebuchet MS" panose="020B0603020202020204" pitchFamily="34" charset="0"/>
              </a:rPr>
              <a:t>m pentru </a:t>
            </a:r>
            <a:r>
              <a:rPr lang="en-US" sz="2200" dirty="0" err="1">
                <a:latin typeface="Trebuchet MS" panose="020B0603020202020204" pitchFamily="34" charset="0"/>
              </a:rPr>
              <a:t>crearea</a:t>
            </a:r>
            <a:r>
              <a:rPr lang="en-US" sz="2200" dirty="0">
                <a:latin typeface="Trebuchet MS" panose="020B0603020202020204" pitchFamily="34" charset="0"/>
              </a:rPr>
              <a:t> Spa</a:t>
            </a:r>
            <a:r>
              <a:rPr lang="ro-RO" sz="2200" dirty="0">
                <a:latin typeface="Trebuchet MS" panose="020B0603020202020204" pitchFamily="34" charset="0"/>
              </a:rPr>
              <a:t>ț</a:t>
            </a:r>
            <a:r>
              <a:rPr lang="en-US" sz="2200" dirty="0" err="1">
                <a:latin typeface="Trebuchet MS" panose="020B0603020202020204" pitchFamily="34" charset="0"/>
              </a:rPr>
              <a:t>iului</a:t>
            </a:r>
            <a:r>
              <a:rPr lang="en-US" sz="2200" dirty="0">
                <a:latin typeface="Trebuchet MS" panose="020B0603020202020204" pitchFamily="34" charset="0"/>
              </a:rPr>
              <a:t> European al </a:t>
            </a:r>
            <a:r>
              <a:rPr lang="en-US" sz="2200" dirty="0" err="1">
                <a:latin typeface="Trebuchet MS" panose="020B0603020202020204" pitchFamily="34" charset="0"/>
              </a:rPr>
              <a:t>Educa</a:t>
            </a:r>
            <a:r>
              <a:rPr lang="ro-RO" sz="2200" dirty="0">
                <a:latin typeface="Trebuchet MS" panose="020B0603020202020204" pitchFamily="34" charset="0"/>
              </a:rPr>
              <a:t>ț</a:t>
            </a:r>
            <a:r>
              <a:rPr lang="en-US" sz="2200" dirty="0" err="1">
                <a:latin typeface="Trebuchet MS" panose="020B0603020202020204" pitchFamily="34" charset="0"/>
              </a:rPr>
              <a:t>iei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smtClean="0">
                <a:latin typeface="Trebuchet MS" panose="020B0603020202020204" pitchFamily="34" charset="0"/>
              </a:rPr>
              <a:t>SEE-2025-2030 </a:t>
            </a:r>
            <a:r>
              <a:rPr lang="en-US" sz="2200" dirty="0">
                <a:latin typeface="Trebuchet MS" panose="020B0603020202020204" pitchFamily="34" charset="0"/>
              </a:rPr>
              <a:t>(COM CE -18.11.22)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513" y="1812969"/>
            <a:ext cx="10018712" cy="4492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7456" y="209597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>
                <a:solidFill>
                  <a:prstClr val="black"/>
                </a:solidFill>
                <a:latin typeface="Corbel" panose="020B0503020204020204"/>
              </a:rPr>
              <a:t>„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Recognition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for all”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b="1" dirty="0">
                <a:solidFill>
                  <a:prstClr val="black"/>
                </a:solidFill>
                <a:latin typeface="Corbel" panose="020B0503020204020204"/>
              </a:rPr>
              <a:t>„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Mobility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for all”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>
                <a:solidFill>
                  <a:prstClr val="black"/>
                </a:solidFill>
                <a:latin typeface="Corbel" panose="020B0503020204020204"/>
              </a:rPr>
              <a:t>„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Social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inclusion"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>
                <a:solidFill>
                  <a:prstClr val="black"/>
                </a:solidFill>
                <a:latin typeface="Corbel" panose="020B0503020204020204"/>
              </a:rPr>
              <a:t>„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Innovation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 learning and teaching 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>
                <a:solidFill>
                  <a:prstClr val="black"/>
                </a:solidFill>
                <a:latin typeface="Corbel" panose="020B0503020204020204"/>
              </a:rPr>
              <a:t>„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Digitalisation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>
                <a:solidFill>
                  <a:prstClr val="black"/>
                </a:solidFill>
                <a:latin typeface="Corbel" panose="020B0503020204020204"/>
              </a:rPr>
              <a:t>„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Quallity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16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7D07B0-5528-8D13-8222-FBCBBD636AA0}"/>
              </a:ext>
            </a:extLst>
          </p:cNvPr>
          <p:cNvSpPr txBox="1"/>
          <p:nvPr/>
        </p:nvSpPr>
        <p:spPr>
          <a:xfrm>
            <a:off x="3695650" y="2758735"/>
            <a:ext cx="496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/>
            <a:r>
              <a:rPr lang="ro-RO" sz="5400" b="1" dirty="0">
                <a:solidFill>
                  <a:srgbClr val="00319A"/>
                </a:solidFill>
                <a:latin typeface="Trebuchet MS" panose="020B0603020202020204" pitchFamily="34" charset="0"/>
              </a:rPr>
              <a:t>VĂ </a:t>
            </a:r>
            <a:r>
              <a:rPr lang="ro-RO" sz="54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MULȚUMIM!</a:t>
            </a:r>
            <a:endParaRPr lang="ro-RO" sz="54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8A199C2-9F3D-D50B-7685-3A65E9AA198D}"/>
              </a:ext>
            </a:extLst>
          </p:cNvPr>
          <p:cNvSpPr txBox="1"/>
          <p:nvPr/>
        </p:nvSpPr>
        <p:spPr>
          <a:xfrm>
            <a:off x="6790579" y="5191937"/>
            <a:ext cx="5055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/>
            <a:r>
              <a:rPr lang="ro-RO" sz="1500" b="1" dirty="0">
                <a:solidFill>
                  <a:srgbClr val="00319A"/>
                </a:solidFill>
                <a:latin typeface="Trebuchet MS" panose="020B0603020202020204" pitchFamily="34" charset="0"/>
              </a:rPr>
              <a:t>CONTACT:</a:t>
            </a:r>
          </a:p>
          <a:p>
            <a:pPr defTabSz="857250"/>
            <a:r>
              <a:rPr lang="ro-RO" sz="1500" b="1" dirty="0">
                <a:solidFill>
                  <a:srgbClr val="00319A"/>
                </a:solidFill>
                <a:latin typeface="Trebuchet MS" panose="020B0603020202020204" pitchFamily="34" charset="0"/>
              </a:rPr>
              <a:t>Tel.: 021.313.00.50/021.313.00.51/+40.372.37.46.91</a:t>
            </a:r>
          </a:p>
          <a:p>
            <a:pPr defTabSz="857250"/>
            <a:r>
              <a:rPr lang="ro-RO" sz="1500" b="1" dirty="0">
                <a:solidFill>
                  <a:srgbClr val="00319A"/>
                </a:solidFill>
                <a:latin typeface="Trebuchet MS" panose="020B0603020202020204" pitchFamily="34" charset="0"/>
              </a:rPr>
              <a:t> E-mail: office@anc.edu.ro</a:t>
            </a:r>
            <a:endParaRPr lang="ro-RO" sz="1500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defTabSz="857250"/>
            <a:r>
              <a:rPr lang="ro-RO" sz="1500" b="1" dirty="0">
                <a:solidFill>
                  <a:srgbClr val="00319A"/>
                </a:solidFill>
                <a:latin typeface="Trebuchet MS" panose="020B0603020202020204" pitchFamily="34" charset="0"/>
              </a:rPr>
              <a:t>Adresă web: </a:t>
            </a:r>
            <a:r>
              <a:rPr lang="ro-RO" sz="1500" b="1" dirty="0">
                <a:solidFill>
                  <a:srgbClr val="00319A"/>
                </a:solidFill>
                <a:latin typeface="Trebuchet MS" panose="020B0603020202020204" pitchFamily="34" charset="0"/>
                <a:hlinkClick r:id="rId2"/>
              </a:rPr>
              <a:t>http://anc.edu.ro/</a:t>
            </a:r>
            <a:endParaRPr lang="ro-RO" sz="15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81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SUMAR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924" y="1737360"/>
            <a:ext cx="1154069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o-RO" dirty="0" smtClean="0">
                <a:latin typeface="Trebuchet MS" panose="020B0603020202020204" pitchFamily="34" charset="0"/>
              </a:rPr>
              <a:t>Microcertificările;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R</a:t>
            </a:r>
            <a:r>
              <a:rPr lang="ro-RO" dirty="0" err="1">
                <a:latin typeface="Trebuchet MS" panose="020B0603020202020204" pitchFamily="34" charset="0"/>
              </a:rPr>
              <a:t>ezultatel</a:t>
            </a:r>
            <a:r>
              <a:rPr lang="en-GB" dirty="0">
                <a:latin typeface="Trebuchet MS" panose="020B0603020202020204" pitchFamily="34" charset="0"/>
              </a:rPr>
              <a:t>e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</a:rPr>
              <a:t>învățării;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ro-RO" dirty="0">
                <a:latin typeface="Trebuchet MS" panose="020B0603020202020204" pitchFamily="34" charset="0"/>
              </a:rPr>
              <a:t>Registrului </a:t>
            </a:r>
            <a:r>
              <a:rPr lang="ro-RO" dirty="0" smtClean="0">
                <a:latin typeface="Trebuchet MS" panose="020B0603020202020204" pitchFamily="34" charset="0"/>
              </a:rPr>
              <a:t>Național </a:t>
            </a:r>
            <a:r>
              <a:rPr lang="ro-RO" dirty="0">
                <a:latin typeface="Trebuchet MS" panose="020B0603020202020204" pitchFamily="34" charset="0"/>
              </a:rPr>
              <a:t>al </a:t>
            </a:r>
            <a:r>
              <a:rPr lang="ro-RO" dirty="0" smtClean="0">
                <a:latin typeface="Trebuchet MS" panose="020B0603020202020204" pitchFamily="34" charset="0"/>
              </a:rPr>
              <a:t>Calificărilor;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C</a:t>
            </a:r>
            <a:r>
              <a:rPr lang="ro-RO" dirty="0">
                <a:latin typeface="Trebuchet MS" panose="020B0603020202020204" pitchFamily="34" charset="0"/>
              </a:rPr>
              <a:t>orespondența nivelurilor de calificare și titlurile ocupațiilor din </a:t>
            </a:r>
            <a:r>
              <a:rPr lang="ro-RO" dirty="0" smtClean="0">
                <a:latin typeface="Trebuchet MS" panose="020B0603020202020204" pitchFamily="34" charset="0"/>
              </a:rPr>
              <a:t>COR;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S</a:t>
            </a:r>
            <a:r>
              <a:rPr lang="ro-RO" dirty="0" smtClean="0">
                <a:latin typeface="Trebuchet MS" panose="020B0603020202020204" pitchFamily="34" charset="0"/>
              </a:rPr>
              <a:t>tandardele </a:t>
            </a:r>
            <a:r>
              <a:rPr lang="ro-RO" dirty="0">
                <a:latin typeface="Trebuchet MS" panose="020B0603020202020204" pitchFamily="34" charset="0"/>
              </a:rPr>
              <a:t>ocupaționale și de </a:t>
            </a:r>
            <a:r>
              <a:rPr lang="ro-RO" dirty="0" smtClean="0">
                <a:latin typeface="Trebuchet MS" panose="020B0603020202020204" pitchFamily="34" charset="0"/>
              </a:rPr>
              <a:t>calificare;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C</a:t>
            </a:r>
            <a:r>
              <a:rPr lang="ro-RO" dirty="0" err="1">
                <a:latin typeface="Trebuchet MS" panose="020B0603020202020204" pitchFamily="34" charset="0"/>
              </a:rPr>
              <a:t>reditel</a:t>
            </a:r>
            <a:r>
              <a:rPr lang="en-GB" dirty="0">
                <a:latin typeface="Trebuchet MS" panose="020B0603020202020204" pitchFamily="34" charset="0"/>
              </a:rPr>
              <a:t>e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ro-RO" dirty="0" smtClean="0">
                <a:latin typeface="Trebuchet MS" panose="020B0603020202020204" pitchFamily="34" charset="0"/>
              </a:rPr>
              <a:t>transferabile;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P</a:t>
            </a:r>
            <a:r>
              <a:rPr lang="ro-RO" dirty="0" err="1">
                <a:latin typeface="Trebuchet MS" panose="020B0603020202020204" pitchFamily="34" charset="0"/>
              </a:rPr>
              <a:t>rogramel</a:t>
            </a:r>
            <a:r>
              <a:rPr lang="en-GB" dirty="0">
                <a:latin typeface="Trebuchet MS" panose="020B0603020202020204" pitchFamily="34" charset="0"/>
              </a:rPr>
              <a:t>e</a:t>
            </a:r>
            <a:r>
              <a:rPr lang="ro-RO" dirty="0">
                <a:latin typeface="Trebuchet MS" panose="020B0603020202020204" pitchFamily="34" charset="0"/>
              </a:rPr>
              <a:t> de formare profesională a </a:t>
            </a:r>
            <a:r>
              <a:rPr lang="ro-RO" dirty="0" smtClean="0">
                <a:latin typeface="Trebuchet MS" panose="020B0603020202020204" pitchFamily="34" charset="0"/>
              </a:rPr>
              <a:t>adulților;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 smtClean="0">
                <a:latin typeface="Trebuchet MS" panose="020B0603020202020204" pitchFamily="34" charset="0"/>
              </a:rPr>
              <a:t>N</a:t>
            </a:r>
            <a:r>
              <a:rPr lang="ro-RO" dirty="0" smtClean="0">
                <a:latin typeface="Trebuchet MS" panose="020B0603020202020204" pitchFamily="34" charset="0"/>
              </a:rPr>
              <a:t>o</a:t>
            </a:r>
            <a:r>
              <a:rPr lang="en-GB" dirty="0" err="1" smtClean="0">
                <a:latin typeface="Trebuchet MS" panose="020B0603020202020204" pitchFamily="34" charset="0"/>
              </a:rPr>
              <a:t>ut</a:t>
            </a:r>
            <a:r>
              <a:rPr lang="ro-RO" dirty="0" err="1">
                <a:latin typeface="Trebuchet MS" panose="020B0603020202020204" pitchFamily="34" charset="0"/>
              </a:rPr>
              <a:t>ăț</a:t>
            </a:r>
            <a:r>
              <a:rPr lang="en-GB" dirty="0">
                <a:latin typeface="Trebuchet MS" panose="020B0603020202020204" pitchFamily="34" charset="0"/>
              </a:rPr>
              <a:t>i: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en-GB" dirty="0">
                <a:latin typeface="Trebuchet MS" panose="020B0603020202020204" pitchFamily="34" charset="0"/>
              </a:rPr>
              <a:t>ISCED,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</a:rPr>
              <a:t>angajabilitatea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</a:rPr>
              <a:t>specialistul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ro-RO" dirty="0">
                <a:latin typeface="Trebuchet MS" panose="020B0603020202020204" pitchFamily="34" charset="0"/>
              </a:rPr>
              <a:t>î</a:t>
            </a:r>
            <a:r>
              <a:rPr lang="en-GB" dirty="0">
                <a:latin typeface="Trebuchet MS" panose="020B0603020202020204" pitchFamily="34" charset="0"/>
              </a:rPr>
              <a:t>n </a:t>
            </a:r>
            <a:r>
              <a:rPr lang="en-GB" dirty="0" err="1">
                <a:latin typeface="Trebuchet MS" panose="020B0603020202020204" pitchFamily="34" charset="0"/>
              </a:rPr>
              <a:t>calific</a:t>
            </a:r>
            <a:r>
              <a:rPr lang="ro-RO" dirty="0">
                <a:latin typeface="Trebuchet MS" panose="020B0603020202020204" pitchFamily="34" charset="0"/>
              </a:rPr>
              <a:t>ă</a:t>
            </a:r>
            <a:r>
              <a:rPr lang="en-GB" dirty="0" err="1" smtClean="0">
                <a:latin typeface="Trebuchet MS" panose="020B0603020202020204" pitchFamily="34" charset="0"/>
              </a:rPr>
              <a:t>ri</a:t>
            </a:r>
            <a:r>
              <a:rPr lang="ro-RO" dirty="0" smtClean="0">
                <a:latin typeface="Trebuchet MS" panose="020B0603020202020204" pitchFamily="34" charset="0"/>
              </a:rPr>
              <a:t>;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Spa</a:t>
            </a:r>
            <a:r>
              <a:rPr lang="ro-RO" dirty="0">
                <a:latin typeface="Trebuchet MS" panose="020B0603020202020204" pitchFamily="34" charset="0"/>
              </a:rPr>
              <a:t>ț</a:t>
            </a:r>
            <a:r>
              <a:rPr lang="en-GB" dirty="0" err="1">
                <a:latin typeface="Trebuchet MS" panose="020B0603020202020204" pitchFamily="34" charset="0"/>
              </a:rPr>
              <a:t>iul</a:t>
            </a:r>
            <a:r>
              <a:rPr lang="en-GB" dirty="0">
                <a:latin typeface="Trebuchet MS" panose="020B0603020202020204" pitchFamily="34" charset="0"/>
              </a:rPr>
              <a:t> European al </a:t>
            </a:r>
            <a:r>
              <a:rPr lang="en-GB" dirty="0" err="1">
                <a:latin typeface="Trebuchet MS" panose="020B0603020202020204" pitchFamily="34" charset="0"/>
              </a:rPr>
              <a:t>Educa</a:t>
            </a:r>
            <a:r>
              <a:rPr lang="ro-RO" dirty="0">
                <a:latin typeface="Trebuchet MS" panose="020B0603020202020204" pitchFamily="34" charset="0"/>
              </a:rPr>
              <a:t>ț</a:t>
            </a:r>
            <a:r>
              <a:rPr lang="en-GB" dirty="0" err="1">
                <a:latin typeface="Trebuchet MS" panose="020B0603020202020204" pitchFamily="34" charset="0"/>
              </a:rPr>
              <a:t>iei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</a:rPr>
              <a:t>–</a:t>
            </a:r>
            <a:r>
              <a:rPr lang="ro-RO" dirty="0" smtClean="0">
                <a:latin typeface="Trebuchet MS" panose="020B0603020202020204" pitchFamily="34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</a:rPr>
              <a:t>SEE</a:t>
            </a:r>
            <a:r>
              <a:rPr lang="ro-RO" dirty="0" smtClean="0">
                <a:latin typeface="Trebuchet MS" panose="020B0603020202020204" pitchFamily="34" charset="0"/>
              </a:rPr>
              <a:t>.</a:t>
            </a:r>
            <a:endParaRPr lang="en-GB" dirty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Trebuchet MS" panose="020B0603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309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4" y="939362"/>
            <a:ext cx="11660376" cy="71865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1.</a:t>
            </a:r>
            <a:r>
              <a:rPr lang="ro-RO" sz="2400" dirty="0">
                <a:latin typeface="Trebuchet MS" panose="020B0603020202020204" pitchFamily="34" charset="0"/>
              </a:rPr>
              <a:t> Art. 184 (6) Ordin al ministrului educației privind </a:t>
            </a:r>
            <a:r>
              <a:rPr lang="ro-RO" sz="2400" dirty="0" err="1">
                <a:latin typeface="Trebuchet MS" panose="020B0603020202020204" pitchFamily="34" charset="0"/>
              </a:rPr>
              <a:t>microcertificările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" y="1727254"/>
            <a:ext cx="11497056" cy="4801562"/>
          </a:xfrm>
        </p:spPr>
        <p:txBody>
          <a:bodyPr>
            <a:noAutofit/>
          </a:bodyPr>
          <a:lstStyle/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microcertificat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” 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citește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„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microcertificare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GB" dirty="0">
                <a:latin typeface="Trebuchet MS" panose="020B0603020202020204" pitchFamily="34" charset="0"/>
              </a:rPr>
              <a:t>(</a:t>
            </a:r>
            <a:r>
              <a:rPr lang="en-GB" dirty="0" err="1">
                <a:latin typeface="Trebuchet MS" panose="020B0603020202020204" pitchFamily="34" charset="0"/>
              </a:rPr>
              <a:t>Rectificare</a:t>
            </a:r>
            <a:r>
              <a:rPr lang="en-GB" dirty="0">
                <a:latin typeface="Trebuchet MS" panose="020B0603020202020204" pitchFamily="34" charset="0"/>
              </a:rPr>
              <a:t> la </a:t>
            </a:r>
            <a:r>
              <a:rPr lang="en-GB" dirty="0" err="1">
                <a:latin typeface="Trebuchet MS" panose="020B0603020202020204" pitchFamily="34" charset="0"/>
              </a:rPr>
              <a:t>Recomandare</a:t>
            </a:r>
            <a:r>
              <a:rPr lang="en-GB" dirty="0">
                <a:latin typeface="Trebuchet MS" panose="020B0603020202020204" pitchFamily="34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</a:rPr>
              <a:t>Consiliului</a:t>
            </a:r>
            <a:r>
              <a:rPr lang="en-GB" dirty="0">
                <a:latin typeface="Trebuchet MS" panose="020B0603020202020204" pitchFamily="34" charset="0"/>
              </a:rPr>
              <a:t> din 22 </a:t>
            </a:r>
            <a:r>
              <a:rPr lang="en-GB" dirty="0" err="1">
                <a:latin typeface="Trebuchet MS" panose="020B0603020202020204" pitchFamily="34" charset="0"/>
              </a:rPr>
              <a:t>iunie</a:t>
            </a:r>
            <a:r>
              <a:rPr lang="en-GB" dirty="0">
                <a:latin typeface="Trebuchet MS" panose="020B0603020202020204" pitchFamily="34" charset="0"/>
              </a:rPr>
              <a:t> 2022 </a:t>
            </a:r>
            <a:r>
              <a:rPr lang="en-GB" dirty="0" err="1">
                <a:latin typeface="Trebuchet MS" panose="020B0603020202020204" pitchFamily="34" charset="0"/>
              </a:rPr>
              <a:t>privind</a:t>
            </a:r>
            <a:r>
              <a:rPr lang="en-GB" dirty="0">
                <a:latin typeface="Trebuchet MS" panose="020B0603020202020204" pitchFamily="34" charset="0"/>
              </a:rPr>
              <a:t> o </a:t>
            </a:r>
            <a:r>
              <a:rPr lang="en-GB" dirty="0" err="1">
                <a:latin typeface="Trebuchet MS" panose="020B0603020202020204" pitchFamily="34" charset="0"/>
              </a:rPr>
              <a:t>abordare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europeană</a:t>
            </a:r>
            <a:r>
              <a:rPr lang="en-GB" dirty="0">
                <a:latin typeface="Trebuchet MS" panose="020B0603020202020204" pitchFamily="34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</a:rPr>
              <a:t>microcertificatelor</a:t>
            </a:r>
            <a:r>
              <a:rPr lang="en-GB" dirty="0">
                <a:latin typeface="Trebuchet MS" panose="020B0603020202020204" pitchFamily="34" charset="0"/>
              </a:rPr>
              <a:t> pentru </a:t>
            </a:r>
            <a:r>
              <a:rPr lang="en-GB" dirty="0" err="1">
                <a:latin typeface="Trebuchet MS" panose="020B0603020202020204" pitchFamily="34" charset="0"/>
              </a:rPr>
              <a:t>învățarea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pe</a:t>
            </a:r>
            <a:r>
              <a:rPr lang="en-GB" dirty="0">
                <a:latin typeface="Trebuchet MS" panose="020B0603020202020204" pitchFamily="34" charset="0"/>
              </a:rPr>
              <a:t> tot </a:t>
            </a:r>
            <a:r>
              <a:rPr lang="en-GB" dirty="0" err="1">
                <a:latin typeface="Trebuchet MS" panose="020B0603020202020204" pitchFamily="34" charset="0"/>
              </a:rPr>
              <a:t>parcursul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vieții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și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capacitatea</a:t>
            </a:r>
            <a:r>
              <a:rPr lang="en-GB" dirty="0">
                <a:latin typeface="Trebuchet MS" panose="020B0603020202020204" pitchFamily="34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</a:rPr>
              <a:t>inserție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profesională</a:t>
            </a:r>
            <a:r>
              <a:rPr lang="en-GB" dirty="0">
                <a:latin typeface="Trebuchet MS" panose="020B0603020202020204" pitchFamily="34" charset="0"/>
              </a:rPr>
              <a:t> )</a:t>
            </a: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Definitie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 „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microcertific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at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”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înseamnă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înregistrarea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rezultatelor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învățării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dobândite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un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cursant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urma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volum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redus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Aceste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ale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învățării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fi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fost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evaluate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baza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criterii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transparente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clar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definite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Experiențele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finalizează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acordarea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microcertificat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concepute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a-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oferi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cursantului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cunoștințe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aptitudini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competențe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specifice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răspundă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nevoi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societale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personale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culturale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ale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pieței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forței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Microcertificatele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deținute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cursanți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 pot 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fi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partajate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portabile</a:t>
            </a:r>
            <a:r>
              <a:rPr lang="en-GB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Acestea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pot fi de sine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stătătoare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combinate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constitui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certificări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GB" i="1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generale</a:t>
            </a:r>
            <a:r>
              <a:rPr lang="en-GB" u="sng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bazează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asigurarea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calității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conformitate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standardele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convenite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sectorul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activitate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relevant.</a:t>
            </a:r>
          </a:p>
          <a:p>
            <a:pPr algn="just"/>
            <a:r>
              <a:rPr lang="en-GB" dirty="0">
                <a:latin typeface="Trebuchet MS" panose="020B0603020202020204" pitchFamily="34" charset="0"/>
              </a:rPr>
              <a:t>(RECOMANDARE A CONSILIULUI din 22 </a:t>
            </a:r>
            <a:r>
              <a:rPr lang="en-GB" dirty="0" err="1">
                <a:latin typeface="Trebuchet MS" panose="020B0603020202020204" pitchFamily="34" charset="0"/>
              </a:rPr>
              <a:t>iunie</a:t>
            </a:r>
            <a:r>
              <a:rPr lang="en-GB" dirty="0">
                <a:latin typeface="Trebuchet MS" panose="020B0603020202020204" pitchFamily="34" charset="0"/>
              </a:rPr>
              <a:t> 2022 </a:t>
            </a:r>
            <a:r>
              <a:rPr lang="en-GB" dirty="0" err="1">
                <a:latin typeface="Trebuchet MS" panose="020B0603020202020204" pitchFamily="34" charset="0"/>
              </a:rPr>
              <a:t>privind</a:t>
            </a:r>
            <a:r>
              <a:rPr lang="en-GB" dirty="0">
                <a:latin typeface="Trebuchet MS" panose="020B0603020202020204" pitchFamily="34" charset="0"/>
              </a:rPr>
              <a:t> o </a:t>
            </a:r>
            <a:r>
              <a:rPr lang="en-GB" dirty="0" err="1">
                <a:latin typeface="Trebuchet MS" panose="020B0603020202020204" pitchFamily="34" charset="0"/>
              </a:rPr>
              <a:t>abordare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europeană</a:t>
            </a:r>
            <a:r>
              <a:rPr lang="en-GB" dirty="0">
                <a:latin typeface="Trebuchet MS" panose="020B0603020202020204" pitchFamily="34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</a:rPr>
              <a:t>microcertificatelor</a:t>
            </a:r>
            <a:r>
              <a:rPr lang="en-GB" dirty="0">
                <a:latin typeface="Trebuchet MS" panose="020B0603020202020204" pitchFamily="34" charset="0"/>
              </a:rPr>
              <a:t> pentru </a:t>
            </a:r>
            <a:r>
              <a:rPr lang="en-GB" dirty="0" err="1">
                <a:latin typeface="Trebuchet MS" panose="020B0603020202020204" pitchFamily="34" charset="0"/>
              </a:rPr>
              <a:t>învățarea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pe</a:t>
            </a:r>
            <a:r>
              <a:rPr lang="en-GB" dirty="0">
                <a:latin typeface="Trebuchet MS" panose="020B0603020202020204" pitchFamily="34" charset="0"/>
              </a:rPr>
              <a:t> tot </a:t>
            </a:r>
            <a:r>
              <a:rPr lang="en-GB" dirty="0" err="1">
                <a:latin typeface="Trebuchet MS" panose="020B0603020202020204" pitchFamily="34" charset="0"/>
              </a:rPr>
              <a:t>parcursul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vieții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și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capacitatea</a:t>
            </a:r>
            <a:r>
              <a:rPr lang="en-GB" dirty="0">
                <a:latin typeface="Trebuchet MS" panose="020B0603020202020204" pitchFamily="34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</a:rPr>
              <a:t>inserție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profesională</a:t>
            </a:r>
            <a:r>
              <a:rPr lang="en-GB" dirty="0">
                <a:latin typeface="Trebuchet MS" panose="020B0603020202020204" pitchFamily="34" charset="0"/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46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CATACTERISTICI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0" y="2133523"/>
            <a:ext cx="9381066" cy="3880773"/>
          </a:xfrm>
        </p:spPr>
        <p:txBody>
          <a:bodyPr>
            <a:normAutofit/>
          </a:bodyPr>
          <a:lstStyle/>
          <a:p>
            <a:pPr marL="201168" lvl="1" indent="0" algn="just">
              <a:buNone/>
            </a:pP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Volum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de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are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redus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=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num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r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ntreg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credite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ECTS,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minimum 1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ECTS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Dob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ndirea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e: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sociale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personale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profesionale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Partajate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tipuri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specializ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perfec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ion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Portabile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digitale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 format digital,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cardul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cumulabilitate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”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acumulare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 pot conduce la o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Asigurarea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calit</a:t>
            </a:r>
            <a:r>
              <a:rPr lang="ro-RO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ii conform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standardelor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obligatorie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783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39361"/>
            <a:ext cx="11676888" cy="788727"/>
          </a:xfrm>
        </p:spPr>
        <p:txBody>
          <a:bodyPr>
            <a:noAutofit/>
          </a:bodyPr>
          <a:lstStyle/>
          <a:p>
            <a:pPr algn="just"/>
            <a:r>
              <a:rPr lang="en-GB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2.</a:t>
            </a:r>
            <a:r>
              <a:rPr lang="ro-RO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 Art. 188 (3) Ordin al ministrului educației pentru aprobarea Metodologiei privind identificarea, descrierea, evaluarea, validarea și certificarea rezultatelor învățării obținute în contexte non-formale și informale </a:t>
            </a:r>
            <a:endParaRPr lang="en-GB" sz="19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65227"/>
            <a:ext cx="11676888" cy="4845885"/>
          </a:xfrm>
        </p:spPr>
        <p:txBody>
          <a:bodyPr>
            <a:noAutofit/>
          </a:bodyPr>
          <a:lstStyle/>
          <a:p>
            <a:pPr algn="just"/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învățării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înseamnă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enunțuri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referă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cunoaște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înțelege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capabil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facă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un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cursant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terminarea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unui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proces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definite sub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cunoștințe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aptitudini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responsabilitate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autonomie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Recomandarea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din 22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2017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privind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Cadrul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european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calificărilor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pentru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tot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parcursul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abrogare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Recomandării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Parlamentului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European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Consiliului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23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aprilie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2008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privind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stabilirea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Cadrului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european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calificărilor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pentru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de-a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lungul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en-GB" sz="1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Procesul de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Edu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finalizeaz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Pia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solicit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e –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portalul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ESCO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deriv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e,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descriu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cuvinte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ac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iune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difer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scrierea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lor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stabilesc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criterii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evaluare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validare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unice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ISCED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nu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difer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la o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universitate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alta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pentru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acela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Certificarea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suplimentul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diplom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con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circa 6-10 RI.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concret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tie s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fac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absoventul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36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90410" cy="984069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3.</a:t>
            </a:r>
            <a:r>
              <a:rPr lang="ro-RO" sz="2000" dirty="0">
                <a:latin typeface="Trebuchet MS" panose="020B0603020202020204" pitchFamily="34" charset="0"/>
              </a:rPr>
              <a:t> Art. 195 (1) </a:t>
            </a:r>
            <a:r>
              <a:rPr lang="en-GB" sz="2000" dirty="0">
                <a:latin typeface="Trebuchet MS" panose="020B0603020202020204" pitchFamily="34" charset="0"/>
              </a:rPr>
              <a:t>(b</a:t>
            </a:r>
            <a:r>
              <a:rPr lang="en-GB" sz="2000" dirty="0" smtClean="0">
                <a:latin typeface="Trebuchet MS" panose="020B0603020202020204" pitchFamily="34" charset="0"/>
              </a:rPr>
              <a:t>)</a:t>
            </a:r>
            <a:r>
              <a:rPr lang="ro-RO" sz="2000" dirty="0" smtClean="0">
                <a:latin typeface="Trebuchet MS" panose="020B0603020202020204" pitchFamily="34" charset="0"/>
              </a:rPr>
              <a:t> Hotărâre </a:t>
            </a:r>
            <a:r>
              <a:rPr lang="ro-RO" sz="2000" dirty="0">
                <a:latin typeface="Trebuchet MS" panose="020B0603020202020204" pitchFamily="34" charset="0"/>
              </a:rPr>
              <a:t>a Guvernului pentru aprobarea Registrului național al calificărilor </a:t>
            </a:r>
            <a:r>
              <a:rPr lang="en-GB" sz="2000" dirty="0">
                <a:latin typeface="Trebuchet MS" panose="020B0603020202020204" pitchFamily="34" charset="0"/>
              </a:rPr>
              <a:t>–</a:t>
            </a:r>
            <a:r>
              <a:rPr lang="ro-RO" sz="2000" dirty="0">
                <a:latin typeface="Trebuchet MS" panose="020B0603020202020204" pitchFamily="34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</a:rPr>
              <a:t>RNC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69" y="1785685"/>
            <a:ext cx="11669485" cy="4468811"/>
          </a:xfrm>
        </p:spPr>
        <p:txBody>
          <a:bodyPr>
            <a:noAutofit/>
          </a:bodyPr>
          <a:lstStyle/>
          <a:p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RNC: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nou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î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Legea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educației naționale nr.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1/2011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nu exist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reglementat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respecta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Recomandarea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22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2017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privind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Cadrul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european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calificărilor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tot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parcursul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abrogare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Recomandării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Parlamentului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European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Consiliului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23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aprilie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2008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privind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stabilirea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Cadrului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european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calificărilor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de-a </a:t>
            </a:r>
            <a:r>
              <a:rPr lang="en-GB" sz="1800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lungul</a:t>
            </a:r>
            <a:r>
              <a:rPr lang="en-GB" sz="18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vieții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RNC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format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din: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RNCIS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–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Î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NT SUPERIOR,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licen</a:t>
            </a:r>
            <a:r>
              <a:rPr lang="ro-RO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masterat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en-GB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RNPP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PROGRAME POSTUNIVERSITARE</a:t>
            </a: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microcertificate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RNCP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–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PROFESIONALE –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preuniversitar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ăr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ini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iale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care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modernizeaz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 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18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arhiveaz</a:t>
            </a:r>
            <a:r>
              <a:rPr lang="ro-RO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ă.</a:t>
            </a:r>
            <a:endParaRPr lang="en-GB" sz="1800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rile 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care se 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desfi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eaz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 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18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arhiveaz</a:t>
            </a:r>
            <a:r>
              <a:rPr lang="ro-RO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ă.</a:t>
            </a:r>
            <a:endParaRPr lang="en-GB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are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nu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actuale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indiferent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motiv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GB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sz="18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arhiveaz</a:t>
            </a:r>
            <a:r>
              <a:rPr lang="ro-RO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ă.</a:t>
            </a:r>
            <a:r>
              <a:rPr lang="en-GB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80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5" y="849758"/>
            <a:ext cx="11705236" cy="845366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4.</a:t>
            </a:r>
            <a:r>
              <a:rPr lang="ro-RO" sz="2000" dirty="0">
                <a:latin typeface="Trebuchet MS" panose="020B0603020202020204" pitchFamily="34" charset="0"/>
              </a:rPr>
              <a:t> Art. 195 (1) </a:t>
            </a:r>
            <a:r>
              <a:rPr lang="en-GB" sz="2000" dirty="0">
                <a:latin typeface="Trebuchet MS" panose="020B0603020202020204" pitchFamily="34" charset="0"/>
              </a:rPr>
              <a:t>(d</a:t>
            </a:r>
            <a:r>
              <a:rPr lang="en-GB" sz="2000" dirty="0" smtClean="0">
                <a:latin typeface="Trebuchet MS" panose="020B0603020202020204" pitchFamily="34" charset="0"/>
              </a:rPr>
              <a:t>)</a:t>
            </a:r>
            <a:r>
              <a:rPr lang="ro-RO" sz="2000" dirty="0" smtClean="0">
                <a:latin typeface="Trebuchet MS" panose="020B0603020202020204" pitchFamily="34" charset="0"/>
              </a:rPr>
              <a:t> Hotărâre </a:t>
            </a:r>
            <a:r>
              <a:rPr lang="ro-RO" sz="2000" dirty="0">
                <a:latin typeface="Trebuchet MS" panose="020B0603020202020204" pitchFamily="34" charset="0"/>
              </a:rPr>
              <a:t>a Guvernului pentru aprobarea</a:t>
            </a:r>
            <a:r>
              <a:rPr lang="en-GB" sz="2000" dirty="0">
                <a:latin typeface="Trebuchet MS" panose="020B0603020202020204" pitchFamily="34" charset="0"/>
              </a:rPr>
              <a:t> M</a:t>
            </a:r>
            <a:r>
              <a:rPr lang="ro-RO" sz="2000" dirty="0" err="1">
                <a:latin typeface="Trebuchet MS" panose="020B0603020202020204" pitchFamily="34" charset="0"/>
              </a:rPr>
              <a:t>etodologiei</a:t>
            </a:r>
            <a:r>
              <a:rPr lang="ro-RO" sz="2000" dirty="0">
                <a:latin typeface="Trebuchet MS" panose="020B0603020202020204" pitchFamily="34" charset="0"/>
              </a:rPr>
              <a:t> privind corespondența nivelurilor de calificare și titlurile ocupațiilor din COR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61" y="2030866"/>
            <a:ext cx="11443979" cy="3336662"/>
          </a:xfrm>
        </p:spPr>
        <p:txBody>
          <a:bodyPr>
            <a:normAutofit/>
          </a:bodyPr>
          <a:lstStyle/>
          <a:p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Ce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au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iile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COR?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nu </a:t>
            </a:r>
            <a:r>
              <a:rPr lang="en-GB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reglementat</a:t>
            </a:r>
            <a:r>
              <a:rPr lang="en-GB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!</a:t>
            </a:r>
          </a:p>
          <a:p>
            <a:pPr lvl="1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Grupa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major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1 –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ii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func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ii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conducere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concurs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Grupa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major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2 –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specific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ntului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superior: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licen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masterat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doc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torat;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Lipsesc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iile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specifice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ului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7 CNC – care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dau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rol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masteratului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pia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masteratul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azi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pia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nul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Exemple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titluri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pentru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ii cu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7 CNC:</a:t>
            </a:r>
          </a:p>
          <a:p>
            <a:pPr lvl="1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expert,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specialist,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consilier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proiectant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analist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auditor,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ing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iner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cercetare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Exemple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titluri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ii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cu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8 CNC:</a:t>
            </a:r>
          </a:p>
          <a:p>
            <a:pPr lvl="1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lector,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conferen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iar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profesor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univ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ersitar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cercet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tor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tiin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ific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I,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II,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III</a:t>
            </a:r>
          </a:p>
          <a:p>
            <a:endParaRPr lang="en-GB" dirty="0">
              <a:latin typeface="Trebuchet MS" panose="020B0603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003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15" y="427738"/>
            <a:ext cx="11650235" cy="1325563"/>
          </a:xfrm>
        </p:spPr>
        <p:txBody>
          <a:bodyPr>
            <a:noAutofit/>
          </a:bodyPr>
          <a:lstStyle/>
          <a:p>
            <a:pPr algn="just"/>
            <a:r>
              <a:rPr lang="en-GB" sz="1900" dirty="0">
                <a:latin typeface="Trebuchet MS" panose="020B0603020202020204" pitchFamily="34" charset="0"/>
              </a:rPr>
              <a:t>5.</a:t>
            </a:r>
            <a:r>
              <a:rPr lang="ro-RO" sz="1900" dirty="0">
                <a:latin typeface="Trebuchet MS" panose="020B0603020202020204" pitchFamily="34" charset="0"/>
              </a:rPr>
              <a:t> Art. 195 (1)</a:t>
            </a:r>
            <a:r>
              <a:rPr lang="en-GB" sz="1900" dirty="0">
                <a:latin typeface="Trebuchet MS" panose="020B0603020202020204" pitchFamily="34" charset="0"/>
              </a:rPr>
              <a:t>(f)</a:t>
            </a:r>
            <a:r>
              <a:rPr lang="ro-RO" sz="1900" dirty="0">
                <a:latin typeface="Trebuchet MS" panose="020B0603020202020204" pitchFamily="34" charset="0"/>
              </a:rPr>
              <a:t> Ordin comun al ministrului Educației și ministrului Muncii și Solidarității Sociale pentru aprobarea Metodologiei privind elaborarea, validarea, aprobarea și gestionarea standardelor ocupaționale și de calificare</a:t>
            </a:r>
            <a:endParaRPr lang="en-GB" sz="19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0" y="1993427"/>
            <a:ext cx="11650235" cy="4217731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Din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01.07.2023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aplic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  <a:hlinkClick r:id="rId2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Ordinul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nr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. 6250/2156/2022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aprobarea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Metodologiei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e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elaborare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validare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aprobare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gestionare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standardelor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ocupaționale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(SE ABROGA IN TRIM IV)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Ce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aduc</a:t>
            </a:r>
            <a:r>
              <a:rPr lang="ro-RO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nou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Credite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ECTS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adul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țil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or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O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structurare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elor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transversale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personale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digitale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verzi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(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durabilitate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&amp;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sustenabilitate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–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oblig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toriu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Structurarea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tipurilor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e: %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fiec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re din 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total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organizate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module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ANC are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site o list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tipuri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S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lucreaz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domenii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Standardul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Va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introduce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programele</a:t>
            </a:r>
            <a:r>
              <a:rPr lang="en-GB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079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365125"/>
            <a:ext cx="11631168" cy="1325563"/>
          </a:xfrm>
        </p:spPr>
        <p:txBody>
          <a:bodyPr>
            <a:noAutofit/>
          </a:bodyPr>
          <a:lstStyle/>
          <a:p>
            <a:pPr algn="just"/>
            <a:r>
              <a:rPr lang="en-GB" sz="2000" dirty="0">
                <a:latin typeface="Trebuchet MS" panose="020B0603020202020204" pitchFamily="34" charset="0"/>
              </a:rPr>
              <a:t>6.</a:t>
            </a:r>
            <a:r>
              <a:rPr lang="ro-RO" sz="2000" dirty="0">
                <a:latin typeface="Trebuchet MS" panose="020B0603020202020204" pitchFamily="34" charset="0"/>
              </a:rPr>
              <a:t> Art. 195 (1) </a:t>
            </a:r>
            <a:r>
              <a:rPr lang="en-GB" sz="2000" dirty="0">
                <a:latin typeface="Trebuchet MS" panose="020B0603020202020204" pitchFamily="34" charset="0"/>
              </a:rPr>
              <a:t>(l</a:t>
            </a:r>
            <a:r>
              <a:rPr lang="en-GB" sz="2000" dirty="0" smtClean="0">
                <a:latin typeface="Trebuchet MS" panose="020B0603020202020204" pitchFamily="34" charset="0"/>
              </a:rPr>
              <a:t>)</a:t>
            </a:r>
            <a:r>
              <a:rPr lang="ro-RO" sz="2000" dirty="0" smtClean="0">
                <a:latin typeface="Trebuchet MS" panose="020B0603020202020204" pitchFamily="34" charset="0"/>
              </a:rPr>
              <a:t> Ordin </a:t>
            </a:r>
            <a:r>
              <a:rPr lang="ro-RO" sz="2000" dirty="0">
                <a:latin typeface="Trebuchet MS" panose="020B0603020202020204" pitchFamily="34" charset="0"/>
              </a:rPr>
              <a:t>al ministrului educației pentru aprobarea Metodologiei de acordare a creditelor transferabile în învățarea pe tot parcursul vieții</a:t>
            </a:r>
            <a:r>
              <a:rPr lang="en-GB" sz="20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825625"/>
            <a:ext cx="11484863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pre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z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ent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aplic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Ordinul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nr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. 5146/2019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privind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aprobarea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aplicării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generalizate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Sistemului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european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credite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transferabile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Hotărârea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Guvernului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nr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. 772/2022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privind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aprobarea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Metodologiei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de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acordare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creditelor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transferabile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formarea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profesională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a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adulților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precum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abrogarea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Hotărârii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Guvernului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nr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. 844/2002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privind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aprobarea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nomenclatoarelor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calificărilor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profesionale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pentru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care se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asigură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pregătirea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prin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învățământul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preuniversitar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precum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și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durata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 de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școlarizare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(SE ABROGA IN TRIM IV)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 ECTS =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30h =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15h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didactice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(5c+10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apl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.) +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15 h studio individual (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conf.bibliografiei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Conf.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C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odului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uncii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=</a:t>
            </a:r>
            <a:r>
              <a:rPr lang="ro-RO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max. 8h/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zi</a:t>
            </a:r>
            <a:r>
              <a:rPr lang="en-GB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ore </a:t>
            </a:r>
            <a:r>
              <a:rPr lang="en-GB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didactice</a:t>
            </a:r>
            <a:endParaRPr lang="en-GB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Problema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aplicabilitatea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lor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unitar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identic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inclusiv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ca </a:t>
            </a:r>
            <a:r>
              <a:rPr lang="ro-RO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calcul</a:t>
            </a:r>
            <a:r>
              <a:rPr 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479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1815</Words>
  <Application>Microsoft Office PowerPoint</Application>
  <PresentationFormat>Widescreen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Devanagari</vt:lpstr>
      <vt:lpstr>Arial</vt:lpstr>
      <vt:lpstr>Calibri</vt:lpstr>
      <vt:lpstr>Calibri Light</vt:lpstr>
      <vt:lpstr>Corbel</vt:lpstr>
      <vt:lpstr>Times New Roman</vt:lpstr>
      <vt:lpstr>Trebuchet MS</vt:lpstr>
      <vt:lpstr>Wingdings</vt:lpstr>
      <vt:lpstr>1_Office Theme</vt:lpstr>
      <vt:lpstr>Retrospect</vt:lpstr>
      <vt:lpstr>Eveniment organizat în cadrul proiectului  „Creșterea capacității administrative a ANC și MMJS prin sistematizare și simplificare legislativă în domeniul calificărilor”, cod SMIS 129872 -9-18 octombrie, Covasna -    REGLEMENTĂRI    ÎN LEGEA ÎNVĂȚĂMÂNTULUI SUPERIOR ÎN STRATEGIA  ANC  </vt:lpstr>
      <vt:lpstr>SUMAR </vt:lpstr>
      <vt:lpstr>1. Art. 184 (6) Ordin al ministrului educației privind microcertificările </vt:lpstr>
      <vt:lpstr>CATACTERISTICI</vt:lpstr>
      <vt:lpstr>2. Art. 188 (3) Ordin al ministrului educației pentru aprobarea Metodologiei privind identificarea, descrierea, evaluarea, validarea și certificarea rezultatelor învățării obținute în contexte non-formale și informale </vt:lpstr>
      <vt:lpstr>3. Art. 195 (1) (b) Hotărâre a Guvernului pentru aprobarea Registrului național al calificărilor – RNC </vt:lpstr>
      <vt:lpstr>4. Art. 195 (1) (d) Hotărâre a Guvernului pentru aprobarea Metodologiei privind corespondența nivelurilor de calificare și titlurile ocupațiilor din COR </vt:lpstr>
      <vt:lpstr>5. Art. 195 (1)(f) Ordin comun al ministrului Educației și ministrului Muncii și Solidarității Sociale pentru aprobarea Metodologiei privind elaborarea, validarea, aprobarea și gestionarea standardelor ocupaționale și de calificare</vt:lpstr>
      <vt:lpstr>6. Art. 195 (1) (l) Ordin al ministrului educației pentru aprobarea Metodologiei de acordare a creditelor transferabile în învățarea pe tot parcursul vieții. </vt:lpstr>
      <vt:lpstr>7. Art. 73 (3) Ordin al ministrului educației pentru aprobarea Metodologiei-cadru de organizare și desfășurare a programelor de formare profesională a adulților precum și tipurile acestora</vt:lpstr>
      <vt:lpstr>Competențe: cheie; profesionale; transversal</vt:lpstr>
      <vt:lpstr>Formarea profesională a adulților - FPA</vt:lpstr>
      <vt:lpstr>Tipuri de programe postuniversitare </vt:lpstr>
      <vt:lpstr>8. Noutăți: ISCED, anagajabilitatea, specialistul în sisteme de calificare   </vt:lpstr>
      <vt:lpstr>9. Lucrăm pentru crearea Spațiului European al Educației SEE-2025-2030 (COM CE -18.11.22)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AMA-01</dc:creator>
  <cp:lastModifiedBy>Andreea</cp:lastModifiedBy>
  <cp:revision>57</cp:revision>
  <dcterms:created xsi:type="dcterms:W3CDTF">2023-04-28T07:42:26Z</dcterms:created>
  <dcterms:modified xsi:type="dcterms:W3CDTF">2023-10-04T11:30:46Z</dcterms:modified>
</cp:coreProperties>
</file>