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319" r:id="rId3"/>
    <p:sldId id="283" r:id="rId4"/>
    <p:sldId id="273" r:id="rId5"/>
    <p:sldId id="275" r:id="rId6"/>
    <p:sldId id="325" r:id="rId7"/>
    <p:sldId id="282" r:id="rId8"/>
    <p:sldId id="285" r:id="rId9"/>
    <p:sldId id="287" r:id="rId10"/>
    <p:sldId id="326" r:id="rId11"/>
    <p:sldId id="327" r:id="rId12"/>
    <p:sldId id="277" r:id="rId13"/>
    <p:sldId id="328" r:id="rId14"/>
    <p:sldId id="299" r:id="rId15"/>
    <p:sldId id="324" r:id="rId16"/>
    <p:sldId id="329" r:id="rId17"/>
    <p:sldId id="311" r:id="rId18"/>
    <p:sldId id="330" r:id="rId19"/>
    <p:sldId id="331" r:id="rId20"/>
    <p:sldId id="332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1ECAD-51B8-4C90-B974-F41E2E4BC26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7DF1-E4E1-452B-AF43-41EC778E2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3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6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9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1442-FBB6-4338-8DCC-59682757751F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c.edu.ro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3184920" y="-2954672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427536" y="1600020"/>
            <a:ext cx="9235440" cy="2834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Flexibilizarea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rutelor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de  </a:t>
            </a:r>
            <a:r>
              <a:rPr lang="en-US" sz="14400" b="1" dirty="0" err="1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calificar</a:t>
            </a:r>
            <a:r>
              <a:rPr lang="ro-RO" sz="14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e</a:t>
            </a:r>
            <a:r>
              <a:rPr lang="en-US" sz="14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&amp;</a:t>
            </a:r>
            <a:r>
              <a:rPr lang="en-US" sz="14400" b="1" dirty="0" err="1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formare</a:t>
            </a:r>
            <a:r>
              <a:rPr lang="en-US" sz="14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endParaRPr lang="en-US" sz="14400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112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r>
              <a:rPr lang="en-US" sz="11200" i="1" dirty="0" err="1">
                <a:latin typeface="Corbel" panose="020B0503020204020204" pitchFamily="34" charset="0"/>
                <a:cs typeface="Adobe Devanagari" panose="02040503050201020203" pitchFamily="18" charset="0"/>
              </a:rPr>
              <a:t>Modelul</a:t>
            </a:r>
            <a:r>
              <a:rPr lang="en-US" sz="11200" i="1" dirty="0">
                <a:latin typeface="Corbel" panose="020B0503020204020204" pitchFamily="34" charset="0"/>
                <a:cs typeface="Adobe Devanagari" panose="02040503050201020203" pitchFamily="18" charset="0"/>
              </a:rPr>
              <a:t> ANC</a:t>
            </a:r>
          </a:p>
          <a:p>
            <a:pPr algn="ctr"/>
            <a:r>
              <a:rPr lang="en-US" sz="11200" i="1" dirty="0">
                <a:latin typeface="Corbel" panose="020B0503020204020204" pitchFamily="34" charset="0"/>
                <a:cs typeface="Adobe Devanagari" panose="02040503050201020203" pitchFamily="18" charset="0"/>
              </a:rPr>
              <a:t>Un model de </a:t>
            </a:r>
            <a:r>
              <a:rPr lang="en-US" sz="11200" i="1" dirty="0" err="1">
                <a:latin typeface="Corbel" panose="020B0503020204020204" pitchFamily="34" charset="0"/>
                <a:cs typeface="Adobe Devanagari" panose="02040503050201020203" pitchFamily="18" charset="0"/>
              </a:rPr>
              <a:t>viitor</a:t>
            </a:r>
            <a:r>
              <a:rPr lang="en-US" sz="11200" i="1" dirty="0"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</a:p>
          <a:p>
            <a:pPr algn="ctr"/>
            <a:endParaRPr lang="en-US" sz="11200" dirty="0"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r>
              <a:rPr lang="ro-RO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Eveniment organizat în cadrul proiectului „</a:t>
            </a:r>
            <a:r>
              <a:rPr lang="en-US" sz="11200" i="1" dirty="0" err="1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Cre</a:t>
            </a:r>
            <a:r>
              <a:rPr lang="ro-RO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ș</a:t>
            </a:r>
            <a:r>
              <a:rPr lang="en-US" sz="11200" i="1" dirty="0" err="1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terea</a:t>
            </a:r>
            <a:r>
              <a:rPr lang="en-US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capacității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administrative a ANC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și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MMJS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prin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sistematizare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și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simplificare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legislativă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în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domeniul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 err="1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calificărilor</a:t>
            </a:r>
            <a:r>
              <a:rPr lang="en-US" sz="11200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”</a:t>
            </a:r>
            <a:r>
              <a:rPr lang="ro-RO" sz="11200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,</a:t>
            </a:r>
            <a:r>
              <a:rPr lang="en-US" sz="11200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 </a:t>
            </a:r>
            <a:r>
              <a:rPr lang="en-US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cod </a:t>
            </a:r>
            <a:r>
              <a:rPr lang="ro-RO" sz="11200" i="1" dirty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SMIS </a:t>
            </a:r>
            <a:r>
              <a:rPr lang="en-US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129872</a:t>
            </a:r>
            <a:endParaRPr lang="ro-RO" sz="11200" i="1" dirty="0" smtClean="0">
              <a:solidFill>
                <a:srgbClr val="002060"/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r>
              <a:rPr lang="ro-RO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- </a:t>
            </a:r>
            <a:r>
              <a:rPr lang="ro-RO" sz="11200" i="1" dirty="0" smtClean="0">
                <a:solidFill>
                  <a:srgbClr val="002060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9-18 octombrie, Covasna - </a:t>
            </a:r>
            <a:endParaRPr lang="ro-RO" sz="11200" i="1" dirty="0">
              <a:solidFill>
                <a:srgbClr val="002060"/>
              </a:solidFill>
              <a:latin typeface="Corbel" panose="020B0503020204020204" pitchFamily="34" charset="0"/>
              <a:cs typeface="Adobe Devanagari" panose="02040503050201020203" pitchFamily="18" charset="0"/>
            </a:endParaRPr>
          </a:p>
          <a:p>
            <a:pPr algn="ctr"/>
            <a:endParaRPr lang="en-US" sz="11200" dirty="0">
              <a:solidFill>
                <a:schemeClr val="accent1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427839" y="4723002"/>
            <a:ext cx="11358693" cy="1158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i="1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Tiberiu</a:t>
            </a:r>
            <a:r>
              <a:rPr lang="en-US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DOBRESCU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 Președinte 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        </a:t>
            </a:r>
            <a:endParaRPr lang="ro-RO" sz="2000" i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Nicolae POST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VARU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Director         </a:t>
            </a:r>
            <a:endParaRPr lang="ro-RO" sz="2000" i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Virgil ION, Șef Birou </a:t>
            </a:r>
            <a:r>
              <a:rPr lang="ro-RO" sz="2000" i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RNC</a:t>
            </a:r>
            <a:endParaRPr lang="en-US" i="1" dirty="0">
              <a:latin typeface="Corbel" panose="020B0503020204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61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9" y="-297145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37" name="Content Placeholder 3"/>
          <p:cNvPicPr>
            <a:picLocks noGrp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529295" y="1889784"/>
            <a:ext cx="3845378" cy="4187370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96460" y="1059150"/>
            <a:ext cx="10099431" cy="6064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MODELE  </a:t>
            </a:r>
            <a:r>
              <a:rPr lang="en-US" sz="2800" dirty="0" smtClean="0">
                <a:latin typeface="Trebuchet MS" panose="020B0603020202020204" pitchFamily="34" charset="0"/>
              </a:rPr>
              <a:t>COMPETEN</a:t>
            </a:r>
            <a:r>
              <a:rPr lang="ro-RO" sz="2800" dirty="0" smtClean="0">
                <a:latin typeface="Trebuchet MS" panose="020B0603020202020204" pitchFamily="34" charset="0"/>
              </a:rPr>
              <a:t>Ț</a:t>
            </a:r>
            <a:r>
              <a:rPr lang="en-US" sz="2800" dirty="0" smtClean="0">
                <a:latin typeface="Trebuchet MS" panose="020B0603020202020204" pitchFamily="34" charset="0"/>
              </a:rPr>
              <a:t>E:</a:t>
            </a:r>
            <a:r>
              <a:rPr lang="ro-RO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Model </a:t>
            </a:r>
            <a:r>
              <a:rPr lang="en-US" sz="2800" dirty="0">
                <a:latin typeface="Trebuchet MS" panose="020B0603020202020204" pitchFamily="34" charset="0"/>
              </a:rPr>
              <a:t>US </a:t>
            </a:r>
            <a:r>
              <a:rPr lang="en-US" sz="2800" dirty="0" smtClean="0">
                <a:latin typeface="Trebuchet MS" panose="020B0603020202020204" pitchFamily="34" charset="0"/>
              </a:rPr>
              <a:t>(</a:t>
            </a:r>
            <a:r>
              <a:rPr lang="ro-RO" sz="2800" dirty="0" smtClean="0">
                <a:latin typeface="Trebuchet MS" panose="020B0603020202020204" pitchFamily="34" charset="0"/>
              </a:rPr>
              <a:t>D</a:t>
            </a:r>
            <a:r>
              <a:rPr lang="en-US" sz="2800" dirty="0" err="1" smtClean="0">
                <a:latin typeface="Trebuchet MS" panose="020B0603020202020204" pitchFamily="34" charset="0"/>
              </a:rPr>
              <a:t>ept</a:t>
            </a:r>
            <a:r>
              <a:rPr lang="en-US" sz="2800" dirty="0">
                <a:latin typeface="Trebuchet MS" panose="020B0603020202020204" pitchFamily="34" charset="0"/>
              </a:rPr>
              <a:t>. of Labor) </a:t>
            </a:r>
            <a:r>
              <a:rPr lang="en-US" sz="2800" dirty="0" smtClean="0">
                <a:latin typeface="Trebuchet MS" panose="020B0603020202020204" pitchFamily="34" charset="0"/>
              </a:rPr>
              <a:t>-</a:t>
            </a:r>
            <a:r>
              <a:rPr lang="ro-RO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6 </a:t>
            </a:r>
            <a:r>
              <a:rPr lang="en-US" sz="2800" dirty="0" err="1" smtClean="0">
                <a:latin typeface="Trebuchet MS" panose="020B0603020202020204" pitchFamily="34" charset="0"/>
              </a:rPr>
              <a:t>nivel</a:t>
            </a:r>
            <a:r>
              <a:rPr lang="ro-RO" sz="2800" dirty="0" smtClean="0">
                <a:latin typeface="Trebuchet MS" panose="020B0603020202020204" pitchFamily="34" charset="0"/>
              </a:rPr>
              <a:t>uri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3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0528" y="-2945073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2465" y="579665"/>
            <a:ext cx="11121964" cy="5638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</a:t>
            </a:r>
            <a:endParaRPr lang="ro-RO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rebuchet MS" panose="020B0603020202020204" pitchFamily="34" charset="0"/>
              </a:rPr>
              <a:t>Modelul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 ANC </a:t>
            </a:r>
          </a:p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                        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LA </a:t>
            </a:r>
            <a:r>
              <a:rPr lang="en-US" dirty="0" smtClean="0">
                <a:latin typeface="Trebuchet MS" panose="020B0603020202020204" pitchFamily="34" charset="0"/>
              </a:rPr>
              <a:t>BAZ</a:t>
            </a:r>
            <a:r>
              <a:rPr lang="ro-RO" dirty="0" smtClean="0">
                <a:latin typeface="Trebuchet MS" panose="020B0603020202020204" pitchFamily="34" charset="0"/>
              </a:rPr>
              <a:t>Ă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CORELARE </a:t>
            </a:r>
            <a:r>
              <a:rPr lang="en-US" dirty="0">
                <a:latin typeface="Trebuchet MS" panose="020B0603020202020204" pitchFamily="34" charset="0"/>
              </a:rPr>
              <a:t>COR/ISCO-ISCED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8723" y="3244334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LA BAZA :CORELARE COR/ISCO-ISCED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62760"/>
              </p:ext>
            </p:extLst>
          </p:nvPr>
        </p:nvGraphicFramePr>
        <p:xfrm>
          <a:off x="1779971" y="2279091"/>
          <a:ext cx="8319849" cy="207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00">
                  <a:extLst>
                    <a:ext uri="{9D8B030D-6E8A-4147-A177-3AD203B41FA5}">
                      <a16:colId xmlns:a16="http://schemas.microsoft.com/office/drawing/2014/main" xmlns="" val="4285907141"/>
                    </a:ext>
                  </a:extLst>
                </a:gridCol>
                <a:gridCol w="2772472">
                  <a:extLst>
                    <a:ext uri="{9D8B030D-6E8A-4147-A177-3AD203B41FA5}">
                      <a16:colId xmlns:a16="http://schemas.microsoft.com/office/drawing/2014/main" xmlns="" val="3465910961"/>
                    </a:ext>
                  </a:extLst>
                </a:gridCol>
                <a:gridCol w="2710277">
                  <a:extLst>
                    <a:ext uri="{9D8B030D-6E8A-4147-A177-3AD203B41FA5}">
                      <a16:colId xmlns:a16="http://schemas.microsoft.com/office/drawing/2014/main" xmlns="" val="1068347693"/>
                    </a:ext>
                  </a:extLst>
                </a:gridCol>
              </a:tblGrid>
              <a:tr h="691243">
                <a:tc>
                  <a:txBody>
                    <a:bodyPr/>
                    <a:lstStyle/>
                    <a:p>
                      <a:r>
                        <a:rPr lang="en-US" dirty="0"/>
                        <a:t>COR/ISCO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8508817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r>
                        <a:rPr lang="en-US" dirty="0"/>
                        <a:t>GRUPA </a:t>
                      </a:r>
                      <a:r>
                        <a:rPr lang="en-US" dirty="0" smtClean="0"/>
                        <a:t>MAJOR</a:t>
                      </a:r>
                      <a:r>
                        <a:rPr lang="ro-RO" dirty="0" smtClean="0"/>
                        <a:t>Ă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 NIVEL DE CALIFICARE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0615510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SUBGRUPA </a:t>
                      </a:r>
                      <a:r>
                        <a:rPr lang="en-US" dirty="0" smtClean="0"/>
                        <a:t>MAJOR</a:t>
                      </a:r>
                      <a:r>
                        <a:rPr lang="ro-RO" dirty="0" smtClean="0"/>
                        <a:t>Ă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  <a:p>
                      <a:r>
                        <a:rPr lang="en-US" dirty="0"/>
                        <a:t>GRUPA </a:t>
                      </a:r>
                      <a:r>
                        <a:rPr lang="en-US" dirty="0" smtClean="0"/>
                        <a:t>MINOR</a:t>
                      </a:r>
                      <a:r>
                        <a:rPr lang="ro-RO" dirty="0" smtClean="0"/>
                        <a:t>Ă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DOMENIU LARG </a:t>
                      </a:r>
                    </a:p>
                    <a:p>
                      <a:r>
                        <a:rPr lang="en-US" dirty="0"/>
                        <a:t>DOMENIU </a:t>
                      </a:r>
                      <a:r>
                        <a:rPr lang="en-US" dirty="0" smtClean="0"/>
                        <a:t>RESTR</a:t>
                      </a:r>
                      <a:r>
                        <a:rPr lang="ro-RO" dirty="0" smtClean="0"/>
                        <a:t>Â</a:t>
                      </a:r>
                      <a:r>
                        <a:rPr lang="en-US" dirty="0" smtClean="0"/>
                        <a:t>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386034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67145"/>
              </p:ext>
            </p:extLst>
          </p:nvPr>
        </p:nvGraphicFramePr>
        <p:xfrm>
          <a:off x="1784128" y="4334667"/>
          <a:ext cx="8311535" cy="186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49">
                  <a:extLst>
                    <a:ext uri="{9D8B030D-6E8A-4147-A177-3AD203B41FA5}">
                      <a16:colId xmlns:a16="http://schemas.microsoft.com/office/drawing/2014/main" xmlns="" val="109647661"/>
                    </a:ext>
                  </a:extLst>
                </a:gridCol>
                <a:gridCol w="2715593">
                  <a:extLst>
                    <a:ext uri="{9D8B030D-6E8A-4147-A177-3AD203B41FA5}">
                      <a16:colId xmlns:a16="http://schemas.microsoft.com/office/drawing/2014/main" xmlns="" val="1716012575"/>
                    </a:ext>
                  </a:extLst>
                </a:gridCol>
                <a:gridCol w="2715593">
                  <a:extLst>
                    <a:ext uri="{9D8B030D-6E8A-4147-A177-3AD203B41FA5}">
                      <a16:colId xmlns:a16="http://schemas.microsoft.com/office/drawing/2014/main" xmlns="" val="609043543"/>
                    </a:ext>
                  </a:extLst>
                </a:gridCol>
              </a:tblGrid>
              <a:tr h="673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GRUPA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smtClean="0"/>
                        <a:t>BAZ</a:t>
                      </a:r>
                      <a:r>
                        <a:rPr lang="ro-RO" baseline="0" dirty="0" smtClean="0"/>
                        <a:t>Ă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DOMENIU DETALIAT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 CALIFICAREA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418575"/>
                  </a:ext>
                </a:extLst>
              </a:tr>
              <a:tr h="673555">
                <a:tc>
                  <a:txBody>
                    <a:bodyPr/>
                    <a:lstStyle/>
                    <a:p>
                      <a:r>
                        <a:rPr lang="en-US" dirty="0" smtClean="0"/>
                        <a:t>OCUPA</a:t>
                      </a:r>
                      <a:r>
                        <a:rPr lang="ro-RO" dirty="0" smtClean="0"/>
                        <a:t>Ț</a:t>
                      </a:r>
                      <a:r>
                        <a:rPr lang="en-US" dirty="0" smtClean="0"/>
                        <a:t>IA 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 smtClean="0"/>
                        <a:t>Competen</a:t>
                      </a:r>
                      <a:r>
                        <a:rPr lang="ro-RO" dirty="0" smtClean="0"/>
                        <a:t>ț</a:t>
                      </a:r>
                      <a:r>
                        <a:rPr lang="en-US" dirty="0" smtClean="0"/>
                        <a:t>e  </a:t>
                      </a:r>
                      <a:r>
                        <a:rPr lang="en-US" dirty="0" err="1"/>
                        <a:t>independente</a:t>
                      </a:r>
                      <a:endParaRPr lang="en-US" dirty="0"/>
                    </a:p>
                    <a:p>
                      <a:r>
                        <a:rPr lang="en-US" dirty="0" err="1"/>
                        <a:t>Conexe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 smtClean="0"/>
                        <a:t>calific</a:t>
                      </a:r>
                      <a:r>
                        <a:rPr lang="ro-RO" baseline="0" dirty="0" smtClean="0"/>
                        <a:t>ă</a:t>
                      </a:r>
                      <a:r>
                        <a:rPr lang="en-US" baseline="0" dirty="0" err="1" smtClean="0"/>
                        <a:t>ri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SPECIALITATE</a:t>
                      </a:r>
                      <a:r>
                        <a:rPr lang="en-US" baseline="0" dirty="0"/>
                        <a:t> </a:t>
                      </a:r>
                    </a:p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</a:t>
                      </a:r>
                      <a:r>
                        <a:rPr lang="en-US" baseline="0" dirty="0"/>
                        <a:t> SPECIALITATEA </a:t>
                      </a:r>
                    </a:p>
                    <a:p>
                      <a:endParaRPr lang="en-US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SPECIALIZARE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93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4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E6C5B3E-C19B-9F31-8193-9CDF6D14AE93}"/>
              </a:ext>
            </a:extLst>
          </p:cNvPr>
          <p:cNvSpPr txBox="1">
            <a:spLocks/>
          </p:cNvSpPr>
          <p:nvPr/>
        </p:nvSpPr>
        <p:spPr>
          <a:xfrm>
            <a:off x="484777" y="1051222"/>
            <a:ext cx="11720944" cy="1352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788" y="939362"/>
            <a:ext cx="10947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Tipuri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kumimoji="0" lang="ro-RO" sz="32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„U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 om nobil cere de la el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î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nsu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i,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un om inferior cere de la al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ț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.”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Confucius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94523"/>
              </p:ext>
            </p:extLst>
          </p:nvPr>
        </p:nvGraphicFramePr>
        <p:xfrm>
          <a:off x="405013" y="1920553"/>
          <a:ext cx="10813408" cy="440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163">
                  <a:extLst>
                    <a:ext uri="{9D8B030D-6E8A-4147-A177-3AD203B41FA5}">
                      <a16:colId xmlns:a16="http://schemas.microsoft.com/office/drawing/2014/main" xmlns="" val="235957086"/>
                    </a:ext>
                  </a:extLst>
                </a:gridCol>
                <a:gridCol w="6061245">
                  <a:extLst>
                    <a:ext uri="{9D8B030D-6E8A-4147-A177-3AD203B41FA5}">
                      <a16:colId xmlns:a16="http://schemas.microsoft.com/office/drawing/2014/main" xmlns="" val="1761726908"/>
                    </a:ext>
                  </a:extLst>
                </a:gridCol>
              </a:tblGrid>
              <a:tr h="359682">
                <a:tc>
                  <a:txBody>
                    <a:bodyPr/>
                    <a:lstStyle/>
                    <a:p>
                      <a:r>
                        <a:rPr lang="en-US" dirty="0" err="1"/>
                        <a:t>Grupa</a:t>
                      </a:r>
                      <a:r>
                        <a:rPr lang="en-US" dirty="0"/>
                        <a:t> ISCO/COR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Competen</a:t>
                      </a:r>
                      <a:r>
                        <a:rPr lang="ro-RO" dirty="0" smtClean="0"/>
                        <a:t>ț</a:t>
                      </a:r>
                      <a:r>
                        <a:rPr lang="en-US" dirty="0" smtClean="0"/>
                        <a:t>e  </a:t>
                      </a:r>
                      <a:r>
                        <a:rPr lang="en-US" dirty="0" err="1"/>
                        <a:t>comune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grupe</a:t>
                      </a:r>
                      <a:r>
                        <a:rPr lang="en-US" dirty="0"/>
                        <a:t> COR /ISCO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3567223"/>
                  </a:ext>
                </a:extLst>
              </a:tr>
              <a:tr h="897872">
                <a:tc>
                  <a:txBody>
                    <a:bodyPr/>
                    <a:lstStyle/>
                    <a:p>
                      <a:r>
                        <a:rPr lang="en-US" sz="1600" dirty="0"/>
                        <a:t>GRUPA </a:t>
                      </a:r>
                      <a:r>
                        <a:rPr lang="en-US" sz="1600" dirty="0" smtClean="0"/>
                        <a:t>MAJOR</a:t>
                      </a:r>
                      <a:r>
                        <a:rPr lang="ro-RO" sz="1600" dirty="0" smtClean="0"/>
                        <a:t>Ă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SUBGRUPA </a:t>
                      </a:r>
                      <a:r>
                        <a:rPr lang="en-US" sz="1600" dirty="0" smtClean="0"/>
                        <a:t>MAJOR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CHEIE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– N</a:t>
                      </a:r>
                      <a:r>
                        <a:rPr lang="ro-RO" sz="1600" dirty="0" smtClean="0"/>
                        <a:t>ivelului</a:t>
                      </a:r>
                      <a:r>
                        <a:rPr lang="ro-RO" sz="1600" baseline="0" dirty="0" smtClean="0"/>
                        <a:t> 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calificare</a:t>
                      </a:r>
                      <a:r>
                        <a:rPr lang="en-US" sz="1600" dirty="0"/>
                        <a:t> </a:t>
                      </a:r>
                      <a:r>
                        <a:rPr lang="ro-RO" sz="1600" dirty="0" smtClean="0"/>
                        <a:t>ș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de </a:t>
                      </a:r>
                      <a:r>
                        <a:rPr lang="ro-RO" sz="1600" dirty="0" smtClean="0"/>
                        <a:t>e</a:t>
                      </a:r>
                      <a:r>
                        <a:rPr lang="en-US" sz="1600" dirty="0" err="1" smtClean="0"/>
                        <a:t>duca</a:t>
                      </a:r>
                      <a:r>
                        <a:rPr lang="ro-RO" sz="1600" dirty="0" smtClean="0"/>
                        <a:t>ț</a:t>
                      </a:r>
                      <a:r>
                        <a:rPr lang="en-US" sz="1600" dirty="0" err="1" smtClean="0"/>
                        <a:t>ie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/>
                        <a:t>minim </a:t>
                      </a:r>
                      <a:endParaRPr lang="en-US" sz="1600" dirty="0"/>
                    </a:p>
                    <a:p>
                      <a:endParaRPr lang="en-US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-</a:t>
                      </a:r>
                      <a:r>
                        <a:rPr lang="ro-RO" sz="1600" b="1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TRANSVERSALE 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b="1" dirty="0" smtClean="0"/>
                        <a:t>PROFESIONALE </a:t>
                      </a:r>
                      <a:r>
                        <a:rPr lang="en-US" sz="1600" b="1" dirty="0"/>
                        <a:t>DE </a:t>
                      </a:r>
                      <a:r>
                        <a:rPr lang="en-US" sz="1600" b="1" dirty="0" smtClean="0"/>
                        <a:t>BAZ</a:t>
                      </a:r>
                      <a:r>
                        <a:rPr lang="ro-RO" sz="1600" b="1" dirty="0" smtClean="0"/>
                        <a:t>Ă</a:t>
                      </a:r>
                      <a:r>
                        <a:rPr lang="en-US" sz="1600" b="1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770385"/>
                  </a:ext>
                </a:extLst>
              </a:tr>
              <a:tr h="6285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MINOR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b="1" dirty="0" smtClean="0"/>
                        <a:t>PROFESIONALE </a:t>
                      </a:r>
                      <a:r>
                        <a:rPr lang="en-US" sz="1600" b="1" dirty="0"/>
                        <a:t>FUNDAMENTALE </a:t>
                      </a:r>
                    </a:p>
                    <a:p>
                      <a:r>
                        <a:rPr lang="en-US" sz="1600" b="1" dirty="0" smtClean="0"/>
                        <a:t>-</a:t>
                      </a:r>
                      <a:r>
                        <a:rPr lang="ro-RO" sz="1600" b="1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COMUNE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LA LOCUL DE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MUNC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</a:rPr>
                        <a:t>Ă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289719"/>
                  </a:ext>
                </a:extLst>
              </a:tr>
              <a:tr h="628510">
                <a:tc>
                  <a:txBody>
                    <a:bodyPr/>
                    <a:lstStyle/>
                    <a:p>
                      <a:r>
                        <a:rPr lang="en-US" sz="1600" dirty="0"/>
                        <a:t>DE </a:t>
                      </a:r>
                      <a:r>
                        <a:rPr lang="en-US" sz="1600" dirty="0" smtClean="0"/>
                        <a:t>BAZ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XXXX</a:t>
                      </a:r>
                    </a:p>
                    <a:p>
                      <a:r>
                        <a:rPr lang="en-US" sz="1600" dirty="0"/>
                        <a:t>(CALIFICAREA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b="1" dirty="0" smtClean="0"/>
                        <a:t>PROFESIONALE </a:t>
                      </a:r>
                      <a:r>
                        <a:rPr lang="en-US" sz="1600" b="1" dirty="0"/>
                        <a:t>DE DOMENIU </a:t>
                      </a:r>
                    </a:p>
                    <a:p>
                      <a:r>
                        <a:rPr lang="en-US" sz="1600" b="1" dirty="0" smtClean="0"/>
                        <a:t>-</a:t>
                      </a:r>
                      <a:r>
                        <a:rPr lang="ro-RO" sz="1600" b="1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TEHNICE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GENERALE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8044355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OCUPA</a:t>
                      </a:r>
                      <a:r>
                        <a:rPr lang="ro-RO" sz="1600" dirty="0" smtClean="0"/>
                        <a:t>Ț</a:t>
                      </a:r>
                      <a:r>
                        <a:rPr lang="en-US" sz="1600" dirty="0" smtClean="0"/>
                        <a:t>II </a:t>
                      </a:r>
                      <a:r>
                        <a:rPr lang="en-US" sz="1600" dirty="0"/>
                        <a:t>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-</a:t>
                      </a:r>
                      <a:r>
                        <a:rPr lang="ro-RO" sz="1600" b="1" dirty="0" smtClean="0"/>
                        <a:t> </a:t>
                      </a:r>
                      <a:r>
                        <a:rPr lang="en-US" sz="1600" b="1" dirty="0" smtClean="0"/>
                        <a:t>PROFESIONALE </a:t>
                      </a:r>
                      <a:r>
                        <a:rPr lang="en-US" sz="1600" b="1" dirty="0"/>
                        <a:t>DE SPECIALITATE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angajare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dirty="0" smtClean="0"/>
                        <a:t>ESCO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6620915"/>
                  </a:ext>
                </a:extLst>
              </a:tr>
              <a:tr h="6285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7214662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OCUPA</a:t>
                      </a:r>
                      <a:r>
                        <a:rPr lang="ro-RO" sz="1600" dirty="0" smtClean="0"/>
                        <a:t>Ț</a:t>
                      </a:r>
                      <a:r>
                        <a:rPr lang="en-US" sz="1600" dirty="0" smtClean="0"/>
                        <a:t>II </a:t>
                      </a:r>
                      <a:r>
                        <a:rPr lang="en-US" sz="1600" dirty="0"/>
                        <a:t>DE CONDUCERE (GRUPA </a:t>
                      </a:r>
                      <a:r>
                        <a:rPr lang="en-US" sz="1600" dirty="0" smtClean="0"/>
                        <a:t>MAJOR</a:t>
                      </a:r>
                      <a:r>
                        <a:rPr lang="ro-RO" sz="1600" dirty="0" smtClean="0"/>
                        <a:t>Ă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1 )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ro-RO" sz="1600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MANAGERIALE/ANTREPRENORIALE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promovare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277540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</a:t>
                      </a:r>
                      <a:r>
                        <a:rPr lang="ro-RO" sz="1800" dirty="0" smtClean="0"/>
                        <a:t>Â</a:t>
                      </a:r>
                      <a:r>
                        <a:rPr lang="en-US" sz="1800" dirty="0" smtClean="0"/>
                        <a:t>NUIREA </a:t>
                      </a:r>
                      <a:r>
                        <a:rPr lang="en-US" sz="1800" dirty="0"/>
                        <a:t>DE </a:t>
                      </a:r>
                      <a:r>
                        <a:rPr lang="en-US" sz="1800" dirty="0" smtClean="0"/>
                        <a:t>APARATE</a:t>
                      </a:r>
                      <a:r>
                        <a:rPr lang="ro-RO" sz="1800" baseline="0" dirty="0" smtClean="0"/>
                        <a:t>; </a:t>
                      </a:r>
                      <a:r>
                        <a:rPr lang="en-US" sz="1800" dirty="0" smtClean="0"/>
                        <a:t>ABILIT</a:t>
                      </a:r>
                      <a:r>
                        <a:rPr lang="ro-RO" sz="1800" dirty="0" smtClean="0"/>
                        <a:t>ĂȚ</a:t>
                      </a:r>
                      <a:r>
                        <a:rPr lang="en-US" sz="1800" dirty="0" smtClean="0"/>
                        <a:t>I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</a:t>
                      </a:r>
                      <a:r>
                        <a:rPr lang="ro-RO" sz="1800" dirty="0" smtClean="0"/>
                        <a:t> </a:t>
                      </a:r>
                      <a:r>
                        <a:rPr lang="en-US" sz="1800" b="1" dirty="0" smtClean="0"/>
                        <a:t>PROFESIONALE </a:t>
                      </a:r>
                      <a:r>
                        <a:rPr lang="en-US" sz="1800" b="1" dirty="0"/>
                        <a:t>SPECIALIZATE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aseline="0" dirty="0"/>
                        <a:t>(</a:t>
                      </a:r>
                      <a:r>
                        <a:rPr lang="en-US" sz="1800" baseline="0" dirty="0" err="1" smtClean="0"/>
                        <a:t>unice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38105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264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E6C5B3E-C19B-9F31-8193-9CDF6D14AE93}"/>
              </a:ext>
            </a:extLst>
          </p:cNvPr>
          <p:cNvSpPr txBox="1">
            <a:spLocks/>
          </p:cNvSpPr>
          <p:nvPr/>
        </p:nvSpPr>
        <p:spPr>
          <a:xfrm>
            <a:off x="484777" y="1051222"/>
            <a:ext cx="11720944" cy="13523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995" y="1317432"/>
            <a:ext cx="109476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dirty="0" err="1" smtClean="0">
                <a:latin typeface="Trebuchet MS" panose="020B0603020202020204" pitchFamily="34" charset="0"/>
              </a:rPr>
              <a:t>Rela</a:t>
            </a:r>
            <a:r>
              <a:rPr lang="ro-RO" sz="3200" dirty="0" smtClean="0">
                <a:latin typeface="Trebuchet MS" panose="020B0603020202020204" pitchFamily="34" charset="0"/>
              </a:rPr>
              <a:t>ț</a:t>
            </a:r>
            <a:r>
              <a:rPr lang="en-GB" sz="3200" dirty="0" err="1" smtClean="0">
                <a:latin typeface="Trebuchet MS" panose="020B0603020202020204" pitchFamily="34" charset="0"/>
              </a:rPr>
              <a:t>ia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ro-RO" sz="3200" dirty="0" err="1" smtClean="0">
                <a:latin typeface="Trebuchet MS" panose="020B0603020202020204" pitchFamily="34" charset="0"/>
              </a:rPr>
              <a:t>î</a:t>
            </a:r>
            <a:r>
              <a:rPr lang="en-GB" sz="3200" dirty="0" err="1" smtClean="0">
                <a:latin typeface="Trebuchet MS" panose="020B0603020202020204" pitchFamily="34" charset="0"/>
              </a:rPr>
              <a:t>ntre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en-GB" sz="3200" dirty="0" err="1" smtClean="0">
                <a:latin typeface="Trebuchet MS" panose="020B0603020202020204" pitchFamily="34" charset="0"/>
              </a:rPr>
              <a:t>educa</a:t>
            </a:r>
            <a:r>
              <a:rPr lang="ro-RO" sz="3200" dirty="0" smtClean="0">
                <a:latin typeface="Trebuchet MS" panose="020B0603020202020204" pitchFamily="34" charset="0"/>
              </a:rPr>
              <a:t>ț</a:t>
            </a:r>
            <a:r>
              <a:rPr lang="en-GB" sz="3200" dirty="0" err="1" smtClean="0">
                <a:latin typeface="Trebuchet MS" panose="020B0603020202020204" pitchFamily="34" charset="0"/>
              </a:rPr>
              <a:t>ie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ro-RO" sz="3200" dirty="0" smtClean="0">
                <a:latin typeface="Trebuchet MS" panose="020B0603020202020204" pitchFamily="34" charset="0"/>
              </a:rPr>
              <a:t>ș</a:t>
            </a:r>
            <a:r>
              <a:rPr lang="en-GB" sz="3200" dirty="0" err="1" smtClean="0">
                <a:latin typeface="Trebuchet MS" panose="020B0603020202020204" pitchFamily="34" charset="0"/>
              </a:rPr>
              <a:t>i</a:t>
            </a:r>
            <a:r>
              <a:rPr lang="en-GB" sz="3200" dirty="0" smtClean="0">
                <a:latin typeface="Trebuchet MS" panose="020B0603020202020204" pitchFamily="34" charset="0"/>
              </a:rPr>
              <a:t> </a:t>
            </a:r>
            <a:r>
              <a:rPr lang="en-GB" sz="3200" dirty="0" err="1" smtClean="0">
                <a:latin typeface="Trebuchet MS" panose="020B0603020202020204" pitchFamily="34" charset="0"/>
              </a:rPr>
              <a:t>pia</a:t>
            </a:r>
            <a:r>
              <a:rPr lang="ro-RO" sz="3200" dirty="0" smtClean="0">
                <a:latin typeface="Trebuchet MS" panose="020B0603020202020204" pitchFamily="34" charset="0"/>
              </a:rPr>
              <a:t>ț</a:t>
            </a:r>
            <a:r>
              <a:rPr lang="en-GB" sz="3200" dirty="0" smtClean="0">
                <a:latin typeface="Trebuchet MS" panose="020B0603020202020204" pitchFamily="34" charset="0"/>
              </a:rPr>
              <a:t>a </a:t>
            </a:r>
            <a:r>
              <a:rPr lang="en-GB" sz="3200" dirty="0" err="1" smtClean="0">
                <a:latin typeface="Trebuchet MS" panose="020B0603020202020204" pitchFamily="34" charset="0"/>
              </a:rPr>
              <a:t>muncii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 smtClean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 smtClean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i="1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26370"/>
              </p:ext>
            </p:extLst>
          </p:nvPr>
        </p:nvGraphicFramePr>
        <p:xfrm>
          <a:off x="1671811" y="2126435"/>
          <a:ext cx="81279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331"/>
                <a:gridCol w="1890346"/>
                <a:gridCol w="4304322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Nivel de calificare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Condiție</a:t>
                      </a:r>
                      <a:r>
                        <a:rPr lang="ro-RO" baseline="0" dirty="0" smtClean="0"/>
                        <a:t> educație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Observații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4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8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10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Sc.</a:t>
                      </a:r>
                      <a:r>
                        <a:rPr lang="ro-RO" baseline="0" dirty="0" smtClean="0"/>
                        <a:t> prof. include ambele: califi.&amp;educ.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12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Fără BAC/Liceul profesional</a:t>
                      </a:r>
                      <a:r>
                        <a:rPr lang="ro-RO" baseline="0" dirty="0" smtClean="0"/>
                        <a:t> include ambele: calif.&amp;educ.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Absolvit postliceal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0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0881" y="1121328"/>
            <a:ext cx="10515600" cy="37675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TIPURI DE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COMPETEN</a:t>
            </a:r>
            <a:r>
              <a:rPr lang="ro-RO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Ț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 </a:t>
            </a:r>
            <a:r>
              <a:rPr lang="ro-RO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Î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FORMAREA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PROFESIONAL</a:t>
            </a:r>
            <a:r>
              <a:rPr lang="ro-RO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Ă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HG </a:t>
            </a:r>
            <a:r>
              <a:rPr lang="en-US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772</a:t>
            </a:r>
            <a:r>
              <a:rPr lang="ro-RO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/2022</a:t>
            </a:r>
            <a:r>
              <a:rPr lang="en-US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 </a:t>
            </a:r>
            <a:endParaRPr lang="en-US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7577" y="2072081"/>
            <a:ext cx="4803597" cy="4185263"/>
            <a:chOff x="-448516" y="0"/>
            <a:chExt cx="4889649" cy="3693556"/>
          </a:xfrm>
        </p:grpSpPr>
        <p:grpSp>
          <p:nvGrpSpPr>
            <p:cNvPr id="17" name="Group 16"/>
            <p:cNvGrpSpPr/>
            <p:nvPr/>
          </p:nvGrpSpPr>
          <p:grpSpPr>
            <a:xfrm>
              <a:off x="267419" y="0"/>
              <a:ext cx="3791914" cy="3060065"/>
              <a:chOff x="-1" y="0"/>
              <a:chExt cx="4744257" cy="30601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1" y="94879"/>
                <a:ext cx="4400707" cy="2965240"/>
                <a:chOff x="-2980" y="-21154"/>
                <a:chExt cx="4401262" cy="2965594"/>
              </a:xfrm>
            </p:grpSpPr>
            <p:sp>
              <p:nvSpPr>
                <p:cNvPr id="32" name="Trapezoid 31"/>
                <p:cNvSpPr/>
                <p:nvPr/>
              </p:nvSpPr>
              <p:spPr>
                <a:xfrm>
                  <a:off x="626364" y="-21154"/>
                  <a:ext cx="3243122" cy="543280"/>
                </a:xfrm>
                <a:prstGeom prst="trapezoid">
                  <a:avLst/>
                </a:prstGeom>
                <a:solidFill>
                  <a:srgbClr val="9900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Trapezoid 32"/>
                <p:cNvSpPr/>
                <p:nvPr/>
              </p:nvSpPr>
              <p:spPr>
                <a:xfrm>
                  <a:off x="466690" y="514293"/>
                  <a:ext cx="3544324" cy="605303"/>
                </a:xfrm>
                <a:prstGeom prst="trapezoid">
                  <a:avLst>
                    <a:gd name="adj" fmla="val 21010"/>
                  </a:avLst>
                </a:prstGeom>
                <a:solidFill>
                  <a:srgbClr val="AF6BF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Trapezoid 33"/>
                <p:cNvSpPr/>
                <p:nvPr/>
              </p:nvSpPr>
              <p:spPr>
                <a:xfrm>
                  <a:off x="304799" y="1114425"/>
                  <a:ext cx="3823429" cy="615913"/>
                </a:xfrm>
                <a:prstGeom prst="trapezoid">
                  <a:avLst>
                    <a:gd name="adj" fmla="val 21031"/>
                  </a:avLst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rapezoid 34"/>
                <p:cNvSpPr/>
                <p:nvPr/>
              </p:nvSpPr>
              <p:spPr>
                <a:xfrm>
                  <a:off x="149421" y="1730571"/>
                  <a:ext cx="4134649" cy="610840"/>
                </a:xfrm>
                <a:prstGeom prst="trapezoid">
                  <a:avLst>
                    <a:gd name="adj" fmla="val 20433"/>
                  </a:avLst>
                </a:prstGeom>
                <a:solidFill>
                  <a:srgbClr val="FFFF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Trapezoid 5"/>
                <p:cNvSpPr/>
                <p:nvPr/>
              </p:nvSpPr>
              <p:spPr>
                <a:xfrm>
                  <a:off x="-2980" y="2339762"/>
                  <a:ext cx="4401262" cy="604678"/>
                </a:xfrm>
                <a:custGeom>
                  <a:avLst/>
                  <a:gdLst>
                    <a:gd name="connsiteX0" fmla="*/ 0 w 3779240"/>
                    <a:gd name="connsiteY0" fmla="*/ 604595 h 604595"/>
                    <a:gd name="connsiteX1" fmla="*/ 127364 w 3779240"/>
                    <a:gd name="connsiteY1" fmla="*/ 0 h 604595"/>
                    <a:gd name="connsiteX2" fmla="*/ 3651876 w 3779240"/>
                    <a:gd name="connsiteY2" fmla="*/ 0 h 604595"/>
                    <a:gd name="connsiteX3" fmla="*/ 3779240 w 3779240"/>
                    <a:gd name="connsiteY3" fmla="*/ 604595 h 604595"/>
                    <a:gd name="connsiteX4" fmla="*/ 0 w 3779240"/>
                    <a:gd name="connsiteY4" fmla="*/ 604595 h 604595"/>
                    <a:gd name="connsiteX0" fmla="*/ 0 w 3680180"/>
                    <a:gd name="connsiteY0" fmla="*/ 604595 h 604595"/>
                    <a:gd name="connsiteX1" fmla="*/ 127364 w 3680180"/>
                    <a:gd name="connsiteY1" fmla="*/ 0 h 604595"/>
                    <a:gd name="connsiteX2" fmla="*/ 3651876 w 3680180"/>
                    <a:gd name="connsiteY2" fmla="*/ 0 h 604595"/>
                    <a:gd name="connsiteX3" fmla="*/ 3680180 w 3680180"/>
                    <a:gd name="connsiteY3" fmla="*/ 603263 h 604595"/>
                    <a:gd name="connsiteX4" fmla="*/ 0 w 3680180"/>
                    <a:gd name="connsiteY4" fmla="*/ 604595 h 60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0180" h="604595">
                      <a:moveTo>
                        <a:pt x="0" y="604595"/>
                      </a:moveTo>
                      <a:lnTo>
                        <a:pt x="127364" y="0"/>
                      </a:lnTo>
                      <a:lnTo>
                        <a:pt x="3651876" y="0"/>
                      </a:lnTo>
                      <a:lnTo>
                        <a:pt x="3680180" y="603263"/>
                      </a:lnTo>
                      <a:lnTo>
                        <a:pt x="0" y="604595"/>
                      </a:lnTo>
                      <a:close/>
                    </a:path>
                  </a:pathLst>
                </a:custGeom>
                <a:solidFill>
                  <a:srgbClr val="F8343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666226" y="0"/>
                <a:ext cx="1078030" cy="3058787"/>
                <a:chOff x="0" y="0"/>
                <a:chExt cx="1078030" cy="3058787"/>
              </a:xfrm>
            </p:grpSpPr>
            <p:sp>
              <p:nvSpPr>
                <p:cNvPr id="27" name="Rectangle 8"/>
                <p:cNvSpPr/>
                <p:nvPr/>
              </p:nvSpPr>
              <p:spPr>
                <a:xfrm>
                  <a:off x="122028" y="502920"/>
                  <a:ext cx="372746" cy="73412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448" h="648616">
                      <a:moveTo>
                        <a:pt x="0" y="104628"/>
                      </a:moveTo>
                      <a:lnTo>
                        <a:pt x="209655" y="0"/>
                      </a:lnTo>
                      <a:lnTo>
                        <a:pt x="377448" y="490909"/>
                      </a:lnTo>
                      <a:lnTo>
                        <a:pt x="156331" y="648616"/>
                      </a:lnTo>
                      <a:lnTo>
                        <a:pt x="0" y="104628"/>
                      </a:lnTo>
                      <a:close/>
                    </a:path>
                  </a:pathLst>
                </a:custGeom>
                <a:solidFill>
                  <a:srgbClr val="9B47F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8"/>
                <p:cNvSpPr/>
                <p:nvPr/>
              </p:nvSpPr>
              <p:spPr>
                <a:xfrm>
                  <a:off x="0" y="0"/>
                  <a:ext cx="330488" cy="63330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198" h="637253">
                      <a:moveTo>
                        <a:pt x="0" y="116434"/>
                      </a:moveTo>
                      <a:lnTo>
                        <a:pt x="195542" y="0"/>
                      </a:lnTo>
                      <a:lnTo>
                        <a:pt x="330198" y="514522"/>
                      </a:lnTo>
                      <a:lnTo>
                        <a:pt x="122238" y="637253"/>
                      </a:lnTo>
                      <a:lnTo>
                        <a:pt x="0" y="11643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8"/>
                <p:cNvSpPr/>
                <p:nvPr/>
              </p:nvSpPr>
              <p:spPr>
                <a:xfrm>
                  <a:off x="273738" y="1048357"/>
                  <a:ext cx="409575" cy="800735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5252" h="717239">
                      <a:moveTo>
                        <a:pt x="0" y="159605"/>
                      </a:moveTo>
                      <a:lnTo>
                        <a:pt x="224002" y="0"/>
                      </a:lnTo>
                      <a:lnTo>
                        <a:pt x="415252" y="536358"/>
                      </a:lnTo>
                      <a:lnTo>
                        <a:pt x="160138" y="717239"/>
                      </a:lnTo>
                      <a:lnTo>
                        <a:pt x="0" y="159605"/>
                      </a:lnTo>
                      <a:close/>
                    </a:path>
                  </a:pathLst>
                </a:custGeom>
                <a:solidFill>
                  <a:srgbClr val="72AF2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8"/>
                <p:cNvSpPr/>
                <p:nvPr/>
              </p:nvSpPr>
              <p:spPr>
                <a:xfrm>
                  <a:off x="430991" y="1642425"/>
                  <a:ext cx="444070" cy="81738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225" h="732151">
                      <a:moveTo>
                        <a:pt x="0" y="181880"/>
                      </a:moveTo>
                      <a:lnTo>
                        <a:pt x="253643" y="0"/>
                      </a:lnTo>
                      <a:lnTo>
                        <a:pt x="450225" y="525225"/>
                      </a:lnTo>
                      <a:lnTo>
                        <a:pt x="154920" y="732151"/>
                      </a:lnTo>
                      <a:lnTo>
                        <a:pt x="0" y="181880"/>
                      </a:lnTo>
                      <a:close/>
                    </a:path>
                  </a:pathLst>
                </a:custGeom>
                <a:solidFill>
                  <a:srgbClr val="F0EA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8"/>
                <p:cNvSpPr/>
                <p:nvPr/>
              </p:nvSpPr>
              <p:spPr>
                <a:xfrm>
                  <a:off x="582421" y="2230670"/>
                  <a:ext cx="495609" cy="82811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  <a:gd name="connsiteX0" fmla="*/ 0 w 450225"/>
                    <a:gd name="connsiteY0" fmla="*/ 197264 h 747535"/>
                    <a:gd name="connsiteX1" fmla="*/ 293465 w 450225"/>
                    <a:gd name="connsiteY1" fmla="*/ 0 h 747535"/>
                    <a:gd name="connsiteX2" fmla="*/ 450225 w 450225"/>
                    <a:gd name="connsiteY2" fmla="*/ 540609 h 747535"/>
                    <a:gd name="connsiteX3" fmla="*/ 154920 w 450225"/>
                    <a:gd name="connsiteY3" fmla="*/ 747535 h 747535"/>
                    <a:gd name="connsiteX4" fmla="*/ 0 w 450225"/>
                    <a:gd name="connsiteY4" fmla="*/ 197264 h 747535"/>
                    <a:gd name="connsiteX0" fmla="*/ 0 w 502478"/>
                    <a:gd name="connsiteY0" fmla="*/ 197264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7264 h 747535"/>
                    <a:gd name="connsiteX0" fmla="*/ 0 w 502478"/>
                    <a:gd name="connsiteY0" fmla="*/ 199187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9187 h 747535"/>
                    <a:gd name="connsiteX0" fmla="*/ 0 w 502478"/>
                    <a:gd name="connsiteY0" fmla="*/ 199187 h 741766"/>
                    <a:gd name="connsiteX1" fmla="*/ 293465 w 502478"/>
                    <a:gd name="connsiteY1" fmla="*/ 0 h 741766"/>
                    <a:gd name="connsiteX2" fmla="*/ 502478 w 502478"/>
                    <a:gd name="connsiteY2" fmla="*/ 530995 h 741766"/>
                    <a:gd name="connsiteX3" fmla="*/ 150565 w 502478"/>
                    <a:gd name="connsiteY3" fmla="*/ 741766 h 741766"/>
                    <a:gd name="connsiteX4" fmla="*/ 0 w 502478"/>
                    <a:gd name="connsiteY4" fmla="*/ 199187 h 741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2478" h="741766">
                      <a:moveTo>
                        <a:pt x="0" y="199187"/>
                      </a:moveTo>
                      <a:lnTo>
                        <a:pt x="293465" y="0"/>
                      </a:lnTo>
                      <a:lnTo>
                        <a:pt x="502478" y="530995"/>
                      </a:lnTo>
                      <a:lnTo>
                        <a:pt x="150565" y="741766"/>
                      </a:lnTo>
                      <a:lnTo>
                        <a:pt x="0" y="199187"/>
                      </a:lnTo>
                      <a:close/>
                    </a:path>
                  </a:pathLst>
                </a:custGeom>
                <a:solidFill>
                  <a:srgbClr val="F70D0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Rectangle 14"/>
              <p:cNvSpPr/>
              <p:nvPr/>
            </p:nvSpPr>
            <p:spPr>
              <a:xfrm>
                <a:off x="793561" y="0"/>
                <a:ext cx="3073007" cy="114935"/>
              </a:xfrm>
              <a:custGeom>
                <a:avLst/>
                <a:gdLst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432810 w 3432810"/>
                  <a:gd name="connsiteY2" fmla="*/ 238125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075178 w 3432810"/>
                  <a:gd name="connsiteY2" fmla="*/ 169037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387612"/>
                  <a:gd name="connsiteY0" fmla="*/ 0 h 238125"/>
                  <a:gd name="connsiteX1" fmla="*/ 3387612 w 3387612"/>
                  <a:gd name="connsiteY1" fmla="*/ 24337 h 238125"/>
                  <a:gd name="connsiteX2" fmla="*/ 3075178 w 3387612"/>
                  <a:gd name="connsiteY2" fmla="*/ 169037 h 238125"/>
                  <a:gd name="connsiteX3" fmla="*/ 0 w 3387612"/>
                  <a:gd name="connsiteY3" fmla="*/ 238125 h 238125"/>
                  <a:gd name="connsiteX4" fmla="*/ 0 w 3387612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075178 w 3390233"/>
                  <a:gd name="connsiteY2" fmla="*/ 169037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177359 w 3390233"/>
                  <a:gd name="connsiteY2" fmla="*/ 119256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151663"/>
                  <a:gd name="connsiteX1" fmla="*/ 3390233 w 3390233"/>
                  <a:gd name="connsiteY1" fmla="*/ 0 h 151663"/>
                  <a:gd name="connsiteX2" fmla="*/ 3177359 w 3390233"/>
                  <a:gd name="connsiteY2" fmla="*/ 119256 h 151663"/>
                  <a:gd name="connsiteX3" fmla="*/ 267243 w 3390233"/>
                  <a:gd name="connsiteY3" fmla="*/ 151663 h 151663"/>
                  <a:gd name="connsiteX4" fmla="*/ 0 w 3390233"/>
                  <a:gd name="connsiteY4" fmla="*/ 0 h 151663"/>
                  <a:gd name="connsiteX0" fmla="*/ 165063 w 3122990"/>
                  <a:gd name="connsiteY0" fmla="*/ 0 h 156921"/>
                  <a:gd name="connsiteX1" fmla="*/ 3122990 w 3122990"/>
                  <a:gd name="connsiteY1" fmla="*/ 5258 h 156921"/>
                  <a:gd name="connsiteX2" fmla="*/ 2910116 w 3122990"/>
                  <a:gd name="connsiteY2" fmla="*/ 124514 h 156921"/>
                  <a:gd name="connsiteX3" fmla="*/ 0 w 3122990"/>
                  <a:gd name="connsiteY3" fmla="*/ 156921 h 156921"/>
                  <a:gd name="connsiteX4" fmla="*/ 165063 w 3122990"/>
                  <a:gd name="connsiteY4" fmla="*/ 0 h 156921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14980 h 124514"/>
                  <a:gd name="connsiteX4" fmla="*/ 162443 w 3120370"/>
                  <a:gd name="connsiteY4" fmla="*/ 0 h 124514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20697 h 124514"/>
                  <a:gd name="connsiteX4" fmla="*/ 162443 w 3120370"/>
                  <a:gd name="connsiteY4" fmla="*/ 0 h 124514"/>
                  <a:gd name="connsiteX0" fmla="*/ 162443 w 3120370"/>
                  <a:gd name="connsiteY0" fmla="*/ 0 h 121708"/>
                  <a:gd name="connsiteX1" fmla="*/ 3120370 w 3120370"/>
                  <a:gd name="connsiteY1" fmla="*/ 5258 h 121708"/>
                  <a:gd name="connsiteX2" fmla="*/ 2913106 w 3120370"/>
                  <a:gd name="connsiteY2" fmla="*/ 121708 h 121708"/>
                  <a:gd name="connsiteX3" fmla="*/ 0 w 3120370"/>
                  <a:gd name="connsiteY3" fmla="*/ 120697 h 121708"/>
                  <a:gd name="connsiteX4" fmla="*/ 162443 w 3120370"/>
                  <a:gd name="connsiteY4" fmla="*/ 0 h 121708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4326 w 3120370"/>
                  <a:gd name="connsiteY2" fmla="*/ 113264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13107 w 3120370"/>
                  <a:gd name="connsiteY2" fmla="*/ 120658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17852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20697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71097 w 3120370"/>
                  <a:gd name="connsiteY0" fmla="*/ 12056 h 115439"/>
                  <a:gd name="connsiteX1" fmla="*/ 3120370 w 3120370"/>
                  <a:gd name="connsiteY1" fmla="*/ 0 h 115439"/>
                  <a:gd name="connsiteX2" fmla="*/ 2929936 w 3120370"/>
                  <a:gd name="connsiteY2" fmla="*/ 115439 h 115439"/>
                  <a:gd name="connsiteX3" fmla="*/ 0 w 3120370"/>
                  <a:gd name="connsiteY3" fmla="*/ 115439 h 115439"/>
                  <a:gd name="connsiteX4" fmla="*/ 171097 w 3120370"/>
                  <a:gd name="connsiteY4" fmla="*/ 12056 h 115439"/>
                  <a:gd name="connsiteX0" fmla="*/ 137142 w 3086415"/>
                  <a:gd name="connsiteY0" fmla="*/ 12056 h 115439"/>
                  <a:gd name="connsiteX1" fmla="*/ 3086415 w 3086415"/>
                  <a:gd name="connsiteY1" fmla="*/ 0 h 115439"/>
                  <a:gd name="connsiteX2" fmla="*/ 2895981 w 3086415"/>
                  <a:gd name="connsiteY2" fmla="*/ 115439 h 115439"/>
                  <a:gd name="connsiteX3" fmla="*/ 0 w 3086415"/>
                  <a:gd name="connsiteY3" fmla="*/ 115439 h 115439"/>
                  <a:gd name="connsiteX4" fmla="*/ 137142 w 3086415"/>
                  <a:gd name="connsiteY4" fmla="*/ 12056 h 115439"/>
                  <a:gd name="connsiteX0" fmla="*/ 126695 w 3075968"/>
                  <a:gd name="connsiteY0" fmla="*/ 12056 h 115439"/>
                  <a:gd name="connsiteX1" fmla="*/ 3075968 w 3075968"/>
                  <a:gd name="connsiteY1" fmla="*/ 0 h 115439"/>
                  <a:gd name="connsiteX2" fmla="*/ 2885534 w 3075968"/>
                  <a:gd name="connsiteY2" fmla="*/ 115439 h 115439"/>
                  <a:gd name="connsiteX3" fmla="*/ 0 w 3075968"/>
                  <a:gd name="connsiteY3" fmla="*/ 91550 h 115439"/>
                  <a:gd name="connsiteX4" fmla="*/ 126695 w 3075968"/>
                  <a:gd name="connsiteY4" fmla="*/ 12056 h 115439"/>
                  <a:gd name="connsiteX0" fmla="*/ 130879 w 3080152"/>
                  <a:gd name="connsiteY0" fmla="*/ 12056 h 115439"/>
                  <a:gd name="connsiteX1" fmla="*/ 3080152 w 3080152"/>
                  <a:gd name="connsiteY1" fmla="*/ 0 h 115439"/>
                  <a:gd name="connsiteX2" fmla="*/ 2889718 w 3080152"/>
                  <a:gd name="connsiteY2" fmla="*/ 115439 h 115439"/>
                  <a:gd name="connsiteX3" fmla="*/ 0 w 3080152"/>
                  <a:gd name="connsiteY3" fmla="*/ 100054 h 115439"/>
                  <a:gd name="connsiteX4" fmla="*/ 130879 w 3080152"/>
                  <a:gd name="connsiteY4" fmla="*/ 12056 h 11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0152" h="115439">
                    <a:moveTo>
                      <a:pt x="130879" y="12056"/>
                    </a:moveTo>
                    <a:lnTo>
                      <a:pt x="3080152" y="0"/>
                    </a:lnTo>
                    <a:lnTo>
                      <a:pt x="2889718" y="115439"/>
                    </a:lnTo>
                    <a:lnTo>
                      <a:pt x="0" y="100054"/>
                    </a:lnTo>
                    <a:lnTo>
                      <a:pt x="130879" y="12056"/>
                    </a:ln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-448516" y="3189539"/>
              <a:ext cx="4889649" cy="50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COMPETENȚE </a:t>
              </a:r>
              <a:r>
                <a:rPr lang="en-US" sz="1200" b="1" kern="100" dirty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PERSONALE</a:t>
              </a: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PE NIVEL DE CALIFICARE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APAR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Ț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</a:t>
              </a:r>
              <a:endPara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TRUNCHIULUI</a:t>
              </a:r>
              <a:r>
                <a:rPr kumimoji="0" lang="en-US" sz="1200" b="1" i="0" u="none" strike="noStrike" kern="1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COMUN</a:t>
              </a:r>
              <a:r>
                <a:rPr kumimoji="0" lang="en-US" sz="1200" b="1" i="0" u="none" strike="noStrike" kern="1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-25%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(Recomandare 2018; ESCO;  </a:t>
              </a:r>
              <a:r>
                <a:rPr lang="en-US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o-RO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ANC 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414732" y="172528"/>
              <a:ext cx="1248410" cy="40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kumimoji="0" lang="en-US" sz="14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anageriale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224951" y="733245"/>
              <a:ext cx="1691005" cy="36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sz="14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ehnice</a:t>
              </a:r>
              <a:r>
                <a:rPr kumimoji="0" lang="en-US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generale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707366" y="1276709"/>
              <a:ext cx="2637489" cy="52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14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ocul</a:t>
              </a:r>
              <a:r>
                <a:rPr kumimoji="0" lang="en-US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</a:t>
              </a:r>
              <a:r>
                <a:rPr kumimoji="0" lang="en-US" sz="1400" b="0" i="0" u="none" strike="noStrike" kern="1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munc</a:t>
              </a:r>
              <a:r>
                <a:rPr kumimoji="0" lang="ro-RO" sz="14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comune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41872" y="2001328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sz="14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ransversale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741872" y="2587924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0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Educa</a:t>
              </a:r>
              <a:r>
                <a:rPr lang="ro-RO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ț</a:t>
              </a:r>
              <a:r>
                <a:rPr lang="en-US" sz="1400" kern="100" dirty="0" err="1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ionale</a:t>
              </a:r>
              <a:r>
                <a:rPr lang="ro-RO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o-RO" sz="1400" kern="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cheie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7086" y="1921079"/>
            <a:ext cx="6828140" cy="4306707"/>
            <a:chOff x="-541502" y="0"/>
            <a:chExt cx="6158628" cy="3671894"/>
          </a:xfrm>
        </p:grpSpPr>
        <p:grpSp>
          <p:nvGrpSpPr>
            <p:cNvPr id="38" name="Group 37"/>
            <p:cNvGrpSpPr/>
            <p:nvPr/>
          </p:nvGrpSpPr>
          <p:grpSpPr>
            <a:xfrm>
              <a:off x="267419" y="0"/>
              <a:ext cx="3791914" cy="3060065"/>
              <a:chOff x="-1" y="0"/>
              <a:chExt cx="4744257" cy="306011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-1" y="94879"/>
                <a:ext cx="4400707" cy="2965240"/>
                <a:chOff x="-2980" y="-21154"/>
                <a:chExt cx="4401262" cy="2965594"/>
              </a:xfrm>
            </p:grpSpPr>
            <p:sp>
              <p:nvSpPr>
                <p:cNvPr id="53" name="Trapezoid 52"/>
                <p:cNvSpPr/>
                <p:nvPr/>
              </p:nvSpPr>
              <p:spPr>
                <a:xfrm>
                  <a:off x="626364" y="-21154"/>
                  <a:ext cx="3243122" cy="543280"/>
                </a:xfrm>
                <a:prstGeom prst="trapezoid">
                  <a:avLst/>
                </a:prstGeom>
                <a:solidFill>
                  <a:srgbClr val="9900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rapezoid 53"/>
                <p:cNvSpPr/>
                <p:nvPr/>
              </p:nvSpPr>
              <p:spPr>
                <a:xfrm>
                  <a:off x="466690" y="514293"/>
                  <a:ext cx="3544324" cy="605303"/>
                </a:xfrm>
                <a:prstGeom prst="trapezoid">
                  <a:avLst>
                    <a:gd name="adj" fmla="val 21010"/>
                  </a:avLst>
                </a:prstGeom>
                <a:solidFill>
                  <a:srgbClr val="57A3F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Trapezoid 54"/>
                <p:cNvSpPr/>
                <p:nvPr/>
              </p:nvSpPr>
              <p:spPr>
                <a:xfrm>
                  <a:off x="304799" y="1114425"/>
                  <a:ext cx="3823429" cy="615913"/>
                </a:xfrm>
                <a:prstGeom prst="trapezoid">
                  <a:avLst>
                    <a:gd name="adj" fmla="val 21031"/>
                  </a:avLst>
                </a:prstGeom>
                <a:solidFill>
                  <a:srgbClr val="AF6BF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rapezoid 55"/>
                <p:cNvSpPr/>
                <p:nvPr/>
              </p:nvSpPr>
              <p:spPr>
                <a:xfrm>
                  <a:off x="149421" y="1730571"/>
                  <a:ext cx="4134649" cy="610840"/>
                </a:xfrm>
                <a:prstGeom prst="trapezoid">
                  <a:avLst>
                    <a:gd name="adj" fmla="val 20433"/>
                  </a:avLst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rapezoid 5"/>
                <p:cNvSpPr/>
                <p:nvPr/>
              </p:nvSpPr>
              <p:spPr>
                <a:xfrm>
                  <a:off x="-2980" y="2339762"/>
                  <a:ext cx="4401262" cy="604678"/>
                </a:xfrm>
                <a:custGeom>
                  <a:avLst/>
                  <a:gdLst>
                    <a:gd name="connsiteX0" fmla="*/ 0 w 3779240"/>
                    <a:gd name="connsiteY0" fmla="*/ 604595 h 604595"/>
                    <a:gd name="connsiteX1" fmla="*/ 127364 w 3779240"/>
                    <a:gd name="connsiteY1" fmla="*/ 0 h 604595"/>
                    <a:gd name="connsiteX2" fmla="*/ 3651876 w 3779240"/>
                    <a:gd name="connsiteY2" fmla="*/ 0 h 604595"/>
                    <a:gd name="connsiteX3" fmla="*/ 3779240 w 3779240"/>
                    <a:gd name="connsiteY3" fmla="*/ 604595 h 604595"/>
                    <a:gd name="connsiteX4" fmla="*/ 0 w 3779240"/>
                    <a:gd name="connsiteY4" fmla="*/ 604595 h 604595"/>
                    <a:gd name="connsiteX0" fmla="*/ 0 w 3680180"/>
                    <a:gd name="connsiteY0" fmla="*/ 604595 h 604595"/>
                    <a:gd name="connsiteX1" fmla="*/ 127364 w 3680180"/>
                    <a:gd name="connsiteY1" fmla="*/ 0 h 604595"/>
                    <a:gd name="connsiteX2" fmla="*/ 3651876 w 3680180"/>
                    <a:gd name="connsiteY2" fmla="*/ 0 h 604595"/>
                    <a:gd name="connsiteX3" fmla="*/ 3680180 w 3680180"/>
                    <a:gd name="connsiteY3" fmla="*/ 603263 h 604595"/>
                    <a:gd name="connsiteX4" fmla="*/ 0 w 3680180"/>
                    <a:gd name="connsiteY4" fmla="*/ 604595 h 60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0180" h="604595">
                      <a:moveTo>
                        <a:pt x="0" y="604595"/>
                      </a:moveTo>
                      <a:lnTo>
                        <a:pt x="127364" y="0"/>
                      </a:lnTo>
                      <a:lnTo>
                        <a:pt x="3651876" y="0"/>
                      </a:lnTo>
                      <a:lnTo>
                        <a:pt x="3680180" y="603263"/>
                      </a:lnTo>
                      <a:lnTo>
                        <a:pt x="0" y="60459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666226" y="0"/>
                <a:ext cx="1078030" cy="3058787"/>
                <a:chOff x="0" y="0"/>
                <a:chExt cx="1078030" cy="3058787"/>
              </a:xfrm>
            </p:grpSpPr>
            <p:sp>
              <p:nvSpPr>
                <p:cNvPr id="48" name="Rectangle 8"/>
                <p:cNvSpPr/>
                <p:nvPr/>
              </p:nvSpPr>
              <p:spPr>
                <a:xfrm>
                  <a:off x="122028" y="502920"/>
                  <a:ext cx="372746" cy="73412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448" h="648616">
                      <a:moveTo>
                        <a:pt x="0" y="104628"/>
                      </a:moveTo>
                      <a:lnTo>
                        <a:pt x="209655" y="0"/>
                      </a:lnTo>
                      <a:lnTo>
                        <a:pt x="377448" y="490909"/>
                      </a:lnTo>
                      <a:lnTo>
                        <a:pt x="156331" y="648616"/>
                      </a:lnTo>
                      <a:lnTo>
                        <a:pt x="0" y="104628"/>
                      </a:lnTo>
                      <a:close/>
                    </a:path>
                  </a:pathLst>
                </a:custGeom>
                <a:solidFill>
                  <a:srgbClr val="3892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8"/>
                <p:cNvSpPr/>
                <p:nvPr/>
              </p:nvSpPr>
              <p:spPr>
                <a:xfrm>
                  <a:off x="0" y="0"/>
                  <a:ext cx="330488" cy="63330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198" h="637253">
                      <a:moveTo>
                        <a:pt x="0" y="116434"/>
                      </a:moveTo>
                      <a:lnTo>
                        <a:pt x="195542" y="0"/>
                      </a:lnTo>
                      <a:lnTo>
                        <a:pt x="330198" y="514522"/>
                      </a:lnTo>
                      <a:lnTo>
                        <a:pt x="122238" y="637253"/>
                      </a:lnTo>
                      <a:lnTo>
                        <a:pt x="0" y="11643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8"/>
                <p:cNvSpPr/>
                <p:nvPr/>
              </p:nvSpPr>
              <p:spPr>
                <a:xfrm>
                  <a:off x="273738" y="1048357"/>
                  <a:ext cx="409575" cy="800735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5252" h="717239">
                      <a:moveTo>
                        <a:pt x="0" y="159605"/>
                      </a:moveTo>
                      <a:lnTo>
                        <a:pt x="224002" y="0"/>
                      </a:lnTo>
                      <a:lnTo>
                        <a:pt x="415252" y="536358"/>
                      </a:lnTo>
                      <a:lnTo>
                        <a:pt x="160138" y="717239"/>
                      </a:lnTo>
                      <a:lnTo>
                        <a:pt x="0" y="159605"/>
                      </a:lnTo>
                      <a:close/>
                    </a:path>
                  </a:pathLst>
                </a:custGeom>
                <a:solidFill>
                  <a:srgbClr val="9B47F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8"/>
                <p:cNvSpPr/>
                <p:nvPr/>
              </p:nvSpPr>
              <p:spPr>
                <a:xfrm>
                  <a:off x="430991" y="1642425"/>
                  <a:ext cx="444070" cy="817383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225" h="732151">
                      <a:moveTo>
                        <a:pt x="0" y="181880"/>
                      </a:moveTo>
                      <a:lnTo>
                        <a:pt x="253643" y="0"/>
                      </a:lnTo>
                      <a:lnTo>
                        <a:pt x="450225" y="525225"/>
                      </a:lnTo>
                      <a:lnTo>
                        <a:pt x="154920" y="732151"/>
                      </a:lnTo>
                      <a:lnTo>
                        <a:pt x="0" y="181880"/>
                      </a:lnTo>
                      <a:close/>
                    </a:path>
                  </a:pathLst>
                </a:custGeom>
                <a:solidFill>
                  <a:srgbClr val="72AF2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8"/>
                <p:cNvSpPr/>
                <p:nvPr/>
              </p:nvSpPr>
              <p:spPr>
                <a:xfrm>
                  <a:off x="582421" y="2230670"/>
                  <a:ext cx="495609" cy="828117"/>
                </a:xfrm>
                <a:custGeom>
                  <a:avLst/>
                  <a:gdLst>
                    <a:gd name="connsiteX0" fmla="*/ 0 w 664845"/>
                    <a:gd name="connsiteY0" fmla="*/ 0 h 474980"/>
                    <a:gd name="connsiteX1" fmla="*/ 664845 w 664845"/>
                    <a:gd name="connsiteY1" fmla="*/ 0 h 474980"/>
                    <a:gd name="connsiteX2" fmla="*/ 664845 w 664845"/>
                    <a:gd name="connsiteY2" fmla="*/ 474980 h 474980"/>
                    <a:gd name="connsiteX3" fmla="*/ 0 w 664845"/>
                    <a:gd name="connsiteY3" fmla="*/ 474980 h 474980"/>
                    <a:gd name="connsiteX4" fmla="*/ 0 w 664845"/>
                    <a:gd name="connsiteY4" fmla="*/ 0 h 474980"/>
                    <a:gd name="connsiteX0" fmla="*/ 0 w 773486"/>
                    <a:gd name="connsiteY0" fmla="*/ 0 h 493087"/>
                    <a:gd name="connsiteX1" fmla="*/ 773486 w 773486"/>
                    <a:gd name="connsiteY1" fmla="*/ 18107 h 493087"/>
                    <a:gd name="connsiteX2" fmla="*/ 773486 w 773486"/>
                    <a:gd name="connsiteY2" fmla="*/ 493087 h 493087"/>
                    <a:gd name="connsiteX3" fmla="*/ 108641 w 773486"/>
                    <a:gd name="connsiteY3" fmla="*/ 493087 h 493087"/>
                    <a:gd name="connsiteX4" fmla="*/ 0 w 773486"/>
                    <a:gd name="connsiteY4" fmla="*/ 0 h 493087"/>
                    <a:gd name="connsiteX0" fmla="*/ 0 w 773486"/>
                    <a:gd name="connsiteY0" fmla="*/ 140230 h 633317"/>
                    <a:gd name="connsiteX1" fmla="*/ 239732 w 773486"/>
                    <a:gd name="connsiteY1" fmla="*/ 0 h 633317"/>
                    <a:gd name="connsiteX2" fmla="*/ 773486 w 773486"/>
                    <a:gd name="connsiteY2" fmla="*/ 633317 h 633317"/>
                    <a:gd name="connsiteX3" fmla="*/ 108641 w 773486"/>
                    <a:gd name="connsiteY3" fmla="*/ 633317 h 633317"/>
                    <a:gd name="connsiteX4" fmla="*/ 0 w 773486"/>
                    <a:gd name="connsiteY4" fmla="*/ 140230 h 633317"/>
                    <a:gd name="connsiteX0" fmla="*/ 0 w 330198"/>
                    <a:gd name="connsiteY0" fmla="*/ 140230 h 633317"/>
                    <a:gd name="connsiteX1" fmla="*/ 239732 w 330198"/>
                    <a:gd name="connsiteY1" fmla="*/ 0 h 633317"/>
                    <a:gd name="connsiteX2" fmla="*/ 330198 w 330198"/>
                    <a:gd name="connsiteY2" fmla="*/ 538318 h 633317"/>
                    <a:gd name="connsiteX3" fmla="*/ 108641 w 330198"/>
                    <a:gd name="connsiteY3" fmla="*/ 633317 h 633317"/>
                    <a:gd name="connsiteX4" fmla="*/ 0 w 330198"/>
                    <a:gd name="connsiteY4" fmla="*/ 140230 h 633317"/>
                    <a:gd name="connsiteX0" fmla="*/ 0 w 330198"/>
                    <a:gd name="connsiteY0" fmla="*/ 140230 h 661049"/>
                    <a:gd name="connsiteX1" fmla="*/ 239732 w 330198"/>
                    <a:gd name="connsiteY1" fmla="*/ 0 h 661049"/>
                    <a:gd name="connsiteX2" fmla="*/ 330198 w 330198"/>
                    <a:gd name="connsiteY2" fmla="*/ 538318 h 661049"/>
                    <a:gd name="connsiteX3" fmla="*/ 122238 w 330198"/>
                    <a:gd name="connsiteY3" fmla="*/ 661049 h 661049"/>
                    <a:gd name="connsiteX4" fmla="*/ 0 w 330198"/>
                    <a:gd name="connsiteY4" fmla="*/ 140230 h 661049"/>
                    <a:gd name="connsiteX0" fmla="*/ 0 w 330198"/>
                    <a:gd name="connsiteY0" fmla="*/ 116434 h 637253"/>
                    <a:gd name="connsiteX1" fmla="*/ 195542 w 330198"/>
                    <a:gd name="connsiteY1" fmla="*/ 0 h 637253"/>
                    <a:gd name="connsiteX2" fmla="*/ 330198 w 330198"/>
                    <a:gd name="connsiteY2" fmla="*/ 514522 h 637253"/>
                    <a:gd name="connsiteX3" fmla="*/ 122238 w 330198"/>
                    <a:gd name="connsiteY3" fmla="*/ 637253 h 637253"/>
                    <a:gd name="connsiteX4" fmla="*/ 0 w 330198"/>
                    <a:gd name="connsiteY4" fmla="*/ 116434 h 637253"/>
                    <a:gd name="connsiteX0" fmla="*/ 0 w 330198"/>
                    <a:gd name="connsiteY0" fmla="*/ 116434 h 646254"/>
                    <a:gd name="connsiteX1" fmla="*/ 195542 w 330198"/>
                    <a:gd name="connsiteY1" fmla="*/ 0 h 646254"/>
                    <a:gd name="connsiteX2" fmla="*/ 330198 w 330198"/>
                    <a:gd name="connsiteY2" fmla="*/ 514522 h 646254"/>
                    <a:gd name="connsiteX3" fmla="*/ 148464 w 330198"/>
                    <a:gd name="connsiteY3" fmla="*/ 646254 h 646254"/>
                    <a:gd name="connsiteX4" fmla="*/ 0 w 330198"/>
                    <a:gd name="connsiteY4" fmla="*/ 116434 h 646254"/>
                    <a:gd name="connsiteX0" fmla="*/ 0 w 338065"/>
                    <a:gd name="connsiteY0" fmla="*/ 102266 h 646254"/>
                    <a:gd name="connsiteX1" fmla="*/ 203409 w 338065"/>
                    <a:gd name="connsiteY1" fmla="*/ 0 h 646254"/>
                    <a:gd name="connsiteX2" fmla="*/ 338065 w 338065"/>
                    <a:gd name="connsiteY2" fmla="*/ 514522 h 646254"/>
                    <a:gd name="connsiteX3" fmla="*/ 156331 w 338065"/>
                    <a:gd name="connsiteY3" fmla="*/ 646254 h 646254"/>
                    <a:gd name="connsiteX4" fmla="*/ 0 w 338065"/>
                    <a:gd name="connsiteY4" fmla="*/ 102266 h 646254"/>
                    <a:gd name="connsiteX0" fmla="*/ 0 w 398438"/>
                    <a:gd name="connsiteY0" fmla="*/ 102266 h 646254"/>
                    <a:gd name="connsiteX1" fmla="*/ 203409 w 398438"/>
                    <a:gd name="connsiteY1" fmla="*/ 0 h 646254"/>
                    <a:gd name="connsiteX2" fmla="*/ 398438 w 398438"/>
                    <a:gd name="connsiteY2" fmla="*/ 488547 h 646254"/>
                    <a:gd name="connsiteX3" fmla="*/ 156331 w 398438"/>
                    <a:gd name="connsiteY3" fmla="*/ 646254 h 646254"/>
                    <a:gd name="connsiteX4" fmla="*/ 0 w 398438"/>
                    <a:gd name="connsiteY4" fmla="*/ 102266 h 646254"/>
                    <a:gd name="connsiteX0" fmla="*/ 0 w 377448"/>
                    <a:gd name="connsiteY0" fmla="*/ 102266 h 646254"/>
                    <a:gd name="connsiteX1" fmla="*/ 203409 w 377448"/>
                    <a:gd name="connsiteY1" fmla="*/ 0 h 646254"/>
                    <a:gd name="connsiteX2" fmla="*/ 377448 w 377448"/>
                    <a:gd name="connsiteY2" fmla="*/ 488547 h 646254"/>
                    <a:gd name="connsiteX3" fmla="*/ 156331 w 377448"/>
                    <a:gd name="connsiteY3" fmla="*/ 646254 h 646254"/>
                    <a:gd name="connsiteX4" fmla="*/ 0 w 377448"/>
                    <a:gd name="connsiteY4" fmla="*/ 102266 h 646254"/>
                    <a:gd name="connsiteX0" fmla="*/ 0 w 377448"/>
                    <a:gd name="connsiteY0" fmla="*/ 104628 h 648616"/>
                    <a:gd name="connsiteX1" fmla="*/ 209655 w 377448"/>
                    <a:gd name="connsiteY1" fmla="*/ 0 h 648616"/>
                    <a:gd name="connsiteX2" fmla="*/ 377448 w 377448"/>
                    <a:gd name="connsiteY2" fmla="*/ 490909 h 648616"/>
                    <a:gd name="connsiteX3" fmla="*/ 156331 w 377448"/>
                    <a:gd name="connsiteY3" fmla="*/ 648616 h 648616"/>
                    <a:gd name="connsiteX4" fmla="*/ 0 w 377448"/>
                    <a:gd name="connsiteY4" fmla="*/ 104628 h 648616"/>
                    <a:gd name="connsiteX0" fmla="*/ 0 w 408836"/>
                    <a:gd name="connsiteY0" fmla="*/ 117569 h 648616"/>
                    <a:gd name="connsiteX1" fmla="*/ 241043 w 408836"/>
                    <a:gd name="connsiteY1" fmla="*/ 0 h 648616"/>
                    <a:gd name="connsiteX2" fmla="*/ 408836 w 408836"/>
                    <a:gd name="connsiteY2" fmla="*/ 490909 h 648616"/>
                    <a:gd name="connsiteX3" fmla="*/ 187719 w 408836"/>
                    <a:gd name="connsiteY3" fmla="*/ 648616 h 648616"/>
                    <a:gd name="connsiteX4" fmla="*/ 0 w 408836"/>
                    <a:gd name="connsiteY4" fmla="*/ 117569 h 648616"/>
                    <a:gd name="connsiteX0" fmla="*/ 0 w 408836"/>
                    <a:gd name="connsiteY0" fmla="*/ 117569 h 671790"/>
                    <a:gd name="connsiteX1" fmla="*/ 241043 w 408836"/>
                    <a:gd name="connsiteY1" fmla="*/ 0 h 671790"/>
                    <a:gd name="connsiteX2" fmla="*/ 408836 w 408836"/>
                    <a:gd name="connsiteY2" fmla="*/ 490909 h 671790"/>
                    <a:gd name="connsiteX3" fmla="*/ 164001 w 408836"/>
                    <a:gd name="connsiteY3" fmla="*/ 671790 h 671790"/>
                    <a:gd name="connsiteX4" fmla="*/ 0 w 408836"/>
                    <a:gd name="connsiteY4" fmla="*/ 117569 h 671790"/>
                    <a:gd name="connsiteX0" fmla="*/ 0 w 408836"/>
                    <a:gd name="connsiteY0" fmla="*/ 161202 h 715423"/>
                    <a:gd name="connsiteX1" fmla="*/ 220840 w 408836"/>
                    <a:gd name="connsiteY1" fmla="*/ 0 h 715423"/>
                    <a:gd name="connsiteX2" fmla="*/ 408836 w 408836"/>
                    <a:gd name="connsiteY2" fmla="*/ 534542 h 715423"/>
                    <a:gd name="connsiteX3" fmla="*/ 164001 w 408836"/>
                    <a:gd name="connsiteY3" fmla="*/ 715423 h 715423"/>
                    <a:gd name="connsiteX4" fmla="*/ 0 w 408836"/>
                    <a:gd name="connsiteY4" fmla="*/ 161202 h 715423"/>
                    <a:gd name="connsiteX0" fmla="*/ 0 w 408836"/>
                    <a:gd name="connsiteY0" fmla="*/ 163018 h 717239"/>
                    <a:gd name="connsiteX1" fmla="*/ 227865 w 408836"/>
                    <a:gd name="connsiteY1" fmla="*/ 0 h 717239"/>
                    <a:gd name="connsiteX2" fmla="*/ 408836 w 408836"/>
                    <a:gd name="connsiteY2" fmla="*/ 536358 h 717239"/>
                    <a:gd name="connsiteX3" fmla="*/ 164001 w 408836"/>
                    <a:gd name="connsiteY3" fmla="*/ 717239 h 717239"/>
                    <a:gd name="connsiteX4" fmla="*/ 0 w 408836"/>
                    <a:gd name="connsiteY4" fmla="*/ 163018 h 717239"/>
                    <a:gd name="connsiteX0" fmla="*/ 0 w 419115"/>
                    <a:gd name="connsiteY0" fmla="*/ 163018 h 717239"/>
                    <a:gd name="connsiteX1" fmla="*/ 227865 w 419115"/>
                    <a:gd name="connsiteY1" fmla="*/ 0 h 717239"/>
                    <a:gd name="connsiteX2" fmla="*/ 419115 w 419115"/>
                    <a:gd name="connsiteY2" fmla="*/ 536358 h 717239"/>
                    <a:gd name="connsiteX3" fmla="*/ 164001 w 419115"/>
                    <a:gd name="connsiteY3" fmla="*/ 717239 h 717239"/>
                    <a:gd name="connsiteX4" fmla="*/ 0 w 419115"/>
                    <a:gd name="connsiteY4" fmla="*/ 163018 h 717239"/>
                    <a:gd name="connsiteX0" fmla="*/ 0 w 415252"/>
                    <a:gd name="connsiteY0" fmla="*/ 159605 h 717239"/>
                    <a:gd name="connsiteX1" fmla="*/ 224002 w 415252"/>
                    <a:gd name="connsiteY1" fmla="*/ 0 h 717239"/>
                    <a:gd name="connsiteX2" fmla="*/ 415252 w 415252"/>
                    <a:gd name="connsiteY2" fmla="*/ 536358 h 717239"/>
                    <a:gd name="connsiteX3" fmla="*/ 160138 w 415252"/>
                    <a:gd name="connsiteY3" fmla="*/ 717239 h 717239"/>
                    <a:gd name="connsiteX4" fmla="*/ 0 w 415252"/>
                    <a:gd name="connsiteY4" fmla="*/ 159605 h 717239"/>
                    <a:gd name="connsiteX0" fmla="*/ 0 w 415252"/>
                    <a:gd name="connsiteY0" fmla="*/ 178542 h 736176"/>
                    <a:gd name="connsiteX1" fmla="*/ 257167 w 415252"/>
                    <a:gd name="connsiteY1" fmla="*/ 0 h 736176"/>
                    <a:gd name="connsiteX2" fmla="*/ 415252 w 415252"/>
                    <a:gd name="connsiteY2" fmla="*/ 555295 h 736176"/>
                    <a:gd name="connsiteX3" fmla="*/ 160138 w 415252"/>
                    <a:gd name="connsiteY3" fmla="*/ 736176 h 736176"/>
                    <a:gd name="connsiteX4" fmla="*/ 0 w 415252"/>
                    <a:gd name="connsiteY4" fmla="*/ 178542 h 736176"/>
                    <a:gd name="connsiteX0" fmla="*/ 0 w 455443"/>
                    <a:gd name="connsiteY0" fmla="*/ 178542 h 736176"/>
                    <a:gd name="connsiteX1" fmla="*/ 257167 w 455443"/>
                    <a:gd name="connsiteY1" fmla="*/ 0 h 736176"/>
                    <a:gd name="connsiteX2" fmla="*/ 455443 w 455443"/>
                    <a:gd name="connsiteY2" fmla="*/ 529250 h 736176"/>
                    <a:gd name="connsiteX3" fmla="*/ 160138 w 455443"/>
                    <a:gd name="connsiteY3" fmla="*/ 736176 h 736176"/>
                    <a:gd name="connsiteX4" fmla="*/ 0 w 455443"/>
                    <a:gd name="connsiteY4" fmla="*/ 178542 h 736176"/>
                    <a:gd name="connsiteX0" fmla="*/ 0 w 450225"/>
                    <a:gd name="connsiteY0" fmla="*/ 178542 h 736176"/>
                    <a:gd name="connsiteX1" fmla="*/ 251949 w 450225"/>
                    <a:gd name="connsiteY1" fmla="*/ 0 h 736176"/>
                    <a:gd name="connsiteX2" fmla="*/ 450225 w 450225"/>
                    <a:gd name="connsiteY2" fmla="*/ 529250 h 736176"/>
                    <a:gd name="connsiteX3" fmla="*/ 154920 w 450225"/>
                    <a:gd name="connsiteY3" fmla="*/ 736176 h 736176"/>
                    <a:gd name="connsiteX4" fmla="*/ 0 w 450225"/>
                    <a:gd name="connsiteY4" fmla="*/ 178542 h 736176"/>
                    <a:gd name="connsiteX0" fmla="*/ 0 w 450225"/>
                    <a:gd name="connsiteY0" fmla="*/ 174517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74517 h 732151"/>
                    <a:gd name="connsiteX0" fmla="*/ 0 w 450225"/>
                    <a:gd name="connsiteY0" fmla="*/ 181880 h 732151"/>
                    <a:gd name="connsiteX1" fmla="*/ 253643 w 450225"/>
                    <a:gd name="connsiteY1" fmla="*/ 0 h 732151"/>
                    <a:gd name="connsiteX2" fmla="*/ 450225 w 450225"/>
                    <a:gd name="connsiteY2" fmla="*/ 525225 h 732151"/>
                    <a:gd name="connsiteX3" fmla="*/ 154920 w 450225"/>
                    <a:gd name="connsiteY3" fmla="*/ 732151 h 732151"/>
                    <a:gd name="connsiteX4" fmla="*/ 0 w 450225"/>
                    <a:gd name="connsiteY4" fmla="*/ 181880 h 732151"/>
                    <a:gd name="connsiteX0" fmla="*/ 0 w 450225"/>
                    <a:gd name="connsiteY0" fmla="*/ 197264 h 747535"/>
                    <a:gd name="connsiteX1" fmla="*/ 293465 w 450225"/>
                    <a:gd name="connsiteY1" fmla="*/ 0 h 747535"/>
                    <a:gd name="connsiteX2" fmla="*/ 450225 w 450225"/>
                    <a:gd name="connsiteY2" fmla="*/ 540609 h 747535"/>
                    <a:gd name="connsiteX3" fmla="*/ 154920 w 450225"/>
                    <a:gd name="connsiteY3" fmla="*/ 747535 h 747535"/>
                    <a:gd name="connsiteX4" fmla="*/ 0 w 450225"/>
                    <a:gd name="connsiteY4" fmla="*/ 197264 h 747535"/>
                    <a:gd name="connsiteX0" fmla="*/ 0 w 502478"/>
                    <a:gd name="connsiteY0" fmla="*/ 197264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7264 h 747535"/>
                    <a:gd name="connsiteX0" fmla="*/ 0 w 502478"/>
                    <a:gd name="connsiteY0" fmla="*/ 199187 h 747535"/>
                    <a:gd name="connsiteX1" fmla="*/ 293465 w 502478"/>
                    <a:gd name="connsiteY1" fmla="*/ 0 h 747535"/>
                    <a:gd name="connsiteX2" fmla="*/ 502478 w 502478"/>
                    <a:gd name="connsiteY2" fmla="*/ 530995 h 747535"/>
                    <a:gd name="connsiteX3" fmla="*/ 154920 w 502478"/>
                    <a:gd name="connsiteY3" fmla="*/ 747535 h 747535"/>
                    <a:gd name="connsiteX4" fmla="*/ 0 w 502478"/>
                    <a:gd name="connsiteY4" fmla="*/ 199187 h 747535"/>
                    <a:gd name="connsiteX0" fmla="*/ 0 w 502478"/>
                    <a:gd name="connsiteY0" fmla="*/ 199187 h 741766"/>
                    <a:gd name="connsiteX1" fmla="*/ 293465 w 502478"/>
                    <a:gd name="connsiteY1" fmla="*/ 0 h 741766"/>
                    <a:gd name="connsiteX2" fmla="*/ 502478 w 502478"/>
                    <a:gd name="connsiteY2" fmla="*/ 530995 h 741766"/>
                    <a:gd name="connsiteX3" fmla="*/ 150565 w 502478"/>
                    <a:gd name="connsiteY3" fmla="*/ 741766 h 741766"/>
                    <a:gd name="connsiteX4" fmla="*/ 0 w 502478"/>
                    <a:gd name="connsiteY4" fmla="*/ 199187 h 741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2478" h="741766">
                      <a:moveTo>
                        <a:pt x="0" y="199187"/>
                      </a:moveTo>
                      <a:lnTo>
                        <a:pt x="293465" y="0"/>
                      </a:lnTo>
                      <a:lnTo>
                        <a:pt x="502478" y="530995"/>
                      </a:lnTo>
                      <a:lnTo>
                        <a:pt x="150565" y="741766"/>
                      </a:lnTo>
                      <a:lnTo>
                        <a:pt x="0" y="199187"/>
                      </a:lnTo>
                      <a:close/>
                    </a:path>
                  </a:pathLst>
                </a:custGeom>
                <a:solidFill>
                  <a:srgbClr val="F0EA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Rectangle 14"/>
              <p:cNvSpPr/>
              <p:nvPr/>
            </p:nvSpPr>
            <p:spPr>
              <a:xfrm>
                <a:off x="793561" y="0"/>
                <a:ext cx="3073007" cy="114935"/>
              </a:xfrm>
              <a:custGeom>
                <a:avLst/>
                <a:gdLst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432810 w 3432810"/>
                  <a:gd name="connsiteY2" fmla="*/ 238125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432810"/>
                  <a:gd name="connsiteY0" fmla="*/ 0 h 238125"/>
                  <a:gd name="connsiteX1" fmla="*/ 3432810 w 3432810"/>
                  <a:gd name="connsiteY1" fmla="*/ 0 h 238125"/>
                  <a:gd name="connsiteX2" fmla="*/ 3075178 w 3432810"/>
                  <a:gd name="connsiteY2" fmla="*/ 169037 h 238125"/>
                  <a:gd name="connsiteX3" fmla="*/ 0 w 3432810"/>
                  <a:gd name="connsiteY3" fmla="*/ 238125 h 238125"/>
                  <a:gd name="connsiteX4" fmla="*/ 0 w 3432810"/>
                  <a:gd name="connsiteY4" fmla="*/ 0 h 238125"/>
                  <a:gd name="connsiteX0" fmla="*/ 0 w 3387612"/>
                  <a:gd name="connsiteY0" fmla="*/ 0 h 238125"/>
                  <a:gd name="connsiteX1" fmla="*/ 3387612 w 3387612"/>
                  <a:gd name="connsiteY1" fmla="*/ 24337 h 238125"/>
                  <a:gd name="connsiteX2" fmla="*/ 3075178 w 3387612"/>
                  <a:gd name="connsiteY2" fmla="*/ 169037 h 238125"/>
                  <a:gd name="connsiteX3" fmla="*/ 0 w 3387612"/>
                  <a:gd name="connsiteY3" fmla="*/ 238125 h 238125"/>
                  <a:gd name="connsiteX4" fmla="*/ 0 w 3387612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075178 w 3390233"/>
                  <a:gd name="connsiteY2" fmla="*/ 169037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238125"/>
                  <a:gd name="connsiteX1" fmla="*/ 3390233 w 3390233"/>
                  <a:gd name="connsiteY1" fmla="*/ 0 h 238125"/>
                  <a:gd name="connsiteX2" fmla="*/ 3177359 w 3390233"/>
                  <a:gd name="connsiteY2" fmla="*/ 119256 h 238125"/>
                  <a:gd name="connsiteX3" fmla="*/ 0 w 3390233"/>
                  <a:gd name="connsiteY3" fmla="*/ 238125 h 238125"/>
                  <a:gd name="connsiteX4" fmla="*/ 0 w 3390233"/>
                  <a:gd name="connsiteY4" fmla="*/ 0 h 238125"/>
                  <a:gd name="connsiteX0" fmla="*/ 0 w 3390233"/>
                  <a:gd name="connsiteY0" fmla="*/ 0 h 151663"/>
                  <a:gd name="connsiteX1" fmla="*/ 3390233 w 3390233"/>
                  <a:gd name="connsiteY1" fmla="*/ 0 h 151663"/>
                  <a:gd name="connsiteX2" fmla="*/ 3177359 w 3390233"/>
                  <a:gd name="connsiteY2" fmla="*/ 119256 h 151663"/>
                  <a:gd name="connsiteX3" fmla="*/ 267243 w 3390233"/>
                  <a:gd name="connsiteY3" fmla="*/ 151663 h 151663"/>
                  <a:gd name="connsiteX4" fmla="*/ 0 w 3390233"/>
                  <a:gd name="connsiteY4" fmla="*/ 0 h 151663"/>
                  <a:gd name="connsiteX0" fmla="*/ 165063 w 3122990"/>
                  <a:gd name="connsiteY0" fmla="*/ 0 h 156921"/>
                  <a:gd name="connsiteX1" fmla="*/ 3122990 w 3122990"/>
                  <a:gd name="connsiteY1" fmla="*/ 5258 h 156921"/>
                  <a:gd name="connsiteX2" fmla="*/ 2910116 w 3122990"/>
                  <a:gd name="connsiteY2" fmla="*/ 124514 h 156921"/>
                  <a:gd name="connsiteX3" fmla="*/ 0 w 3122990"/>
                  <a:gd name="connsiteY3" fmla="*/ 156921 h 156921"/>
                  <a:gd name="connsiteX4" fmla="*/ 165063 w 3122990"/>
                  <a:gd name="connsiteY4" fmla="*/ 0 h 156921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14980 h 124514"/>
                  <a:gd name="connsiteX4" fmla="*/ 162443 w 3120370"/>
                  <a:gd name="connsiteY4" fmla="*/ 0 h 124514"/>
                  <a:gd name="connsiteX0" fmla="*/ 162443 w 3120370"/>
                  <a:gd name="connsiteY0" fmla="*/ 0 h 124514"/>
                  <a:gd name="connsiteX1" fmla="*/ 3120370 w 3120370"/>
                  <a:gd name="connsiteY1" fmla="*/ 5258 h 124514"/>
                  <a:gd name="connsiteX2" fmla="*/ 2907496 w 3120370"/>
                  <a:gd name="connsiteY2" fmla="*/ 124514 h 124514"/>
                  <a:gd name="connsiteX3" fmla="*/ 0 w 3120370"/>
                  <a:gd name="connsiteY3" fmla="*/ 120697 h 124514"/>
                  <a:gd name="connsiteX4" fmla="*/ 162443 w 3120370"/>
                  <a:gd name="connsiteY4" fmla="*/ 0 h 124514"/>
                  <a:gd name="connsiteX0" fmla="*/ 162443 w 3120370"/>
                  <a:gd name="connsiteY0" fmla="*/ 0 h 121708"/>
                  <a:gd name="connsiteX1" fmla="*/ 3120370 w 3120370"/>
                  <a:gd name="connsiteY1" fmla="*/ 5258 h 121708"/>
                  <a:gd name="connsiteX2" fmla="*/ 2913106 w 3120370"/>
                  <a:gd name="connsiteY2" fmla="*/ 121708 h 121708"/>
                  <a:gd name="connsiteX3" fmla="*/ 0 w 3120370"/>
                  <a:gd name="connsiteY3" fmla="*/ 120697 h 121708"/>
                  <a:gd name="connsiteX4" fmla="*/ 162443 w 3120370"/>
                  <a:gd name="connsiteY4" fmla="*/ 0 h 121708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4326 w 3120370"/>
                  <a:gd name="connsiteY2" fmla="*/ 113264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13107 w 3120370"/>
                  <a:gd name="connsiteY2" fmla="*/ 120658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17852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62443 w 3120370"/>
                  <a:gd name="connsiteY0" fmla="*/ 0 h 120697"/>
                  <a:gd name="connsiteX1" fmla="*/ 3120370 w 3120370"/>
                  <a:gd name="connsiteY1" fmla="*/ 5258 h 120697"/>
                  <a:gd name="connsiteX2" fmla="*/ 2929936 w 3120370"/>
                  <a:gd name="connsiteY2" fmla="*/ 120697 h 120697"/>
                  <a:gd name="connsiteX3" fmla="*/ 0 w 3120370"/>
                  <a:gd name="connsiteY3" fmla="*/ 120697 h 120697"/>
                  <a:gd name="connsiteX4" fmla="*/ 162443 w 3120370"/>
                  <a:gd name="connsiteY4" fmla="*/ 0 h 120697"/>
                  <a:gd name="connsiteX0" fmla="*/ 171097 w 3120370"/>
                  <a:gd name="connsiteY0" fmla="*/ 12056 h 115439"/>
                  <a:gd name="connsiteX1" fmla="*/ 3120370 w 3120370"/>
                  <a:gd name="connsiteY1" fmla="*/ 0 h 115439"/>
                  <a:gd name="connsiteX2" fmla="*/ 2929936 w 3120370"/>
                  <a:gd name="connsiteY2" fmla="*/ 115439 h 115439"/>
                  <a:gd name="connsiteX3" fmla="*/ 0 w 3120370"/>
                  <a:gd name="connsiteY3" fmla="*/ 115439 h 115439"/>
                  <a:gd name="connsiteX4" fmla="*/ 171097 w 3120370"/>
                  <a:gd name="connsiteY4" fmla="*/ 12056 h 115439"/>
                  <a:gd name="connsiteX0" fmla="*/ 137142 w 3086415"/>
                  <a:gd name="connsiteY0" fmla="*/ 12056 h 115439"/>
                  <a:gd name="connsiteX1" fmla="*/ 3086415 w 3086415"/>
                  <a:gd name="connsiteY1" fmla="*/ 0 h 115439"/>
                  <a:gd name="connsiteX2" fmla="*/ 2895981 w 3086415"/>
                  <a:gd name="connsiteY2" fmla="*/ 115439 h 115439"/>
                  <a:gd name="connsiteX3" fmla="*/ 0 w 3086415"/>
                  <a:gd name="connsiteY3" fmla="*/ 115439 h 115439"/>
                  <a:gd name="connsiteX4" fmla="*/ 137142 w 3086415"/>
                  <a:gd name="connsiteY4" fmla="*/ 12056 h 115439"/>
                  <a:gd name="connsiteX0" fmla="*/ 126695 w 3075968"/>
                  <a:gd name="connsiteY0" fmla="*/ 12056 h 115439"/>
                  <a:gd name="connsiteX1" fmla="*/ 3075968 w 3075968"/>
                  <a:gd name="connsiteY1" fmla="*/ 0 h 115439"/>
                  <a:gd name="connsiteX2" fmla="*/ 2885534 w 3075968"/>
                  <a:gd name="connsiteY2" fmla="*/ 115439 h 115439"/>
                  <a:gd name="connsiteX3" fmla="*/ 0 w 3075968"/>
                  <a:gd name="connsiteY3" fmla="*/ 91550 h 115439"/>
                  <a:gd name="connsiteX4" fmla="*/ 126695 w 3075968"/>
                  <a:gd name="connsiteY4" fmla="*/ 12056 h 115439"/>
                  <a:gd name="connsiteX0" fmla="*/ 130879 w 3080152"/>
                  <a:gd name="connsiteY0" fmla="*/ 12056 h 115439"/>
                  <a:gd name="connsiteX1" fmla="*/ 3080152 w 3080152"/>
                  <a:gd name="connsiteY1" fmla="*/ 0 h 115439"/>
                  <a:gd name="connsiteX2" fmla="*/ 2889718 w 3080152"/>
                  <a:gd name="connsiteY2" fmla="*/ 115439 h 115439"/>
                  <a:gd name="connsiteX3" fmla="*/ 0 w 3080152"/>
                  <a:gd name="connsiteY3" fmla="*/ 100054 h 115439"/>
                  <a:gd name="connsiteX4" fmla="*/ 130879 w 3080152"/>
                  <a:gd name="connsiteY4" fmla="*/ 12056 h 11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0152" h="115439">
                    <a:moveTo>
                      <a:pt x="130879" y="12056"/>
                    </a:moveTo>
                    <a:lnTo>
                      <a:pt x="3080152" y="0"/>
                    </a:lnTo>
                    <a:lnTo>
                      <a:pt x="2889718" y="115439"/>
                    </a:lnTo>
                    <a:lnTo>
                      <a:pt x="0" y="100054"/>
                    </a:lnTo>
                    <a:lnTo>
                      <a:pt x="130879" y="12056"/>
                    </a:ln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-541502" y="3198323"/>
              <a:ext cx="6158628" cy="47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COMPETENȚE 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PROFESIONALE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</a:t>
              </a:r>
              <a:r>
                <a:rPr lang="ro-RO" sz="1200" b="1" kern="100" dirty="0" smtClea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ZĂ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FUNDAMENTALE,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DOMENIU =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TRUNCHI COMUN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(1,2 se 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regăsesc </a:t>
              </a:r>
              <a:r>
                <a:rPr lang="ro-RO" sz="1200" b="1" kern="100" dirty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î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  </a:t>
              </a: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ESCO sau pe piața muncii, restul se stabilesc 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și </a:t>
              </a:r>
              <a:r>
                <a:rPr kumimoji="0" lang="ro-RO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descriu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sz="1200" b="1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pia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ț</a:t>
              </a:r>
              <a:r>
                <a:rPr kumimoji="0" lang="en-US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</a:t>
              </a:r>
              <a:r>
                <a:rPr kumimoji="0" lang="en-US" sz="1200" b="1" i="0" u="none" strike="noStrike" kern="1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muncii</a:t>
              </a:r>
              <a:r>
                <a:rPr kumimoji="0" lang="ro-RO" sz="12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1414732" y="172528"/>
              <a:ext cx="1248410" cy="40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kumimoji="0" lang="ro-RO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pecializare</a:t>
              </a:r>
              <a:r>
                <a:rPr kumimoji="0" lang="ro-RO" sz="1400" b="0" i="0" u="none" strike="noStrike" kern="10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1224951" y="733245"/>
              <a:ext cx="1691005" cy="36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kumimoji="0" lang="ro-RO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pecialitate</a:t>
              </a:r>
              <a:r>
                <a:rPr kumimoji="0" lang="ro-RO" sz="1400" b="0" i="0" u="none" strike="noStrike" kern="10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741870" y="1358591"/>
              <a:ext cx="2637489" cy="34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kumimoji="0" lang="ro-RO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omeniu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741872" y="2001328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</a:t>
              </a:r>
              <a:r>
                <a:rPr kumimoji="0" lang="ro-RO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undamentale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741872" y="2587924"/>
              <a:ext cx="2637489" cy="31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400" kern="1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kumimoji="0" lang="ro-RO" sz="1400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 </a:t>
              </a:r>
              <a:r>
                <a:rPr kumimoji="0" lang="ro-RO" sz="14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bază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326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277820"/>
            <a:ext cx="10515600" cy="376752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Exemple de </a:t>
            </a: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competențe: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r>
              <a:rPr lang="en-US" dirty="0"/>
              <a:t>                                                      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FFA57B1-D573-4C6C-0A91-48ADF45FF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43544"/>
              </p:ext>
            </p:extLst>
          </p:nvPr>
        </p:nvGraphicFramePr>
        <p:xfrm>
          <a:off x="907634" y="1959704"/>
          <a:ext cx="9080428" cy="2870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3589">
                  <a:extLst>
                    <a:ext uri="{9D8B030D-6E8A-4147-A177-3AD203B41FA5}">
                      <a16:colId xmlns:a16="http://schemas.microsoft.com/office/drawing/2014/main" xmlns="" val="1423303649"/>
                    </a:ext>
                  </a:extLst>
                </a:gridCol>
                <a:gridCol w="6356839">
                  <a:extLst>
                    <a:ext uri="{9D8B030D-6E8A-4147-A177-3AD203B41FA5}">
                      <a16:colId xmlns:a16="http://schemas.microsoft.com/office/drawing/2014/main" xmlns="" val="3514101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 smtClean="0">
                          <a:effectLst/>
                          <a:latin typeface="Trebuchet MS" panose="020B0603020202020204" pitchFamily="34" charset="0"/>
                        </a:rPr>
                        <a:t>Competen</a:t>
                      </a:r>
                      <a:r>
                        <a:rPr lang="ro-RO" sz="1600" kern="100" dirty="0" smtClean="0">
                          <a:effectLst/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600" kern="100" dirty="0" smtClean="0">
                          <a:effectLst/>
                          <a:latin typeface="Trebuchet MS" panose="020B0603020202020204" pitchFamily="34" charset="0"/>
                        </a:rPr>
                        <a:t>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Exemple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679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Manageriale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Construiesc și dezvoltă echipe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Stabilesc obiective și strategii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8576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Tehnice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generale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Controlul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și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asigurarea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calității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Mentenanță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instalare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 smtClean="0">
                          <a:effectLst/>
                          <a:latin typeface="Trebuchet MS" panose="020B0603020202020204" pitchFamily="34" charset="0"/>
                        </a:rPr>
                        <a:t>reparare</a:t>
                      </a:r>
                      <a:r>
                        <a:rPr lang="ro-RO" sz="1600" kern="100" dirty="0" smtClean="0">
                          <a:effectLst/>
                          <a:latin typeface="Trebuchet MS" panose="020B0603020202020204" pitchFamily="34" charset="0"/>
                        </a:rPr>
                        <a:t> -</a:t>
                      </a:r>
                      <a:r>
                        <a:rPr lang="en-GB" sz="1600" kern="10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la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locul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muncă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în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profesie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406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Comune la locul de munc</a:t>
                      </a:r>
                      <a:r>
                        <a:rPr lang="ro-RO" sz="1600" kern="100">
                          <a:effectLst/>
                          <a:latin typeface="Trebuchet MS" panose="020B0603020202020204" pitchFamily="34" charset="0"/>
                        </a:rPr>
                        <a:t>ă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Planificare - organizare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Lucrul cu unelte, instrumente și tehnologii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0042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Transversale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Soluționează probleme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Gândește creativ și inovativ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2358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  <a:latin typeface="Trebuchet MS" panose="020B0603020202020204" pitchFamily="34" charset="0"/>
                        </a:rPr>
                        <a:t>Educaționale-cheie</a:t>
                      </a:r>
                      <a:endParaRPr lang="en-GB" sz="1400" kern="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Alfabetizare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: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citit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scris</a:t>
                      </a:r>
                      <a:r>
                        <a:rPr lang="en-GB" sz="1600" kern="100" dirty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vorbit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00" dirty="0" err="1">
                          <a:effectLst/>
                          <a:latin typeface="Trebuchet MS" panose="020B0603020202020204" pitchFamily="34" charset="0"/>
                        </a:rPr>
                        <a:t>Digitale</a:t>
                      </a:r>
                      <a:endParaRPr lang="en-GB" sz="1400" kern="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80510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69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2096" y="1022444"/>
            <a:ext cx="10515600" cy="37675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Model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trunchi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comun</a:t>
            </a:r>
            <a:endParaRPr lang="en-US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6435" y="1318854"/>
            <a:ext cx="7698921" cy="46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705" y="380817"/>
            <a:ext cx="6837335" cy="58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76095" y="140633"/>
            <a:ext cx="11458831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latin typeface="Trebuchet MS" panose="020B0603020202020204" pitchFamily="34" charset="0"/>
              </a:rPr>
              <a:t>Flexibilizarea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traseelor</a:t>
            </a:r>
            <a:r>
              <a:rPr lang="en-GB" sz="2800" dirty="0">
                <a:latin typeface="Trebuchet MS" panose="020B0603020202020204" pitchFamily="34" charset="0"/>
              </a:rPr>
              <a:t> de </a:t>
            </a:r>
            <a:r>
              <a:rPr lang="en-GB" sz="2800" dirty="0" err="1">
                <a:latin typeface="Trebuchet MS" panose="020B0603020202020204" pitchFamily="34" charset="0"/>
              </a:rPr>
              <a:t>calificare&amp;formare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prin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modelul</a:t>
            </a:r>
            <a:r>
              <a:rPr lang="en-GB" sz="2800" dirty="0">
                <a:latin typeface="Trebuchet MS" panose="020B0603020202020204" pitchFamily="34" charset="0"/>
              </a:rPr>
              <a:t> ANC</a:t>
            </a:r>
            <a:br>
              <a:rPr lang="en-GB" sz="2800" dirty="0">
                <a:latin typeface="Trebuchet MS" panose="020B0603020202020204" pitchFamily="34" charset="0"/>
              </a:rPr>
            </a:br>
            <a:r>
              <a:rPr lang="en-GB" sz="2800" dirty="0" err="1" smtClean="0">
                <a:latin typeface="Trebuchet MS" panose="020B0603020202020204" pitchFamily="34" charset="0"/>
              </a:rPr>
              <a:t>Rela</a:t>
            </a:r>
            <a:r>
              <a:rPr lang="ro-RO" sz="2800" dirty="0" smtClean="0">
                <a:latin typeface="Trebuchet MS" panose="020B0603020202020204" pitchFamily="34" charset="0"/>
              </a:rPr>
              <a:t>ț</a:t>
            </a:r>
            <a:r>
              <a:rPr lang="en-GB" sz="2800" dirty="0" err="1" smtClean="0">
                <a:latin typeface="Trebuchet MS" panose="020B0603020202020204" pitchFamily="34" charset="0"/>
              </a:rPr>
              <a:t>ia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ro-RO" sz="2800" dirty="0" err="1">
                <a:latin typeface="Trebuchet MS" panose="020B0603020202020204" pitchFamily="34" charset="0"/>
              </a:rPr>
              <a:t>î</a:t>
            </a:r>
            <a:r>
              <a:rPr lang="en-GB" sz="2800" dirty="0" err="1" smtClean="0">
                <a:latin typeface="Trebuchet MS" panose="020B0603020202020204" pitchFamily="34" charset="0"/>
              </a:rPr>
              <a:t>ntre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tipul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de </a:t>
            </a:r>
            <a:r>
              <a:rPr lang="en-GB" sz="2800" dirty="0">
                <a:latin typeface="Trebuchet MS" panose="020B0603020202020204" pitchFamily="34" charset="0"/>
              </a:rPr>
              <a:t>program </a:t>
            </a:r>
            <a:r>
              <a:rPr lang="ro-RO" sz="2800" dirty="0" smtClean="0">
                <a:latin typeface="Trebuchet MS" panose="020B0603020202020204" pitchFamily="34" charset="0"/>
              </a:rPr>
              <a:t>ș</a:t>
            </a:r>
            <a:r>
              <a:rPr lang="en-GB" sz="2800" dirty="0" err="1" smtClean="0">
                <a:latin typeface="Trebuchet MS" panose="020B0603020202020204" pitchFamily="34" charset="0"/>
              </a:rPr>
              <a:t>i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err="1">
                <a:latin typeface="Trebuchet MS" panose="020B0603020202020204" pitchFamily="34" charset="0"/>
              </a:rPr>
              <a:t>calificare&amp;formare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284113"/>
              </p:ext>
            </p:extLst>
          </p:nvPr>
        </p:nvGraphicFramePr>
        <p:xfrm>
          <a:off x="576095" y="1237039"/>
          <a:ext cx="11458831" cy="370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484">
                  <a:extLst>
                    <a:ext uri="{9D8B030D-6E8A-4147-A177-3AD203B41FA5}">
                      <a16:colId xmlns:a16="http://schemas.microsoft.com/office/drawing/2014/main" xmlns="" val="4130939248"/>
                    </a:ext>
                  </a:extLst>
                </a:gridCol>
                <a:gridCol w="2943430">
                  <a:extLst>
                    <a:ext uri="{9D8B030D-6E8A-4147-A177-3AD203B41FA5}">
                      <a16:colId xmlns:a16="http://schemas.microsoft.com/office/drawing/2014/main" xmlns="" val="2328608569"/>
                    </a:ext>
                  </a:extLst>
                </a:gridCol>
                <a:gridCol w="6368917">
                  <a:extLst>
                    <a:ext uri="{9D8B030D-6E8A-4147-A177-3AD203B41FA5}">
                      <a16:colId xmlns:a16="http://schemas.microsoft.com/office/drawing/2014/main" xmlns="" val="3539941852"/>
                    </a:ext>
                  </a:extLst>
                </a:gridCol>
              </a:tblGrid>
              <a:tr h="64918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rebuchet MS" panose="020B0603020202020204" pitchFamily="34" charset="0"/>
                        </a:rPr>
                        <a:t>Tip program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latin typeface="Trebuchet MS" panose="020B0603020202020204" pitchFamily="34" charset="0"/>
                        </a:rPr>
                        <a:t>Acordă </a:t>
                      </a:r>
                      <a:r>
                        <a:rPr lang="en-GB" sz="1800" dirty="0" err="1" smtClean="0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80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en-GB" sz="1800" dirty="0" err="1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en-GB" sz="1800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rebuchet MS" panose="020B0603020202020204" pitchFamily="34" charset="0"/>
                        </a:rPr>
                        <a:t>Ob</a:t>
                      </a:r>
                      <a:r>
                        <a:rPr lang="ro-RO" sz="1800" dirty="0" smtClean="0">
                          <a:latin typeface="Trebuchet MS" panose="020B0603020202020204" pitchFamily="34" charset="0"/>
                        </a:rPr>
                        <a:t>servații</a:t>
                      </a:r>
                      <a:endParaRPr lang="en-GB" sz="18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xmlns="" val="2063345874"/>
                  </a:ext>
                </a:extLst>
              </a:tr>
              <a:tr h="649188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Ini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iere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N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u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se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acor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dă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Informa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ii/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cuno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șt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in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e: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domenii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noi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;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sectoare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activitate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noi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;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calific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ri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noi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xmlns="" val="377379020"/>
                  </a:ext>
                </a:extLst>
              </a:tr>
              <a:tr h="649188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Perfec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ionare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Nu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se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acor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dă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Competen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e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existente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: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personale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profesionale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xmlns="" val="248542577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Specializare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Trebuchet MS" panose="020B0603020202020204" pitchFamily="34" charset="0"/>
                        </a:rPr>
                        <a:t>Se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dob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â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ndesc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competen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e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noi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Trebuchet MS" panose="020B0603020202020204" pitchFamily="34" charset="0"/>
                        </a:rPr>
                        <a:t>Nu/se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iese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cu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nivelul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CNC 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cu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care 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se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intr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ă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nu 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se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acor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dă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Pentru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ocupa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ii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din 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ace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a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ș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i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grup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baz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= comp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.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en-GB" sz="1300" baseline="0" dirty="0" err="1">
                          <a:latin typeface="Trebuchet MS" panose="020B0603020202020204" pitchFamily="34" charset="0"/>
                        </a:rPr>
                        <a:t>specialitate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25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% din SO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Pentru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ocupa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ii 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din 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ace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a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ș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i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grup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minor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=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comp.de </a:t>
                      </a:r>
                      <a:r>
                        <a:rPr lang="en-GB" sz="1300" baseline="0" dirty="0" err="1">
                          <a:latin typeface="Trebuchet MS" panose="020B0603020202020204" pitchFamily="34" charset="0"/>
                        </a:rPr>
                        <a:t>domeniu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ș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i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err="1">
                          <a:latin typeface="Trebuchet MS" panose="020B0603020202020204" pitchFamily="34" charset="0"/>
                        </a:rPr>
                        <a:t>specialitate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50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% din SO 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xmlns="" val="1365592497"/>
                  </a:ext>
                </a:extLst>
              </a:tr>
              <a:tr h="649188">
                <a:tc>
                  <a:txBody>
                    <a:bodyPr/>
                    <a:lstStyle/>
                    <a:p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Recalificarea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Pe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acela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și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i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calificare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Difer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sub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grupa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major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Nu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grupa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major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baseline="0" dirty="0">
                          <a:latin typeface="Trebuchet MS" panose="020B0603020202020204" pitchFamily="34" charset="0"/>
                        </a:rPr>
                        <a:t>se 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p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err="1" smtClean="0">
                          <a:latin typeface="Trebuchet MS" panose="020B0603020202020204" pitchFamily="34" charset="0"/>
                        </a:rPr>
                        <a:t>streaz</a:t>
                      </a:r>
                      <a:r>
                        <a:rPr lang="ro-RO" sz="1300" baseline="0" dirty="0" smtClean="0">
                          <a:latin typeface="Trebuchet MS" panose="020B0603020202020204" pitchFamily="34" charset="0"/>
                        </a:rPr>
                        <a:t>ă</a:t>
                      </a:r>
                      <a:r>
                        <a:rPr lang="en-GB" sz="13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GB" sz="1300" dirty="0">
                        <a:latin typeface="Trebuchet MS" panose="020B0603020202020204" pitchFamily="34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Competen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GB" sz="1300" dirty="0" err="1" smtClean="0">
                          <a:latin typeface="Trebuchet MS" panose="020B0603020202020204" pitchFamily="34" charset="0"/>
                        </a:rPr>
                        <a:t>ele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err="1">
                          <a:latin typeface="Trebuchet MS" panose="020B0603020202020204" pitchFamily="34" charset="0"/>
                        </a:rPr>
                        <a:t>profesionale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ro-RO" sz="1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1300" dirty="0" smtClean="0">
                          <a:latin typeface="Trebuchet MS" panose="020B0603020202020204" pitchFamily="34" charset="0"/>
                        </a:rPr>
                        <a:t>75</a:t>
                      </a:r>
                      <a:r>
                        <a:rPr lang="en-GB" sz="1300" dirty="0">
                          <a:latin typeface="Trebuchet MS" panose="020B0603020202020204" pitchFamily="34" charset="0"/>
                        </a:rPr>
                        <a:t>% din SO 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xmlns="" val="32997471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66948"/>
              </p:ext>
            </p:extLst>
          </p:nvPr>
        </p:nvGraphicFramePr>
        <p:xfrm>
          <a:off x="576095" y="4531593"/>
          <a:ext cx="1145883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74">
                  <a:extLst>
                    <a:ext uri="{9D8B030D-6E8A-4147-A177-3AD203B41FA5}">
                      <a16:colId xmlns:a16="http://schemas.microsoft.com/office/drawing/2014/main" xmlns="" val="3044539660"/>
                    </a:ext>
                  </a:extLst>
                </a:gridCol>
                <a:gridCol w="2965622">
                  <a:extLst>
                    <a:ext uri="{9D8B030D-6E8A-4147-A177-3AD203B41FA5}">
                      <a16:colId xmlns:a16="http://schemas.microsoft.com/office/drawing/2014/main" xmlns="" val="815019014"/>
                    </a:ext>
                  </a:extLst>
                </a:gridCol>
                <a:gridCol w="6343134">
                  <a:extLst>
                    <a:ext uri="{9D8B030D-6E8A-4147-A177-3AD203B41FA5}">
                      <a16:colId xmlns:a16="http://schemas.microsoft.com/office/drawing/2014/main" xmlns="" val="916782069"/>
                    </a:ext>
                  </a:extLst>
                </a:gridCol>
              </a:tblGrid>
              <a:tr h="34984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rebuchet MS" panose="020B0603020202020204" pitchFamily="34" charset="0"/>
                        </a:rPr>
                        <a:t>Calificarea</a:t>
                      </a:r>
                      <a:r>
                        <a:rPr lang="en-US" dirty="0"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100 % SO</a:t>
                      </a:r>
                      <a:r>
                        <a:rPr lang="en-US" baseline="0" dirty="0">
                          <a:latin typeface="Trebuchet MS" panose="020B0603020202020204" pitchFamily="34" charset="0"/>
                        </a:rPr>
                        <a:t> + </a:t>
                      </a:r>
                      <a:r>
                        <a:rPr lang="en-US" baseline="0" dirty="0" err="1" smtClean="0">
                          <a:latin typeface="Trebuchet MS" panose="020B0603020202020204" pitchFamily="34" charset="0"/>
                        </a:rPr>
                        <a:t>condi</a:t>
                      </a:r>
                      <a:r>
                        <a:rPr lang="ro-RO" baseline="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US" baseline="0" dirty="0" err="1" smtClean="0">
                          <a:latin typeface="Trebuchet MS" panose="020B0603020202020204" pitchFamily="34" charset="0"/>
                        </a:rPr>
                        <a:t>iile</a:t>
                      </a:r>
                      <a:r>
                        <a:rPr lang="en-US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en-US" baseline="0" dirty="0" err="1">
                          <a:latin typeface="Trebuchet MS" panose="020B0603020202020204" pitchFamily="34" charset="0"/>
                        </a:rPr>
                        <a:t>nivel</a:t>
                      </a:r>
                      <a:r>
                        <a:rPr lang="en-US" baseline="0" dirty="0">
                          <a:latin typeface="Trebuchet MS" panose="020B0603020202020204" pitchFamily="34" charset="0"/>
                        </a:rPr>
                        <a:t> de </a:t>
                      </a:r>
                      <a:r>
                        <a:rPr lang="en-US" baseline="0" dirty="0" err="1" smtClean="0">
                          <a:latin typeface="Trebuchet MS" panose="020B0603020202020204" pitchFamily="34" charset="0"/>
                        </a:rPr>
                        <a:t>educa</a:t>
                      </a:r>
                      <a:r>
                        <a:rPr lang="ro-RO" baseline="0" dirty="0" smtClean="0">
                          <a:latin typeface="Trebuchet MS" panose="020B0603020202020204" pitchFamily="34" charset="0"/>
                        </a:rPr>
                        <a:t>ț</a:t>
                      </a:r>
                      <a:r>
                        <a:rPr lang="en-US" baseline="0" dirty="0" err="1" smtClean="0">
                          <a:latin typeface="Trebuchet MS" panose="020B0603020202020204" pitchFamily="34" charset="0"/>
                        </a:rPr>
                        <a:t>ie</a:t>
                      </a:r>
                      <a:r>
                        <a:rPr lang="en-US" baseline="0" dirty="0" smtClean="0">
                          <a:latin typeface="Trebuchet MS" panose="020B0603020202020204" pitchFamily="34" charset="0"/>
                        </a:rPr>
                        <a:t> –</a:t>
                      </a:r>
                      <a:r>
                        <a:rPr lang="ro-RO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rebuchet MS" panose="020B0603020202020204" pitchFamily="34" charset="0"/>
                        </a:rPr>
                        <a:t>comp.</a:t>
                      </a:r>
                      <a:r>
                        <a:rPr lang="ro-RO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Trebuchet MS" panose="020B0603020202020204" pitchFamily="34" charset="0"/>
                        </a:rPr>
                        <a:t>cheie</a:t>
                      </a:r>
                      <a:r>
                        <a:rPr lang="en-US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134506"/>
                  </a:ext>
                </a:extLst>
              </a:tr>
              <a:tr h="11457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ISCED </a:t>
                      </a:r>
                      <a:endParaRPr lang="ro-RO" sz="1300" kern="1200" dirty="0" smtClean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001 Programe și Calificări de </a:t>
                      </a:r>
                      <a:r>
                        <a:rPr lang="it-IT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bază-cheie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003 </a:t>
                      </a:r>
                      <a:r>
                        <a:rPr lang="it-IT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Competențe</a:t>
                      </a:r>
                      <a:r>
                        <a:rPr lang="it-IT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it-IT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it-IT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personală</a:t>
                      </a:r>
                      <a:r>
                        <a:rPr lang="it-IT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-</a:t>
                      </a:r>
                      <a:r>
                        <a:rPr lang="it-IT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transversale</a:t>
                      </a:r>
                      <a:endParaRPr lang="en-GB" sz="13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3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  <a:p>
                      <a:pPr marL="0" algn="l" rtl="0" eaLnBrk="1" latinLnBrk="0" hangingPunct="1"/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Dezvoltate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nivel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calificare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rtl="0" eaLnBrk="1" latinLnBrk="0" hangingPunct="1"/>
                      <a:endParaRPr lang="en-US" sz="13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Dezvoltate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nivel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calificare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doua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ans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cresterea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nivelului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educa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ț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necesar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unei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noi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calific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ri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endParaRPr lang="en-US" sz="13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-285750" algn="l" rtl="0" eaLnBrk="1" latinLnBrk="0" hangingPunct="1">
                        <a:buFontTx/>
                        <a:buChar char="-"/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Autorizate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conform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ESCO 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reg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site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site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ANC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ro-RO" sz="1300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erfec</a:t>
                      </a:r>
                      <a:r>
                        <a:rPr lang="ro-RO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ț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ionare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specializare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576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60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2000" y="-293628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700" b="1" dirty="0">
                <a:solidFill>
                  <a:srgbClr val="00319A"/>
                </a:solidFill>
                <a:latin typeface="Trebuchet MS" panose="020B0603020202020204" pitchFamily="34" charset="0"/>
              </a:rPr>
              <a:t>                                        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985DBFD3-0F83-673B-B423-135DA411FD2B}"/>
              </a:ext>
            </a:extLst>
          </p:cNvPr>
          <p:cNvSpPr txBox="1">
            <a:spLocks/>
          </p:cNvSpPr>
          <p:nvPr/>
        </p:nvSpPr>
        <p:spPr>
          <a:xfrm>
            <a:off x="430132" y="1412023"/>
            <a:ext cx="11702143" cy="4779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4100" b="1" dirty="0">
                <a:solidFill>
                  <a:srgbClr val="00319A"/>
                </a:solidFill>
                <a:latin typeface="Trebuchet MS" panose="020B0603020202020204" pitchFamily="34" charset="0"/>
              </a:rPr>
              <a:t>CONCLUZII</a:t>
            </a:r>
            <a:r>
              <a:rPr lang="ro-RO" sz="41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41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ro-RO" sz="41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41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ÎNTREBĂRI</a:t>
            </a: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rebuchet MS" panose="020B0603020202020204" pitchFamily="34" charset="0"/>
              </a:rPr>
              <a:t>				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7FAA0C3-9C53-1111-686C-230C52A57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8" y="2568880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528" y="285750"/>
            <a:ext cx="5044943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2000" y="-293628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00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985DBFD3-0F83-673B-B423-135DA411FD2B}"/>
              </a:ext>
            </a:extLst>
          </p:cNvPr>
          <p:cNvSpPr txBox="1">
            <a:spLocks/>
          </p:cNvSpPr>
          <p:nvPr/>
        </p:nvSpPr>
        <p:spPr>
          <a:xfrm>
            <a:off x="430132" y="1412023"/>
            <a:ext cx="11702143" cy="4779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rebuchet MS" panose="020B0603020202020204" pitchFamily="34" charset="0"/>
              </a:rPr>
              <a:t>				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 smtClean="0">
              <a:latin typeface="Trebuchet MS" panose="020B0603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dirty="0" smtClean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o-RO" dirty="0"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7D07B0-5528-8D13-8222-FBCBBD636AA0}"/>
              </a:ext>
            </a:extLst>
          </p:cNvPr>
          <p:cNvSpPr txBox="1"/>
          <p:nvPr/>
        </p:nvSpPr>
        <p:spPr>
          <a:xfrm>
            <a:off x="2100982" y="2202028"/>
            <a:ext cx="730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VĂ MULȚUMIM!</a:t>
            </a:r>
            <a:endParaRPr lang="ro-RO" sz="8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A199C2-9F3D-D50B-7685-3A65E9AA198D}"/>
              </a:ext>
            </a:extLst>
          </p:cNvPr>
          <p:cNvSpPr txBox="1"/>
          <p:nvPr/>
        </p:nvSpPr>
        <p:spPr>
          <a:xfrm>
            <a:off x="5170769" y="4163467"/>
            <a:ext cx="6741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CONTACT:</a:t>
            </a:r>
          </a:p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Tel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.: 021.313.00.50/021.313.00.51/+40.372.37.46.91</a:t>
            </a:r>
          </a:p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E-mail: office@anc.edu.ro</a:t>
            </a:r>
            <a:endParaRPr lang="ro-RO" sz="20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Adresă web: 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hlinkClick r:id="rId8"/>
              </a:rPr>
              <a:t>http://www.anc.edu.ro/</a:t>
            </a:r>
            <a:endParaRPr lang="ro-RO" sz="2000" b="1" dirty="0" smtClean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02" y="5731560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41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9" y="-297145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315C31A4-7E6D-3F06-B4E2-3EAE80A3906F}"/>
              </a:ext>
            </a:extLst>
          </p:cNvPr>
          <p:cNvSpPr txBox="1">
            <a:spLocks/>
          </p:cNvSpPr>
          <p:nvPr/>
        </p:nvSpPr>
        <p:spPr>
          <a:xfrm>
            <a:off x="146996" y="2009689"/>
            <a:ext cx="5313208" cy="2055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Sistemul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CDFA19-FF1C-F4B9-E1C5-6E45E93D9945}"/>
              </a:ext>
            </a:extLst>
          </p:cNvPr>
          <p:cNvSpPr txBox="1"/>
          <p:nvPr/>
        </p:nvSpPr>
        <p:spPr>
          <a:xfrm>
            <a:off x="829646" y="3246402"/>
            <a:ext cx="3289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endParaRPr kumimoji="0" lang="ro-RO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elegerile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nto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deauna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cauzate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incapacitatea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aprecia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punctul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vedere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celuilalt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kumimoji="0" lang="ro-RO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Nikola Tesla 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95041" y="1493817"/>
            <a:ext cx="3892492" cy="2947035"/>
            <a:chOff x="0" y="0"/>
            <a:chExt cx="4356100" cy="3977005"/>
          </a:xfrm>
        </p:grpSpPr>
        <p:sp>
          <p:nvSpPr>
            <p:cNvPr id="18" name="Oval 17"/>
            <p:cNvSpPr/>
            <p:nvPr/>
          </p:nvSpPr>
          <p:spPr>
            <a:xfrm>
              <a:off x="0" y="0"/>
              <a:ext cx="4356100" cy="397700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3400" y="190500"/>
              <a:ext cx="2019300" cy="18923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489200" y="990600"/>
              <a:ext cx="1866900" cy="191770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52500" y="2067552"/>
              <a:ext cx="1816100" cy="1869448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44064" y="668360"/>
              <a:ext cx="1656236" cy="7920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Programe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Calificare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060700" y="1764939"/>
              <a:ext cx="878661" cy="48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  <a:r>
                <a:rPr kumimoji="0" lang="ro-RO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CNC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587501" y="2733420"/>
              <a:ext cx="644691" cy="4041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74361" y="2695452"/>
            <a:ext cx="598924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1.</a:t>
            </a:r>
          </a:p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3.</a:t>
            </a:r>
          </a:p>
          <a:p>
            <a:endParaRPr lang="en-US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calificare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rganizat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domenii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ISCED 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EQF</a:t>
            </a:r>
            <a:r>
              <a:rPr lang="ro-RO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r>
              <a:rPr lang="en-US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conduce</a:t>
            </a:r>
            <a:r>
              <a:rPr lang="ro-RO" sz="16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la:</a:t>
            </a:r>
            <a:endParaRPr lang="en-US" sz="1600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-(micro)certificate </a:t>
            </a:r>
            <a:r>
              <a:rPr lang="ro-RO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1600" b="1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ESCO</a:t>
            </a:r>
            <a:r>
              <a:rPr lang="en-US" sz="16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600" b="1" i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b="1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recunoscute</a:t>
            </a:r>
            <a:r>
              <a:rPr lang="en-US" sz="1600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ro-RO" sz="16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i="1" dirty="0">
              <a:latin typeface="Trebuchet MS" panose="020B0603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691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700243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223355"/>
            <a:ext cx="12169999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C654F-4C61-E201-C1DE-5FC10290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7" y="1108498"/>
            <a:ext cx="11575010" cy="345252"/>
          </a:xfrm>
        </p:spPr>
        <p:txBody>
          <a:bodyPr>
            <a:noAutofit/>
          </a:bodyPr>
          <a:lstStyle/>
          <a:p>
            <a:pPr lvl="0" defTabSz="914400">
              <a:defRPr/>
            </a:pP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     </a:t>
            </a:r>
            <a:r>
              <a:rPr lang="ro-RO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Ciclul de viață al calificării </a:t>
            </a: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moderne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US" sz="2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actuale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2400" b="1" dirty="0">
              <a:solidFill>
                <a:srgbClr val="00319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C566B0-6347-B5B8-81BC-75B1457588A6}"/>
              </a:ext>
            </a:extLst>
          </p:cNvPr>
          <p:cNvGrpSpPr/>
          <p:nvPr/>
        </p:nvGrpSpPr>
        <p:grpSpPr>
          <a:xfrm>
            <a:off x="2925805" y="3108804"/>
            <a:ext cx="5032680" cy="3159581"/>
            <a:chOff x="0" y="0"/>
            <a:chExt cx="4962158" cy="281221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9600674D-1322-DEFF-9CB1-255BFE32A398}"/>
                </a:ext>
              </a:extLst>
            </p:cNvPr>
            <p:cNvCxnSpPr/>
            <p:nvPr/>
          </p:nvCxnSpPr>
          <p:spPr>
            <a:xfrm flipV="1">
              <a:off x="966158" y="2812211"/>
              <a:ext cx="399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8FF62640-3584-51B1-7527-255497F04A76}"/>
                </a:ext>
              </a:extLst>
            </p:cNvPr>
            <p:cNvCxnSpPr/>
            <p:nvPr/>
          </p:nvCxnSpPr>
          <p:spPr>
            <a:xfrm flipV="1">
              <a:off x="966158" y="0"/>
              <a:ext cx="0" cy="28080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5AF5C3C-97B4-BDE2-2A8E-E8D55A915860}"/>
                </a:ext>
              </a:extLst>
            </p:cNvPr>
            <p:cNvGrpSpPr/>
            <p:nvPr/>
          </p:nvGrpSpPr>
          <p:grpSpPr>
            <a:xfrm>
              <a:off x="0" y="1354347"/>
              <a:ext cx="4806063" cy="1455049"/>
              <a:chOff x="0" y="0"/>
              <a:chExt cx="4806063" cy="1455049"/>
            </a:xfrm>
          </p:grpSpPr>
          <p:sp>
            <p:nvSpPr>
              <p:cNvPr id="18" name="Rounded Rectangle 77">
                <a:extLst>
                  <a:ext uri="{FF2B5EF4-FFF2-40B4-BE49-F238E27FC236}">
                    <a16:creationId xmlns:a16="http://schemas.microsoft.com/office/drawing/2014/main" xmlns="" id="{98F0D10A-7371-18F1-9DD0-8745468F07DA}"/>
                  </a:ext>
                </a:extLst>
              </p:cNvPr>
              <p:cNvSpPr/>
              <p:nvPr/>
            </p:nvSpPr>
            <p:spPr>
              <a:xfrm>
                <a:off x="2053086" y="0"/>
                <a:ext cx="1394460" cy="3505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MATURITATE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ed Rectangle 78">
                <a:extLst>
                  <a:ext uri="{FF2B5EF4-FFF2-40B4-BE49-F238E27FC236}">
                    <a16:creationId xmlns:a16="http://schemas.microsoft.com/office/drawing/2014/main" xmlns="" id="{CEE31A6E-1776-B6E1-9696-FA0AC6B97CE3}"/>
                  </a:ext>
                </a:extLst>
              </p:cNvPr>
              <p:cNvSpPr/>
              <p:nvPr/>
            </p:nvSpPr>
            <p:spPr>
              <a:xfrm>
                <a:off x="3769743" y="327804"/>
                <a:ext cx="1036320" cy="3505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DECLIN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17CB17B6-4A64-317B-A635-39B06055CFFD}"/>
                  </a:ext>
                </a:extLst>
              </p:cNvPr>
              <p:cNvCxnSpPr/>
              <p:nvPr/>
            </p:nvCxnSpPr>
            <p:spPr>
              <a:xfrm flipH="1">
                <a:off x="2501660" y="215660"/>
                <a:ext cx="483235" cy="9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19">
                <a:extLst>
                  <a:ext uri="{FF2B5EF4-FFF2-40B4-BE49-F238E27FC236}">
                    <a16:creationId xmlns:a16="http://schemas.microsoft.com/office/drawing/2014/main" xmlns="" id="{FE6CA7EC-5179-80FD-2FF5-A0A25078A382}"/>
                  </a:ext>
                </a:extLst>
              </p:cNvPr>
              <p:cNvSpPr/>
              <p:nvPr/>
            </p:nvSpPr>
            <p:spPr>
              <a:xfrm rot="16200000">
                <a:off x="1181818" y="8626"/>
                <a:ext cx="1236130" cy="1656715"/>
              </a:xfrm>
              <a:custGeom>
                <a:avLst/>
                <a:gdLst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2" fmla="*/ 970598 w 1941195"/>
                  <a:gd name="connsiteY2" fmla="*/ 1657033 h 3314065"/>
                  <a:gd name="connsiteX3" fmla="*/ 970597 w 1941195"/>
                  <a:gd name="connsiteY3" fmla="*/ 0 h 3314065"/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0" fmla="*/ 0 w 1233097"/>
                  <a:gd name="connsiteY0" fmla="*/ 0 h 1657033"/>
                  <a:gd name="connsiteX1" fmla="*/ 970595 w 1233097"/>
                  <a:gd name="connsiteY1" fmla="*/ 1653074 h 1657033"/>
                  <a:gd name="connsiteX2" fmla="*/ 1 w 1233097"/>
                  <a:gd name="connsiteY2" fmla="*/ 1657033 h 1657033"/>
                  <a:gd name="connsiteX3" fmla="*/ 0 w 1233097"/>
                  <a:gd name="connsiteY3" fmla="*/ 0 h 1657033"/>
                  <a:gd name="connsiteX0" fmla="*/ 0 w 1233097"/>
                  <a:gd name="connsiteY0" fmla="*/ 0 h 1657033"/>
                  <a:gd name="connsiteX1" fmla="*/ 1233097 w 1233097"/>
                  <a:gd name="connsiteY1" fmla="*/ 1538054 h 1657033"/>
                  <a:gd name="connsiteX0" fmla="*/ 0 w 1236694"/>
                  <a:gd name="connsiteY0" fmla="*/ 0 h 1657033"/>
                  <a:gd name="connsiteX1" fmla="*/ 970595 w 1236694"/>
                  <a:gd name="connsiteY1" fmla="*/ 1653074 h 1657033"/>
                  <a:gd name="connsiteX2" fmla="*/ 1 w 1236694"/>
                  <a:gd name="connsiteY2" fmla="*/ 1657033 h 1657033"/>
                  <a:gd name="connsiteX3" fmla="*/ 0 w 1236694"/>
                  <a:gd name="connsiteY3" fmla="*/ 0 h 1657033"/>
                  <a:gd name="connsiteX0" fmla="*/ 0 w 1236694"/>
                  <a:gd name="connsiteY0" fmla="*/ 0 h 1657033"/>
                  <a:gd name="connsiteX1" fmla="*/ 1236694 w 1236694"/>
                  <a:gd name="connsiteY1" fmla="*/ 1540797 h 165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6694" h="1657033" stroke="0" extrusionOk="0">
                    <a:moveTo>
                      <a:pt x="0" y="0"/>
                    </a:moveTo>
                    <a:cubicBezTo>
                      <a:pt x="535141" y="0"/>
                      <a:pt x="969317" y="739468"/>
                      <a:pt x="970595" y="1653074"/>
                    </a:cubicBezTo>
                    <a:lnTo>
                      <a:pt x="1" y="1657033"/>
                    </a:lnTo>
                    <a:cubicBezTo>
                      <a:pt x="1" y="1104689"/>
                      <a:pt x="0" y="552344"/>
                      <a:pt x="0" y="0"/>
                    </a:cubicBezTo>
                    <a:close/>
                  </a:path>
                  <a:path w="1236694" h="1657033" fill="none">
                    <a:moveTo>
                      <a:pt x="0" y="0"/>
                    </a:moveTo>
                    <a:cubicBezTo>
                      <a:pt x="535141" y="0"/>
                      <a:pt x="1235416" y="627191"/>
                      <a:pt x="1236694" y="154079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Arc 19">
                <a:extLst>
                  <a:ext uri="{FF2B5EF4-FFF2-40B4-BE49-F238E27FC236}">
                    <a16:creationId xmlns:a16="http://schemas.microsoft.com/office/drawing/2014/main" xmlns="" id="{757D1912-CCCD-868D-AC49-8AEBA50D9927}"/>
                  </a:ext>
                </a:extLst>
              </p:cNvPr>
              <p:cNvSpPr/>
              <p:nvPr/>
            </p:nvSpPr>
            <p:spPr>
              <a:xfrm rot="5400000" flipH="1">
                <a:off x="3062377" y="8626"/>
                <a:ext cx="1236130" cy="1656715"/>
              </a:xfrm>
              <a:custGeom>
                <a:avLst/>
                <a:gdLst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2" fmla="*/ 970598 w 1941195"/>
                  <a:gd name="connsiteY2" fmla="*/ 1657033 h 3314065"/>
                  <a:gd name="connsiteX3" fmla="*/ 970597 w 1941195"/>
                  <a:gd name="connsiteY3" fmla="*/ 0 h 3314065"/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0" fmla="*/ 0 w 1233097"/>
                  <a:gd name="connsiteY0" fmla="*/ 0 h 1657033"/>
                  <a:gd name="connsiteX1" fmla="*/ 970595 w 1233097"/>
                  <a:gd name="connsiteY1" fmla="*/ 1653074 h 1657033"/>
                  <a:gd name="connsiteX2" fmla="*/ 1 w 1233097"/>
                  <a:gd name="connsiteY2" fmla="*/ 1657033 h 1657033"/>
                  <a:gd name="connsiteX3" fmla="*/ 0 w 1233097"/>
                  <a:gd name="connsiteY3" fmla="*/ 0 h 1657033"/>
                  <a:gd name="connsiteX0" fmla="*/ 0 w 1233097"/>
                  <a:gd name="connsiteY0" fmla="*/ 0 h 1657033"/>
                  <a:gd name="connsiteX1" fmla="*/ 1233097 w 1233097"/>
                  <a:gd name="connsiteY1" fmla="*/ 1538054 h 1657033"/>
                  <a:gd name="connsiteX0" fmla="*/ 0 w 1236694"/>
                  <a:gd name="connsiteY0" fmla="*/ 0 h 1657033"/>
                  <a:gd name="connsiteX1" fmla="*/ 970595 w 1236694"/>
                  <a:gd name="connsiteY1" fmla="*/ 1653074 h 1657033"/>
                  <a:gd name="connsiteX2" fmla="*/ 1 w 1236694"/>
                  <a:gd name="connsiteY2" fmla="*/ 1657033 h 1657033"/>
                  <a:gd name="connsiteX3" fmla="*/ 0 w 1236694"/>
                  <a:gd name="connsiteY3" fmla="*/ 0 h 1657033"/>
                  <a:gd name="connsiteX0" fmla="*/ 0 w 1236694"/>
                  <a:gd name="connsiteY0" fmla="*/ 0 h 1657033"/>
                  <a:gd name="connsiteX1" fmla="*/ 1236694 w 1236694"/>
                  <a:gd name="connsiteY1" fmla="*/ 1540797 h 165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6694" h="1657033" stroke="0" extrusionOk="0">
                    <a:moveTo>
                      <a:pt x="0" y="0"/>
                    </a:moveTo>
                    <a:cubicBezTo>
                      <a:pt x="535141" y="0"/>
                      <a:pt x="969317" y="739468"/>
                      <a:pt x="970595" y="1653074"/>
                    </a:cubicBezTo>
                    <a:lnTo>
                      <a:pt x="1" y="1657033"/>
                    </a:lnTo>
                    <a:cubicBezTo>
                      <a:pt x="1" y="1104689"/>
                      <a:pt x="0" y="552344"/>
                      <a:pt x="0" y="0"/>
                    </a:cubicBezTo>
                    <a:close/>
                  </a:path>
                  <a:path w="1236694" h="1657033" fill="none">
                    <a:moveTo>
                      <a:pt x="0" y="0"/>
                    </a:moveTo>
                    <a:cubicBezTo>
                      <a:pt x="535141" y="0"/>
                      <a:pt x="1235416" y="627191"/>
                      <a:pt x="1236694" y="154079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xmlns="" id="{490CEB4E-86A5-83BA-FD02-BD6D749E4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3683"/>
                <a:ext cx="2555875" cy="264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CERERE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5005DE-A618-81CB-0900-AC2F81D2CFB9}"/>
              </a:ext>
            </a:extLst>
          </p:cNvPr>
          <p:cNvSpPr txBox="1"/>
          <p:nvPr/>
        </p:nvSpPr>
        <p:spPr>
          <a:xfrm>
            <a:off x="184558" y="2237200"/>
            <a:ext cx="11852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ORICE CALIFICARE APARE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 DISPARE –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Â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TE CALIFIC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RI AVEM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Î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it-IT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SISTEM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VERZI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ALBASTRE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ROL: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ME/CNPIS,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ANC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prin</a:t>
            </a:r>
            <a:r>
              <a:rPr lang="it-IT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CS</a:t>
            </a:r>
            <a:r>
              <a:rPr lang="ro-RO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it-IT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 </a:t>
            </a:r>
            <a:r>
              <a:rPr lang="it-IT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cele noi cerute 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it-IT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n pia</a:t>
            </a:r>
            <a:r>
              <a:rPr lang="ro-RO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MSS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ar trebui s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publice ocupa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ț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iile 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in </a:t>
            </a:r>
            <a:r>
              <a:rPr lang="en-US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cerute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rograme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le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ro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șii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arhiveaz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elimin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din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sistemul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calificare</a:t>
            </a:r>
            <a:r>
              <a:rPr lang="ro-RO" b="1" noProof="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b="1" noProof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conduce 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robuste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ea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sustenabilitatea</a:t>
            </a: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lui</a:t>
            </a:r>
            <a:r>
              <a:rPr lang="ro-RO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3" y="1523855"/>
            <a:ext cx="934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„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Unii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oameni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cred c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tiu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totu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dar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pentru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ei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totul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se reduce la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ceea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ce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ș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tiu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b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Niccolo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Machiavelli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287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60105" y="-3428113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AFB169D-F85D-3D2C-6F98-AC645751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00" y="1469346"/>
            <a:ext cx="10515600" cy="65393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1600" b="1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3392" y="1559186"/>
            <a:ext cx="5132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Totul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timp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ș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timpul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totul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Mihai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Eminescu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000" y="1392084"/>
            <a:ext cx="10420199" cy="4812567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4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3700" dirty="0" smtClean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3700" dirty="0" smtClean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37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37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3700" dirty="0" err="1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ional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calificare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o-RO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 </a:t>
            </a:r>
            <a:endParaRPr lang="en-GB" sz="37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4300" dirty="0" err="1" smtClean="0">
                <a:latin typeface="Trebuchet MS" panose="020B0603020202020204" pitchFamily="34" charset="0"/>
              </a:rPr>
              <a:t>Toate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 smtClean="0">
                <a:latin typeface="Trebuchet MS" panose="020B0603020202020204" pitchFamily="34" charset="0"/>
              </a:rPr>
              <a:t>competen</a:t>
            </a:r>
            <a:r>
              <a:rPr lang="ro-RO" sz="4300" dirty="0" smtClean="0">
                <a:latin typeface="Trebuchet MS" panose="020B0603020202020204" pitchFamily="34" charset="0"/>
              </a:rPr>
              <a:t>ț</a:t>
            </a:r>
            <a:r>
              <a:rPr lang="en-US" sz="4300" dirty="0" err="1" smtClean="0">
                <a:latin typeface="Trebuchet MS" panose="020B0603020202020204" pitchFamily="34" charset="0"/>
              </a:rPr>
              <a:t>ele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>
                <a:latin typeface="Trebuchet MS" panose="020B0603020202020204" pitchFamily="34" charset="0"/>
              </a:rPr>
              <a:t>se </a:t>
            </a:r>
            <a:r>
              <a:rPr lang="en-US" sz="4300" dirty="0" err="1" smtClean="0">
                <a:latin typeface="Trebuchet MS" panose="020B0603020202020204" pitchFamily="34" charset="0"/>
              </a:rPr>
              <a:t>modific</a:t>
            </a:r>
            <a:r>
              <a:rPr lang="ro-RO" sz="4300" dirty="0" smtClean="0">
                <a:latin typeface="Trebuchet MS" panose="020B0603020202020204" pitchFamily="34" charset="0"/>
              </a:rPr>
              <a:t>ă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pe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nivel</a:t>
            </a:r>
            <a:r>
              <a:rPr lang="en-US" sz="4300" dirty="0">
                <a:latin typeface="Trebuchet MS" panose="020B0603020202020204" pitchFamily="34" charset="0"/>
              </a:rPr>
              <a:t> de </a:t>
            </a:r>
            <a:r>
              <a:rPr lang="en-US" sz="4300" dirty="0" err="1" smtClean="0">
                <a:latin typeface="Trebuchet MS" panose="020B0603020202020204" pitchFamily="34" charset="0"/>
              </a:rPr>
              <a:t>calificare</a:t>
            </a:r>
            <a:r>
              <a:rPr lang="ro-RO" sz="4300" dirty="0" smtClean="0">
                <a:latin typeface="Trebuchet MS" panose="020B0603020202020204" pitchFamily="34" charset="0"/>
              </a:rPr>
              <a:t>,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prin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exprimarea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lor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en-US" sz="4300" dirty="0" err="1" smtClean="0">
                <a:latin typeface="Trebuchet MS" panose="020B0603020202020204" pitchFamily="34" charset="0"/>
              </a:rPr>
              <a:t>utiliz</a:t>
            </a:r>
            <a:r>
              <a:rPr lang="ro-RO" sz="4300" dirty="0">
                <a:latin typeface="Trebuchet MS" panose="020B0603020202020204" pitchFamily="34" charset="0"/>
              </a:rPr>
              <a:t>â</a:t>
            </a:r>
            <a:r>
              <a:rPr lang="en-US" sz="4300" dirty="0" err="1" smtClean="0">
                <a:latin typeface="Trebuchet MS" panose="020B0603020202020204" pitchFamily="34" charset="0"/>
              </a:rPr>
              <a:t>nd</a:t>
            </a:r>
            <a:r>
              <a:rPr lang="en-US" sz="4300" dirty="0" smtClean="0">
                <a:latin typeface="Trebuchet MS" panose="020B0603020202020204" pitchFamily="34" charset="0"/>
              </a:rPr>
              <a:t> </a:t>
            </a:r>
            <a:r>
              <a:rPr lang="en-US" sz="4300" dirty="0" err="1">
                <a:latin typeface="Trebuchet MS" panose="020B0603020202020204" pitchFamily="34" charset="0"/>
              </a:rPr>
              <a:t>rezultatele</a:t>
            </a:r>
            <a:r>
              <a:rPr lang="en-US" sz="4300" dirty="0">
                <a:latin typeface="Trebuchet MS" panose="020B0603020202020204" pitchFamily="34" charset="0"/>
              </a:rPr>
              <a:t> </a:t>
            </a:r>
            <a:r>
              <a:rPr lang="ro-RO" sz="4300" dirty="0">
                <a:latin typeface="Trebuchet MS" panose="020B0603020202020204" pitchFamily="34" charset="0"/>
              </a:rPr>
              <a:t>î</a:t>
            </a:r>
            <a:r>
              <a:rPr lang="en-US" sz="4300" dirty="0" err="1" smtClean="0">
                <a:latin typeface="Trebuchet MS" panose="020B0603020202020204" pitchFamily="34" charset="0"/>
              </a:rPr>
              <a:t>nv</a:t>
            </a:r>
            <a:r>
              <a:rPr lang="ro-RO" sz="4300" dirty="0" smtClean="0">
                <a:latin typeface="Trebuchet MS" panose="020B0603020202020204" pitchFamily="34" charset="0"/>
              </a:rPr>
              <a:t>ăță</a:t>
            </a:r>
            <a:r>
              <a:rPr lang="en-US" sz="4300" dirty="0" err="1" smtClean="0">
                <a:latin typeface="Trebuchet MS" panose="020B0603020202020204" pitchFamily="34" charset="0"/>
              </a:rPr>
              <a:t>rii</a:t>
            </a:r>
            <a:r>
              <a:rPr lang="ro-RO" sz="4300" dirty="0" smtClean="0">
                <a:latin typeface="Trebuchet MS" panose="020B0603020202020204" pitchFamily="34" charset="0"/>
              </a:rPr>
              <a:t>;</a:t>
            </a:r>
            <a:endParaRPr lang="en-US" sz="4300" dirty="0">
              <a:latin typeface="Trebuchet MS" panose="020B0603020202020204" pitchFamily="34" charset="0"/>
            </a:endParaRPr>
          </a:p>
          <a:p>
            <a:endParaRPr lang="en-US" sz="4300" dirty="0"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90295" y="2180423"/>
            <a:ext cx="4416532" cy="2379964"/>
            <a:chOff x="4071938" y="2106945"/>
            <a:chExt cx="4416532" cy="2379964"/>
          </a:xfrm>
        </p:grpSpPr>
        <p:grpSp>
          <p:nvGrpSpPr>
            <p:cNvPr id="20" name="Group 19"/>
            <p:cNvGrpSpPr/>
            <p:nvPr/>
          </p:nvGrpSpPr>
          <p:grpSpPr>
            <a:xfrm>
              <a:off x="4071938" y="2106945"/>
              <a:ext cx="4048470" cy="2379964"/>
              <a:chOff x="0" y="-264190"/>
              <a:chExt cx="4048470" cy="2380373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171450" y="428625"/>
                <a:ext cx="0" cy="14630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152400" y="1895475"/>
                <a:ext cx="146304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209550" y="15716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381000" y="143827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552450" y="1333500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714375" y="11906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857250" y="1066800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1009650" y="9620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1171575" y="847725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1323975" y="723900"/>
                <a:ext cx="25146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209551" y="-264190"/>
                <a:ext cx="1114424" cy="5146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Nivel-rez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ro-RO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î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nv</a:t>
                </a:r>
                <a:r>
                  <a:rPr kumimoji="0" lang="ro-RO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ăță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kumimoji="0" lang="ro-RO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0" dirty="0">
                  <a:solidFill>
                    <a:prstClr val="black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0" y="0"/>
                <a:ext cx="4048470" cy="211618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198315" y="2799641"/>
              <a:ext cx="2290155" cy="1687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Competențe profesionale pe domeniu și transversale/ cheie</a:t>
              </a:r>
              <a:endParaRPr lang="en-US" sz="1200" kern="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2" algn="ctr">
                <a:lnSpc>
                  <a:spcPct val="107000"/>
                </a:lnSpc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Dezvoltare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</a:t>
              </a:r>
              <a:r>
                <a:rPr kumimoji="0" lang="ro-RO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ț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nivel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382032-2CA7-0809-2BB8-64E036C9B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07" y="2960115"/>
            <a:ext cx="1888295" cy="122183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937695" y="3434997"/>
            <a:ext cx="805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04674" y="3271498"/>
            <a:ext cx="4283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latin typeface="Trebuchet MS" panose="020B0603020202020204" pitchFamily="34" charset="0"/>
              </a:rPr>
              <a:t>Cunoștințe/aptitudini/autonomie&amp;responsabilitate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6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30443" y="-3586374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pic>
        <p:nvPicPr>
          <p:cNvPr id="35" name="Content Placeholder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0052" y="2057332"/>
            <a:ext cx="6910018" cy="435133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04545" y="1370758"/>
            <a:ext cx="630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LEG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US" dirty="0">
                <a:latin typeface="Trebuchet MS" panose="020B0603020202020204" pitchFamily="34" charset="0"/>
              </a:rPr>
              <a:t>TUR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endParaRPr lang="ro-RO" dirty="0" smtClean="0">
              <a:latin typeface="Trebuchet MS" panose="020B0603020202020204" pitchFamily="34" charset="0"/>
            </a:endParaRPr>
          </a:p>
          <a:p>
            <a:pPr algn="ctr"/>
            <a:r>
              <a:rPr lang="ro-RO" dirty="0" smtClean="0">
                <a:latin typeface="Trebuchet MS" panose="020B0603020202020204" pitchFamily="34" charset="0"/>
              </a:rPr>
              <a:t>PIAȚA MUNCII </a:t>
            </a:r>
            <a:r>
              <a:rPr lang="en-US" b="1" dirty="0" smtClean="0">
                <a:latin typeface="Trebuchet MS" panose="020B0603020202020204" pitchFamily="34" charset="0"/>
              </a:rPr>
              <a:t>COR/ISCO</a:t>
            </a:r>
            <a:r>
              <a:rPr lang="ro-RO" b="1" dirty="0" smtClean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–</a:t>
            </a:r>
            <a:r>
              <a:rPr lang="ro-RO" dirty="0" smtClean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NIVEL </a:t>
            </a:r>
            <a:r>
              <a:rPr lang="en-US" dirty="0">
                <a:latin typeface="Trebuchet MS" panose="020B0603020202020204" pitchFamily="34" charset="0"/>
              </a:rPr>
              <a:t>DE </a:t>
            </a:r>
            <a:r>
              <a:rPr lang="en-US" dirty="0" smtClean="0">
                <a:latin typeface="Trebuchet MS" panose="020B0603020202020204" pitchFamily="34" charset="0"/>
              </a:rPr>
              <a:t>EDUCA</a:t>
            </a:r>
            <a:r>
              <a:rPr lang="ro-RO" dirty="0">
                <a:latin typeface="Trebuchet MS" panose="020B0603020202020204" pitchFamily="34" charset="0"/>
              </a:rPr>
              <a:t>Ț</a:t>
            </a:r>
            <a:r>
              <a:rPr lang="en-US" dirty="0" smtClean="0">
                <a:latin typeface="Trebuchet MS" panose="020B0603020202020204" pitchFamily="34" charset="0"/>
              </a:rPr>
              <a:t>IE </a:t>
            </a:r>
            <a:r>
              <a:rPr lang="en-US" b="1" dirty="0">
                <a:latin typeface="Trebuchet MS" panose="020B0603020202020204" pitchFamily="34" charset="0"/>
              </a:rPr>
              <a:t>EQF/CNC</a:t>
            </a:r>
            <a:r>
              <a:rPr lang="en-US" dirty="0"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198695" y="923182"/>
            <a:ext cx="991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Pasul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1. al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programului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:</a:t>
            </a:r>
            <a:r>
              <a:rPr lang="ro-RO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alegerea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ocupa</a:t>
            </a:r>
            <a:r>
              <a:rPr lang="ro-RO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ț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iei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ro-RO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ș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nivelului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 de </a:t>
            </a:r>
            <a:r>
              <a:rPr lang="en-US" sz="2400" b="1" dirty="0" err="1" smtClean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ea typeface="+mj-ea"/>
                <a:cs typeface="+mj-cs"/>
              </a:rPr>
              <a:t>calificare</a:t>
            </a:r>
            <a:endParaRPr lang="en-US" sz="2400" b="1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259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537110" y="-3428112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E6C5B3E-C19B-9F31-8193-9CDF6D14AE93}"/>
              </a:ext>
            </a:extLst>
          </p:cNvPr>
          <p:cNvSpPr txBox="1">
            <a:spLocks/>
          </p:cNvSpPr>
          <p:nvPr/>
        </p:nvSpPr>
        <p:spPr>
          <a:xfrm>
            <a:off x="484777" y="1051222"/>
            <a:ext cx="11720944" cy="1125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                                 2.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Pasul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doi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: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Programul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de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calificare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3258" y="1606216"/>
            <a:ext cx="652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otto: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„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Uneori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lini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important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dec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 s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dreptate</a:t>
            </a:r>
            <a:r>
              <a:rPr lang="ro-RO" sz="1400" b="1" i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”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33714" y="2191821"/>
            <a:ext cx="9855200" cy="3104098"/>
            <a:chOff x="0" y="0"/>
            <a:chExt cx="9855200" cy="2971800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3838575" y="1038225"/>
              <a:ext cx="241300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 calificare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695700" y="1885950"/>
              <a:ext cx="241300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Curricula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7305675" y="1038225"/>
              <a:ext cx="1778000" cy="292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2.4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Plan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962025" y="1104900"/>
              <a:ext cx="1778000" cy="292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2.3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Adm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inistra</a:t>
              </a:r>
              <a:r>
                <a:rPr kumimoji="0" lang="ro-R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ț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0" y="0"/>
              <a:ext cx="9855200" cy="2971800"/>
              <a:chOff x="0" y="0"/>
              <a:chExt cx="9855200" cy="29718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0" y="0"/>
                <a:ext cx="9855200" cy="297180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876300" y="95250"/>
                <a:ext cx="8407400" cy="2146300"/>
                <a:chOff x="0" y="0"/>
                <a:chExt cx="8407400" cy="21463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600325" y="857250"/>
                  <a:ext cx="2946400" cy="48450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2600325" y="0"/>
                  <a:ext cx="2946400" cy="531463"/>
                  <a:chOff x="0" y="0"/>
                  <a:chExt cx="2946400" cy="7493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0" y="0"/>
                    <a:ext cx="2946400" cy="7493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100" y="126661"/>
                    <a:ext cx="2413000" cy="62178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kern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2.1.</a:t>
                    </a:r>
                    <a:r>
                      <a:rPr lang="ro-RO" sz="1400" kern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0" lang="ro-RO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kumimoji="0" lang="en-US" sz="1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orp</a:t>
                    </a:r>
                    <a:r>
                      <a:rPr kumimoji="0" lang="en-US" sz="1400" b="0" i="0" u="none" strike="noStrike" kern="0" cap="none" spc="0" normalizeH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0" lang="ro-RO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didactic</a:t>
                    </a:r>
                    <a:endPara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2600325" y="1676400"/>
                  <a:ext cx="2946400" cy="4699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4067175" y="523875"/>
                  <a:ext cx="0" cy="330200"/>
                </a:xfrm>
                <a:prstGeom prst="straightConnector1">
                  <a:avLst/>
                </a:prstGeom>
                <a:noFill/>
                <a:ln w="3492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4076700" y="1333500"/>
                  <a:ext cx="0" cy="3383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6172200" y="857250"/>
                  <a:ext cx="2235200" cy="48450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5553075" y="1123950"/>
                  <a:ext cx="6223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019300" y="1133475"/>
                  <a:ext cx="584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35" name="Rectangle 34"/>
                <p:cNvSpPr/>
                <p:nvPr/>
              </p:nvSpPr>
              <p:spPr>
                <a:xfrm>
                  <a:off x="0" y="942975"/>
                  <a:ext cx="2019300" cy="4191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4313476" y="2548384"/>
            <a:ext cx="3740126" cy="3320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2.2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Componentele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1942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8" y="-2971449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40717" y="2298700"/>
            <a:ext cx="4203700" cy="2286000"/>
            <a:chOff x="0" y="101600"/>
            <a:chExt cx="4203700" cy="2286000"/>
          </a:xfrm>
        </p:grpSpPr>
        <p:grpSp>
          <p:nvGrpSpPr>
            <p:cNvPr id="16" name="Group 15"/>
            <p:cNvGrpSpPr/>
            <p:nvPr/>
          </p:nvGrpSpPr>
          <p:grpSpPr>
            <a:xfrm>
              <a:off x="635000" y="495300"/>
              <a:ext cx="2946400" cy="596900"/>
              <a:chOff x="0" y="0"/>
              <a:chExt cx="2946400" cy="5969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2946400" cy="59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292100" y="139700"/>
                <a:ext cx="2413000" cy="355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Evaluare 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validare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5000" y="1422400"/>
              <a:ext cx="2946400" cy="495300"/>
              <a:chOff x="0" y="-254000"/>
              <a:chExt cx="2946400" cy="4953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-254000"/>
                <a:ext cx="2946400" cy="495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292100" y="-114300"/>
                <a:ext cx="2413000" cy="355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predare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ș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</a:t>
                </a:r>
                <a:r>
                  <a:rPr lang="en-US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nv</a:t>
                </a:r>
                <a:r>
                  <a:rPr lang="ro-RO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ăț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0" y="101600"/>
              <a:ext cx="4203700" cy="2286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045204" y="4963319"/>
            <a:ext cx="5796791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o-RO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Corpul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Didacti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formatori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/specialist/evaluator/instructor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148917" y="3289300"/>
            <a:ext cx="0" cy="3302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773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199319" y="-2971450"/>
            <a:ext cx="36576000" cy="203263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71875" y="1473200"/>
            <a:ext cx="5048250" cy="3911600"/>
            <a:chOff x="0" y="0"/>
            <a:chExt cx="5048250" cy="3911600"/>
          </a:xfrm>
        </p:grpSpPr>
        <p:sp>
          <p:nvSpPr>
            <p:cNvPr id="16" name="Rectangle 15"/>
            <p:cNvSpPr/>
            <p:nvPr/>
          </p:nvSpPr>
          <p:spPr>
            <a:xfrm>
              <a:off x="967563" y="74428"/>
              <a:ext cx="2946400" cy="444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254642" y="159488"/>
              <a:ext cx="2413000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Discipline/ module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 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ECTS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67563" y="1701209"/>
              <a:ext cx="2946400" cy="48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967563" y="1733107"/>
              <a:ext cx="2935767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Standard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ocupațional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e/</a:t>
              </a:r>
              <a:r>
                <a:rPr lang="en-US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calificare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/SPP</a:t>
              </a:r>
              <a:endPara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67563" y="882502"/>
              <a:ext cx="2946400" cy="419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956930" y="946298"/>
              <a:ext cx="2861896" cy="279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Rezultatele învățării 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scr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.&amp;</a:t>
              </a:r>
              <a:r>
                <a:rPr lang="en-US" sz="1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validare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7563" y="2551814"/>
              <a:ext cx="2946400" cy="48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67563" y="2531039"/>
              <a:ext cx="2935767" cy="4786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ro-RO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Competenț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ro-RO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profesionale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r>
                <a:rPr lang="ro-RO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cheie</a:t>
              </a:r>
              <a:r>
                <a:rPr lang="ro-RO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transversale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6930" y="3423684"/>
              <a:ext cx="2946400" cy="48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244009" y="3466214"/>
              <a:ext cx="241300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Calificarea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</a:t>
              </a:r>
              <a:r>
                <a:rPr lang="ro-RO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Ocupația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434856" y="3030279"/>
              <a:ext cx="0" cy="393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434856" y="2200939"/>
              <a:ext cx="0" cy="347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434856" y="1318437"/>
              <a:ext cx="0" cy="356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434856" y="531628"/>
              <a:ext cx="0" cy="356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0" y="0"/>
              <a:ext cx="5048250" cy="3911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399004" y="5787966"/>
            <a:ext cx="3245709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.2.</a:t>
            </a: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ro-RO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urricul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modern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680603" y="101065"/>
            <a:ext cx="6637865" cy="873478"/>
            <a:chOff x="0" y="0"/>
            <a:chExt cx="6285140" cy="816970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34264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1269</Words>
  <Application>Microsoft Office PowerPoint</Application>
  <PresentationFormat>Widescreen</PresentationFormat>
  <Paragraphs>319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Devanagari</vt:lpstr>
      <vt:lpstr>Arial</vt:lpstr>
      <vt:lpstr>Calibri</vt:lpstr>
      <vt:lpstr>Calibri Light</vt:lpstr>
      <vt:lpstr>Corbel</vt:lpstr>
      <vt:lpstr>Times New Roman</vt:lpstr>
      <vt:lpstr>Trebuchet MS</vt:lpstr>
      <vt:lpstr>1_Office Theme</vt:lpstr>
      <vt:lpstr>PowerPoint Presentation</vt:lpstr>
      <vt:lpstr>PowerPoint Presentation</vt:lpstr>
      <vt:lpstr>PowerPoint Presentation</vt:lpstr>
      <vt:lpstr>        Ciclul de viață al calificării - programe moderne și programe actuale </vt:lpstr>
      <vt:lpstr>1. Cadrul național al calificărilor    </vt:lpstr>
      <vt:lpstr>PowerPoint Presentation</vt:lpstr>
      <vt:lpstr>PowerPoint Presentation</vt:lpstr>
      <vt:lpstr>PowerPoint Presentation</vt:lpstr>
      <vt:lpstr>PowerPoint Presentation</vt:lpstr>
      <vt:lpstr>MODELE  COMPETENȚE: Model US (Dept. of Labor) - 6 niveluri</vt:lpstr>
      <vt:lpstr>PowerPoint Presentation</vt:lpstr>
      <vt:lpstr>PowerPoint Presentation</vt:lpstr>
      <vt:lpstr>PowerPoint Presentation</vt:lpstr>
      <vt:lpstr>TIPURI DE COMPETENȚE ÎN FORMAREA PROFESIONALĂ - HG 772/2022    </vt:lpstr>
      <vt:lpstr>Exemple de competențe:</vt:lpstr>
      <vt:lpstr> Model trunchi comun</vt:lpstr>
      <vt:lpstr>PowerPoint Presentation</vt:lpstr>
      <vt:lpstr>Flexibilizarea traseelor de calificare&amp;formare prin modelul ANC Relația între tipul de program și calificare&amp;formare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</dc:creator>
  <cp:lastModifiedBy>Andreea</cp:lastModifiedBy>
  <cp:revision>169</cp:revision>
  <cp:lastPrinted>2023-02-22T13:25:05Z</cp:lastPrinted>
  <dcterms:created xsi:type="dcterms:W3CDTF">2022-11-25T07:19:45Z</dcterms:created>
  <dcterms:modified xsi:type="dcterms:W3CDTF">2023-10-04T11:30:32Z</dcterms:modified>
</cp:coreProperties>
</file>