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6" r:id="rId2"/>
  </p:sldMasterIdLst>
  <p:notesMasterIdLst>
    <p:notesMasterId r:id="rId21"/>
  </p:notesMasterIdLst>
  <p:sldIdLst>
    <p:sldId id="256" r:id="rId3"/>
    <p:sldId id="352" r:id="rId4"/>
    <p:sldId id="376" r:id="rId5"/>
    <p:sldId id="377" r:id="rId6"/>
    <p:sldId id="348" r:id="rId7"/>
    <p:sldId id="365" r:id="rId8"/>
    <p:sldId id="373" r:id="rId9"/>
    <p:sldId id="364" r:id="rId10"/>
    <p:sldId id="367" r:id="rId11"/>
    <p:sldId id="368" r:id="rId12"/>
    <p:sldId id="374" r:id="rId13"/>
    <p:sldId id="375" r:id="rId14"/>
    <p:sldId id="351" r:id="rId15"/>
    <p:sldId id="370" r:id="rId16"/>
    <p:sldId id="371" r:id="rId17"/>
    <p:sldId id="372" r:id="rId18"/>
    <p:sldId id="357" r:id="rId19"/>
    <p:sldId id="343" r:id="rId20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rgil Ion" initials="VI" lastIdx="1" clrIdx="0">
    <p:extLst>
      <p:ext uri="{19B8F6BF-5375-455C-9EA6-DF929625EA0E}">
        <p15:presenceInfo xmlns:p15="http://schemas.microsoft.com/office/powerpoint/2012/main" userId="Virgil I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CB5"/>
    <a:srgbClr val="3A21A5"/>
    <a:srgbClr val="DB5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7816" autoAdjust="0"/>
  </p:normalViewPr>
  <p:slideViewPr>
    <p:cSldViewPr snapToGrid="0">
      <p:cViewPr varScale="1">
        <p:scale>
          <a:sx n="61" d="100"/>
          <a:sy n="61" d="100"/>
        </p:scale>
        <p:origin x="87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22FF2-4878-4F73-A886-A6C62F95512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FC53F-811D-4598-B506-646D0F03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5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C53F-811D-4598-B506-646D0F038E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6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C53F-811D-4598-B506-646D0F038E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3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C53F-811D-4598-B506-646D0F038E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4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C53F-811D-4598-B506-646D0F038E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2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EFE7A-A687-F9D9-1B99-FA1036511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EF7D9-EADA-F552-53EB-BA58DE207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B065A-8DF0-D061-402A-8CC1308A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AB54D-351C-FDE5-8F59-FE1A35C5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C9E02-452B-8359-133A-C88D892E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6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76E1-F198-9906-1FE9-D4839D2A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5F33C-3B89-03D8-8A8B-958AC82EB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67819-6335-EC43-BD23-E5063E32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F75E2-D762-B752-36A2-F2C3E67C5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CC25E-2C46-0A9B-3055-9776F9D3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9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1525F-6799-3080-831B-51BB1B40A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E0661-83EF-EE1E-0E61-C96FEA769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39487-CFCD-E1D2-DDF5-06C85C7C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60F9B-A86C-2261-9DAA-81BAB98C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A17E6-BB3B-5013-769D-C1E139AF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66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28606-6400-4306-A991-26E319382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FC25D-0B1A-4AD6-A7E1-966620772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6EEE3-BC6F-4F8C-8433-7BF1D08F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94910-B0C1-4615-B2FD-B49CAE3AC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6C5F3-8AE3-4A56-9A3C-B9E1A7A4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39247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E9330-100A-447B-9041-CF0D12DE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1E721-19DF-46DD-8E9B-7EC94AF6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58687-C715-4AE4-A673-2D7A41BD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89D4F-D0F6-43E6-92D3-E38C3187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A15B2-E32B-4558-BE85-14D79B0A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480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C4F1-691E-42C6-A838-88B7E99F6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F2C54-D472-42E7-8073-63FBDAA0B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3A93F-B8B3-4781-930B-56F9FE34A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218C9-B8F7-457B-8455-A16141D9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FA473-D3B8-4077-82CC-E90EEA21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706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1A71-8159-4B10-8055-215C67A45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8980-DF24-4E56-A3EC-F32FADDB5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029F4-80F4-415D-B843-65848311D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D224B-3C1B-4CDD-9CFD-8594975D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3CCFA-B1F7-4B80-BF9A-E29448FEA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4B630-4FAD-4133-B582-36F8CA53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0594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6817-48C7-4A19-BCCD-29292218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2CF88-0492-46EA-B06F-25DF4B79F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1FC73-1EC1-4D6C-A848-BD49D3E8B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B4DE05-473E-41CA-BF4A-3C4604DE8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F47A12-EA11-434C-8B22-68BF83170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98E42-F5F9-4621-8C33-7E1AFA6A5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9D730-3F47-4FAE-8F8D-77490C79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058F17-061E-48BA-AD17-B67F3AAC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5561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82380-6816-41AE-9852-8B6643745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E1990-AF06-42D8-9400-941371700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EFA57-D254-47A3-89A6-C117C8E2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E7246-4130-43A0-A509-97462C7D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47644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42F4D-A1CA-44E2-9A73-DBD7815A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2423D8-C9C6-4537-BD26-7E751890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E4DAC-06DD-4BBF-AB15-1F02EF32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9773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EB809-3798-4E34-A559-2477FEEB9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00176-2B48-423E-9CB2-90F6228E8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18036-A977-4750-BE4D-E44E1A1C4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58168-BC28-469B-9BF1-1B0E1EF0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9BA2B-B6B4-42B0-896D-154731F1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C6A22-020B-402F-8A22-8FC3C8A49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453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C57C-0038-3918-7C4B-1AE3A19A5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2F9BF-3DF4-2768-4F38-7515FA4DF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20A2C-B931-3AC8-D7E5-86A7A9461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E7703-9324-8880-0102-335F5174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7BDDD-31EF-37A6-F7C5-8EF049A8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82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9BC0-27CC-41DB-9B98-337DCB76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54E5A4-BC90-4654-BB57-3C20D77774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465A8-EBE6-41DE-8420-F52FD5D06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DF86F-446F-45D6-AC7B-8A56241E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43E2-5CB5-404E-ADDE-9DE82C07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05E1D-FC2E-4962-81AB-8E432DEA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21723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A859-7445-4D72-8817-D8EF9FAF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1FC45-2B08-468B-B766-B5BFE60D6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D9F39-A4DA-4E77-A46F-13B99929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FE9DA-559E-42A0-8F29-457BCBBE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7DFB9-7086-4FEF-BE11-D8FD7F7A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8051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1DD6E-6169-4C71-9380-955D5F7299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2D51F-1EC5-491E-BB59-B966F1B89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A491A-97E2-4C6E-A58C-286BB07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16717-389A-4633-89CB-01DC6C84F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E490E-30A1-4389-8C44-FC02528FE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4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63B32-681D-28C4-2CED-8AA8FF4AB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F135F-A1F5-8D33-7C57-67954967E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6B601-890A-438A-634F-2F76CB2F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9799A-1A67-4253-544F-67D410CD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28CE6-2EF4-AEE8-745E-C68B894F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4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27DC-E88C-9367-7027-DD09594C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9AE39-A75D-922F-EB60-95E0BF7F4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DAAAB-F95E-09F8-BD41-0F861BD9C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CBDF3-D809-DB43-AD6E-398C5EDF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1FC46-03BD-0723-ACEE-794DD3A1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63BFC-EB0A-392B-05C0-7FB8DF48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932D8-083F-B448-2E07-74262284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A2D8E-A509-AD83-4D58-EA0554A33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AA053-8A71-14E5-E3DB-6F8F4071D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A573E-67E2-2DCE-15DF-66014C386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6A9AB-FC2C-FA4B-7E61-9A950BCD1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65384-A491-9F99-7BE4-DD891548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B28EE5-3E28-7BCE-1CD7-8B798B8AE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5184D5-5342-BF71-543C-E8899A8D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EF25-B7BA-159D-0F56-A4B8596C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5F6A2-ACB5-4488-222C-7C73FE65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44D36-84C5-C3A5-FCF0-FBAAB325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898A7-165E-4557-AA60-111C0877C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487ED-5C07-8DE0-463C-5A53597D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6D812-F219-AF6D-4283-3AA36403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C5F3A-E422-5B82-3DA9-E604414D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2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265C0-3376-8198-2E96-F1BB7D68A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8874C-80A2-3C03-D919-35A97BAC5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BEBF0-17EE-5AD0-BA16-244DD22B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56EAF-B8E7-1C23-AA6E-C9909F1C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AF63D-3C35-3C56-CE71-D062F0F9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8EC81-45EF-3405-09D5-EF6B9EBB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D8EF6-7B46-9884-5297-AF096BAB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8A3915-BC29-3431-8FF8-5147C7E50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84443E-709C-2563-A7DB-BF728775B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0BA01-CB13-1DD1-ABB2-5AC93A2CD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31A87-65C0-CE41-C0A7-A958CE09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D399C-885D-10FD-AEC2-2ED94B11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9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B409C5-5AEF-6643-6432-7F0152B19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3635A-7109-922F-15FC-D4B716530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44E94-C1BF-C7CE-C889-A25686E2E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1442-FBB6-4338-8DCC-596827577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03FD-7743-C464-4325-E680ED42B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ED554-64F3-808C-30BB-AC2FA95F6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FD668-7356-4181-9F43-5D9D2DD3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5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B0709-3F05-43A7-BE0C-D5D76932C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E63B4-055C-466A-83FC-000731F9D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56B53-65A7-436A-AA30-B45122960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595F-A9E8-407C-B6A5-BD83D942DD5A}" type="datetimeFigureOut">
              <a:rPr lang="ro-RO" smtClean="0"/>
              <a:t>11.10.2023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A8F0B-9EA5-4AB4-BB81-8586E08D9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5C8AA-91D6-43E7-AAA1-8C2B23A4D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A4CBF-4FCF-46DD-B8E4-D67BA3CF2A3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6523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nc.edu.ro/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76E8D06-27F0-D079-21AD-83B0FACA2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-12088566" y="-3094377"/>
            <a:ext cx="36576000" cy="20326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57" y="1812405"/>
            <a:ext cx="11364685" cy="147716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Autoritatea</a:t>
            </a:r>
            <a:r>
              <a:rPr lang="en-US" sz="3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Na</a:t>
            </a:r>
            <a:r>
              <a:rPr lang="ro-RO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ț</a:t>
            </a:r>
            <a:r>
              <a:rPr lang="en-US" sz="36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ional</a:t>
            </a:r>
            <a:r>
              <a:rPr lang="ro-RO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lang="en-US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pentru</a:t>
            </a:r>
            <a:r>
              <a:rPr lang="en-US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Calific</a:t>
            </a:r>
            <a:r>
              <a:rPr lang="ro-RO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lang="en-US" sz="36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ri</a:t>
            </a:r>
            <a:r>
              <a:rPr lang="en-US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3600" b="1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n-ea"/>
                <a:cs typeface="+mn-cs"/>
              </a:rPr>
              <a:t/>
            </a:r>
            <a:br>
              <a:rPr lang="en-US" sz="3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n-ea"/>
                <a:cs typeface="+mn-cs"/>
              </a:rPr>
            </a:br>
            <a:r>
              <a:rPr lang="en-US" sz="3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n-ea"/>
                <a:cs typeface="+mn-cs"/>
              </a:rPr>
              <a:t>Covasna </a:t>
            </a:r>
            <a:br>
              <a:rPr lang="en-US" sz="3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n-ea"/>
                <a:cs typeface="+mn-cs"/>
              </a:rPr>
            </a:br>
            <a:r>
              <a:rPr lang="en-US" sz="3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n-ea"/>
                <a:cs typeface="+mn-cs"/>
              </a:rPr>
              <a:t>9-18.10 2023 </a:t>
            </a:r>
            <a:endParaRPr lang="en-US" sz="3600" b="1" dirty="0">
              <a:solidFill>
                <a:srgbClr val="00319A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706" y="3390901"/>
            <a:ext cx="11355977" cy="2527414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Reglementari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,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organizare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atributii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–conform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legii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199/2023  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1600" b="1" dirty="0" smtClean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1600" b="1" dirty="0" err="1" smtClean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Tiberiu</a:t>
            </a:r>
            <a:r>
              <a:rPr lang="en-US" sz="16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Gabriel </a:t>
            </a:r>
            <a:r>
              <a:rPr lang="en-US" sz="16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DOBRESCU</a:t>
            </a:r>
            <a:endParaRPr lang="ro-RO" sz="1600" b="1" dirty="0" smtClean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o-RO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Nicolae </a:t>
            </a:r>
            <a:r>
              <a:rPr lang="ro-RO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POSTĂVARU </a:t>
            </a:r>
            <a:endParaRPr lang="ro-RO" sz="1600" b="1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D78569-BF81-714C-04D7-86D0DF7D8926}"/>
              </a:ext>
            </a:extLst>
          </p:cNvPr>
          <p:cNvGrpSpPr/>
          <p:nvPr/>
        </p:nvGrpSpPr>
        <p:grpSpPr>
          <a:xfrm>
            <a:off x="2437350" y="158865"/>
            <a:ext cx="6840220" cy="614021"/>
            <a:chOff x="2437350" y="158865"/>
            <a:chExt cx="6840220" cy="96710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B3ABF05-6C33-2269-39EB-7725C69C06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67661F3-48C5-834B-614E-D199F099F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50751DD-4490-CC39-E8DE-AE35202E5163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7" name="Text Box 12">
                <a:extLst>
                  <a:ext uri="{FF2B5EF4-FFF2-40B4-BE49-F238E27FC236}">
                    <a16:creationId xmlns:a16="http://schemas.microsoft.com/office/drawing/2014/main" id="{1DB7D492-DF5F-5D0D-8D9F-CA2B95A07B4C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FA70CEEC-B00D-E08A-CCE1-FF44B358D58F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5245DC6-5189-34AD-82C1-910AA676FFF8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40227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733"/>
            <a:ext cx="12192000" cy="6947394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330590" y="1275706"/>
            <a:ext cx="11221416" cy="4685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3100" b="1" dirty="0" smtClean="0">
                <a:solidFill>
                  <a:srgbClr val="0031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37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37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3. Î</a:t>
            </a:r>
            <a:r>
              <a:rPr lang="en-GB" sz="37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nfi</a:t>
            </a:r>
            <a:r>
              <a:rPr lang="ro-RO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</a:t>
            </a:r>
            <a:r>
              <a:rPr lang="en-GB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n</a:t>
            </a:r>
            <a:r>
              <a:rPr lang="ro-RO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GB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area,</a:t>
            </a:r>
            <a:r>
              <a:rPr lang="ro-RO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37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organizarea</a:t>
            </a:r>
            <a:r>
              <a:rPr lang="en-GB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,</a:t>
            </a:r>
            <a:r>
              <a:rPr lang="ro-RO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37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func</a:t>
            </a:r>
            <a:r>
              <a:rPr lang="ro-RO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GB" sz="37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ionarea</a:t>
            </a:r>
            <a:r>
              <a:rPr lang="en-GB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37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ș</a:t>
            </a:r>
            <a:r>
              <a:rPr lang="en-GB" sz="37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</a:t>
            </a:r>
            <a:r>
              <a:rPr lang="en-GB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37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atribu</a:t>
            </a:r>
            <a:r>
              <a:rPr lang="ro-RO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GB" sz="37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iile</a:t>
            </a:r>
            <a:r>
              <a:rPr lang="en-GB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CNC</a:t>
            </a:r>
            <a:r>
              <a:rPr lang="ro-RO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</a:p>
          <a:p>
            <a:r>
              <a:rPr lang="en-GB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-</a:t>
            </a:r>
            <a:r>
              <a:rPr lang="ro-RO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37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continuare</a:t>
            </a:r>
            <a:r>
              <a:rPr lang="en-GB" sz="37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endParaRPr lang="ro-RO" sz="3700" b="1" dirty="0">
              <a:solidFill>
                <a:srgbClr val="00319A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just">
              <a:lnSpc>
                <a:spcPct val="120000"/>
              </a:lnSpc>
            </a:pPr>
            <a:r>
              <a:rPr lang="ro-RO" sz="2300" b="1" dirty="0">
                <a:solidFill>
                  <a:srgbClr val="FF0000"/>
                </a:solidFill>
                <a:latin typeface="Trebuchet MS" panose="020B0603020202020204" pitchFamily="34" charset="0"/>
              </a:rPr>
              <a:t>Art. 9. </a:t>
            </a:r>
            <a:r>
              <a:rPr lang="ro-RO" sz="2300" dirty="0">
                <a:latin typeface="Trebuchet MS" panose="020B0603020202020204" pitchFamily="34" charset="0"/>
              </a:rPr>
              <a:t>(1) Consiliul prevăzut la art. 8 alin. (1) este condus de președintele ANC. </a:t>
            </a:r>
          </a:p>
          <a:p>
            <a:pPr algn="just">
              <a:lnSpc>
                <a:spcPct val="120000"/>
              </a:lnSpc>
            </a:pPr>
            <a:r>
              <a:rPr lang="ro-RO" sz="2300" dirty="0">
                <a:latin typeface="Trebuchet MS" panose="020B0603020202020204" pitchFamily="34" charset="0"/>
              </a:rPr>
              <a:t>(2) Consiliul este convocat de președinte sau la cererea a cel puțin 1/3 din numărul </a:t>
            </a:r>
            <a:r>
              <a:rPr lang="ro-RO" sz="2300" dirty="0" smtClean="0">
                <a:latin typeface="Trebuchet MS" panose="020B0603020202020204" pitchFamily="34" charset="0"/>
              </a:rPr>
              <a:t>membrilor acestuia</a:t>
            </a:r>
            <a:r>
              <a:rPr lang="ro-RO" sz="2300" dirty="0">
                <a:latin typeface="Trebuchet MS" panose="020B0603020202020204" pitchFamily="34" charset="0"/>
              </a:rPr>
              <a:t>. </a:t>
            </a:r>
          </a:p>
          <a:p>
            <a:pPr algn="just">
              <a:lnSpc>
                <a:spcPct val="120000"/>
              </a:lnSpc>
            </a:pPr>
            <a:r>
              <a:rPr lang="ro-RO" sz="2300" dirty="0">
                <a:latin typeface="Trebuchet MS" panose="020B0603020202020204" pitchFamily="34" charset="0"/>
              </a:rPr>
              <a:t>(3) Consiliul este convocat de președinte cel puțin o dată pe trimestru.</a:t>
            </a:r>
          </a:p>
          <a:p>
            <a:pPr algn="just">
              <a:lnSpc>
                <a:spcPct val="120000"/>
              </a:lnSpc>
            </a:pPr>
            <a:r>
              <a:rPr lang="ro-RO" sz="2300" b="1" dirty="0">
                <a:solidFill>
                  <a:srgbClr val="FF0000"/>
                </a:solidFill>
                <a:latin typeface="Trebuchet MS" panose="020B0603020202020204" pitchFamily="34" charset="0"/>
              </a:rPr>
              <a:t>Art. 10. </a:t>
            </a:r>
            <a:r>
              <a:rPr lang="ro-RO" sz="2300" dirty="0">
                <a:latin typeface="Trebuchet MS" panose="020B0603020202020204" pitchFamily="34" charset="0"/>
              </a:rPr>
              <a:t>Consiliul prevăzut la art. 8 alin. (1) îndeplinește, în principal, următoarele atribuții: </a:t>
            </a:r>
          </a:p>
          <a:p>
            <a:pPr algn="just">
              <a:lnSpc>
                <a:spcPct val="120000"/>
              </a:lnSpc>
            </a:pPr>
            <a:r>
              <a:rPr lang="ro-RO" sz="2300" dirty="0">
                <a:latin typeface="Trebuchet MS" panose="020B0603020202020204" pitchFamily="34" charset="0"/>
              </a:rPr>
              <a:t>a) sprijină ANC în elaborarea strategiilor naționale şi a planurilor de acțiune în domeniul </a:t>
            </a:r>
            <a:r>
              <a:rPr lang="ro-RO" sz="2300" dirty="0" smtClean="0">
                <a:latin typeface="Trebuchet MS" panose="020B0603020202020204" pitchFamily="34" charset="0"/>
              </a:rPr>
              <a:t>calificărilor și </a:t>
            </a:r>
            <a:r>
              <a:rPr lang="ro-RO" sz="2300" dirty="0">
                <a:latin typeface="Trebuchet MS" panose="020B0603020202020204" pitchFamily="34" charset="0"/>
              </a:rPr>
              <a:t>al formării profesionale continue; </a:t>
            </a:r>
          </a:p>
          <a:p>
            <a:pPr algn="just">
              <a:lnSpc>
                <a:spcPct val="120000"/>
              </a:lnSpc>
            </a:pPr>
            <a:r>
              <a:rPr lang="ro-RO" sz="2300" dirty="0">
                <a:latin typeface="Trebuchet MS" panose="020B0603020202020204" pitchFamily="34" charset="0"/>
              </a:rPr>
              <a:t>b) sprijină ANC în realizarea şi extinderea relațiilor cu mediul economico-social, cu toate </a:t>
            </a:r>
            <a:r>
              <a:rPr lang="ro-RO" sz="2300" dirty="0" smtClean="0">
                <a:latin typeface="Trebuchet MS" panose="020B0603020202020204" pitchFamily="34" charset="0"/>
              </a:rPr>
              <a:t>structurile implicate </a:t>
            </a:r>
            <a:r>
              <a:rPr lang="ro-RO" sz="2300" dirty="0">
                <a:latin typeface="Trebuchet MS" panose="020B0603020202020204" pitchFamily="34" charset="0"/>
              </a:rPr>
              <a:t>în sistemul național al calificărilor;</a:t>
            </a:r>
          </a:p>
          <a:p>
            <a:pPr algn="just">
              <a:lnSpc>
                <a:spcPct val="120000"/>
              </a:lnSpc>
            </a:pPr>
            <a:r>
              <a:rPr lang="ro-RO" sz="2300" dirty="0">
                <a:latin typeface="Trebuchet MS" panose="020B0603020202020204" pitchFamily="34" charset="0"/>
              </a:rPr>
              <a:t>c) exercită rol consultativ în avizarea proiectelor de acte normative şi a metodologiilor referitoare </a:t>
            </a:r>
            <a:r>
              <a:rPr lang="ro-RO" sz="2300" dirty="0" smtClean="0">
                <a:latin typeface="Trebuchet MS" panose="020B0603020202020204" pitchFamily="34" charset="0"/>
              </a:rPr>
              <a:t>la implementarea </a:t>
            </a:r>
            <a:r>
              <a:rPr lang="ro-RO" sz="2300" dirty="0">
                <a:latin typeface="Trebuchet MS" panose="020B0603020202020204" pitchFamily="34" charset="0"/>
              </a:rPr>
              <a:t>Cadrului național al calificărilor şi la formarea profesională continuă.</a:t>
            </a:r>
            <a:endParaRPr kumimoji="0" lang="en-US" sz="200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54789582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1DCB9A1-EBB4-4FB3-8C73-DB2F0F021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2" y="-212332"/>
            <a:ext cx="12501403" cy="694739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80E1246-9E01-4558-B520-4D324149C6BE}"/>
              </a:ext>
            </a:extLst>
          </p:cNvPr>
          <p:cNvGrpSpPr/>
          <p:nvPr/>
        </p:nvGrpSpPr>
        <p:grpSpPr>
          <a:xfrm>
            <a:off x="0" y="6196942"/>
            <a:ext cx="12281647" cy="538120"/>
            <a:chOff x="-971339" y="6196942"/>
            <a:chExt cx="13163339" cy="53812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D3FF3F3-709A-4A95-B0B2-FF255377E7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0800" y="6196942"/>
              <a:ext cx="5791200" cy="53812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D602387-C02A-4E21-B7B9-A62E97DFF7BB}"/>
                </a:ext>
              </a:extLst>
            </p:cNvPr>
            <p:cNvSpPr/>
            <p:nvPr/>
          </p:nvSpPr>
          <p:spPr>
            <a:xfrm>
              <a:off x="-971339" y="6436519"/>
              <a:ext cx="11772689" cy="66675"/>
            </a:xfrm>
            <a:prstGeom prst="rect">
              <a:avLst/>
            </a:prstGeom>
            <a:solidFill>
              <a:srgbClr val="0031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A9DFAB2B-D35F-474E-BB06-85B5C679D7D5}"/>
              </a:ext>
            </a:extLst>
          </p:cNvPr>
          <p:cNvSpPr txBox="1">
            <a:spLocks/>
          </p:cNvSpPr>
          <p:nvPr/>
        </p:nvSpPr>
        <p:spPr>
          <a:xfrm>
            <a:off x="1379428" y="1684787"/>
            <a:ext cx="9600079" cy="24983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675540" y="1206411"/>
            <a:ext cx="11127136" cy="5123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3690BC8-92DC-4DF2-80EA-E3B2AB8EC855}"/>
              </a:ext>
            </a:extLst>
          </p:cNvPr>
          <p:cNvGrpSpPr/>
          <p:nvPr/>
        </p:nvGrpSpPr>
        <p:grpSpPr>
          <a:xfrm>
            <a:off x="2920175" y="537804"/>
            <a:ext cx="6637865" cy="873478"/>
            <a:chOff x="0" y="0"/>
            <a:chExt cx="6285140" cy="81697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6AF3F5C-0973-161E-9047-472C733127A4}"/>
                </a:ext>
              </a:extLst>
            </p:cNvPr>
            <p:cNvSpPr/>
            <p:nvPr/>
          </p:nvSpPr>
          <p:spPr>
            <a:xfrm>
              <a:off x="0" y="25400"/>
              <a:ext cx="961109" cy="791570"/>
            </a:xfrm>
            <a:prstGeom prst="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63FE6B8-1B86-BE3C-3F0C-507B0162C76E}"/>
                </a:ext>
              </a:extLst>
            </p:cNvPr>
            <p:cNvSpPr/>
            <p:nvPr/>
          </p:nvSpPr>
          <p:spPr>
            <a:xfrm>
              <a:off x="1634067" y="29633"/>
              <a:ext cx="808818" cy="780227"/>
            </a:xfrm>
            <a:prstGeom prst="rect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6AF3188-55AC-E036-914F-0A018A325F4E}"/>
                </a:ext>
              </a:extLst>
            </p:cNvPr>
            <p:cNvSpPr/>
            <p:nvPr/>
          </p:nvSpPr>
          <p:spPr>
            <a:xfrm>
              <a:off x="3086100" y="0"/>
              <a:ext cx="1847088" cy="784065"/>
            </a:xfrm>
            <a:prstGeom prst="rect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1FDF0EA-F071-840B-2130-BB1CFACEE69C}"/>
                </a:ext>
              </a:extLst>
            </p:cNvPr>
            <p:cNvSpPr/>
            <p:nvPr/>
          </p:nvSpPr>
          <p:spPr>
            <a:xfrm>
              <a:off x="5494867" y="50800"/>
              <a:ext cx="790273" cy="750057"/>
            </a:xfrm>
            <a:prstGeom prst="rect">
              <a:avLst/>
            </a:pr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A9DFAB2B-D35F-474E-BB06-85B5C679D7D5}"/>
              </a:ext>
            </a:extLst>
          </p:cNvPr>
          <p:cNvSpPr txBox="1">
            <a:spLocks/>
          </p:cNvSpPr>
          <p:nvPr/>
        </p:nvSpPr>
        <p:spPr>
          <a:xfrm>
            <a:off x="1379428" y="1684787"/>
            <a:ext cx="9600079" cy="24983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9DFAB2B-D35F-474E-BB06-85B5C679D7D5}"/>
              </a:ext>
            </a:extLst>
          </p:cNvPr>
          <p:cNvSpPr txBox="1">
            <a:spLocks/>
          </p:cNvSpPr>
          <p:nvPr/>
        </p:nvSpPr>
        <p:spPr>
          <a:xfrm>
            <a:off x="1379428" y="1684787"/>
            <a:ext cx="9600079" cy="24983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A9DFAB2B-D35F-474E-BB06-85B5C679D7D5}"/>
              </a:ext>
            </a:extLst>
          </p:cNvPr>
          <p:cNvSpPr txBox="1">
            <a:spLocks/>
          </p:cNvSpPr>
          <p:nvPr/>
        </p:nvSpPr>
        <p:spPr>
          <a:xfrm>
            <a:off x="1379428" y="1684787"/>
            <a:ext cx="9600079" cy="24983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72966" y="2812798"/>
            <a:ext cx="10720551" cy="117999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În curs de avizare</a:t>
            </a:r>
            <a:r>
              <a:rPr kumimoji="0" lang="en-GB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2023 :HG </a:t>
            </a:r>
            <a:r>
              <a:rPr kumimoji="0" lang="en-GB" sz="2400" b="1" i="0" u="none" strike="noStrike" kern="1200" cap="none" spc="0" normalizeH="0" baseline="0" noProof="0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privind</a:t>
            </a:r>
            <a:r>
              <a:rPr kumimoji="0" lang="en-GB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RNC ;OM </a:t>
            </a:r>
            <a:r>
              <a:rPr kumimoji="0" lang="en-GB" sz="2400" b="1" i="0" u="none" strike="noStrike" kern="1200" cap="none" spc="0" normalizeH="0" baseline="0" noProof="0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privind</a:t>
            </a:r>
            <a:r>
              <a:rPr kumimoji="0" lang="en-GB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creditele</a:t>
            </a:r>
            <a:r>
              <a:rPr kumimoji="0" lang="en-GB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transferabile</a:t>
            </a:r>
            <a:r>
              <a:rPr kumimoji="0" lang="en-GB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 </a:t>
            </a:r>
            <a:endParaRPr kumimoji="0" lang="en-US" sz="24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259819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1DCB9A1-EBB4-4FB3-8C73-DB2F0F021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882" y="-89394"/>
            <a:ext cx="12501403" cy="694739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80E1246-9E01-4558-B520-4D324149C6BE}"/>
              </a:ext>
            </a:extLst>
          </p:cNvPr>
          <p:cNvGrpSpPr/>
          <p:nvPr/>
        </p:nvGrpSpPr>
        <p:grpSpPr>
          <a:xfrm>
            <a:off x="0" y="6196942"/>
            <a:ext cx="12192000" cy="538120"/>
            <a:chOff x="-971339" y="6196942"/>
            <a:chExt cx="13163339" cy="53812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D3FF3F3-709A-4A95-B0B2-FF255377E7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0800" y="6196942"/>
              <a:ext cx="5791200" cy="53812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D602387-C02A-4E21-B7B9-A62E97DFF7BB}"/>
                </a:ext>
              </a:extLst>
            </p:cNvPr>
            <p:cNvSpPr/>
            <p:nvPr/>
          </p:nvSpPr>
          <p:spPr>
            <a:xfrm>
              <a:off x="-971339" y="6436519"/>
              <a:ext cx="11772689" cy="66675"/>
            </a:xfrm>
            <a:prstGeom prst="rect">
              <a:avLst/>
            </a:prstGeom>
            <a:solidFill>
              <a:srgbClr val="0031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A9DFAB2B-D35F-474E-BB06-85B5C679D7D5}"/>
              </a:ext>
            </a:extLst>
          </p:cNvPr>
          <p:cNvSpPr txBox="1">
            <a:spLocks/>
          </p:cNvSpPr>
          <p:nvPr/>
        </p:nvSpPr>
        <p:spPr>
          <a:xfrm>
            <a:off x="1289781" y="1684787"/>
            <a:ext cx="9600079" cy="24983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585893" y="1206411"/>
            <a:ext cx="11127136" cy="5123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3690BC8-92DC-4DF2-80EA-E3B2AB8EC855}"/>
              </a:ext>
            </a:extLst>
          </p:cNvPr>
          <p:cNvGrpSpPr/>
          <p:nvPr/>
        </p:nvGrpSpPr>
        <p:grpSpPr>
          <a:xfrm>
            <a:off x="2830528" y="537804"/>
            <a:ext cx="6637865" cy="873478"/>
            <a:chOff x="0" y="0"/>
            <a:chExt cx="6285140" cy="81697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6AF3F5C-0973-161E-9047-472C733127A4}"/>
                </a:ext>
              </a:extLst>
            </p:cNvPr>
            <p:cNvSpPr/>
            <p:nvPr/>
          </p:nvSpPr>
          <p:spPr>
            <a:xfrm>
              <a:off x="0" y="25400"/>
              <a:ext cx="961109" cy="791570"/>
            </a:xfrm>
            <a:prstGeom prst="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63FE6B8-1B86-BE3C-3F0C-507B0162C76E}"/>
                </a:ext>
              </a:extLst>
            </p:cNvPr>
            <p:cNvSpPr/>
            <p:nvPr/>
          </p:nvSpPr>
          <p:spPr>
            <a:xfrm>
              <a:off x="1634067" y="29633"/>
              <a:ext cx="808818" cy="780227"/>
            </a:xfrm>
            <a:prstGeom prst="rect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6AF3188-55AC-E036-914F-0A018A325F4E}"/>
                </a:ext>
              </a:extLst>
            </p:cNvPr>
            <p:cNvSpPr/>
            <p:nvPr/>
          </p:nvSpPr>
          <p:spPr>
            <a:xfrm>
              <a:off x="3086100" y="0"/>
              <a:ext cx="1847088" cy="784065"/>
            </a:xfrm>
            <a:prstGeom prst="rect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1FDF0EA-F071-840B-2130-BB1CFACEE69C}"/>
                </a:ext>
              </a:extLst>
            </p:cNvPr>
            <p:cNvSpPr/>
            <p:nvPr/>
          </p:nvSpPr>
          <p:spPr>
            <a:xfrm>
              <a:off x="5494867" y="50800"/>
              <a:ext cx="790273" cy="750057"/>
            </a:xfrm>
            <a:prstGeom prst="rect">
              <a:avLst/>
            </a:pr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89320" y="2933985"/>
            <a:ext cx="12120281" cy="596251"/>
          </a:xfrm>
        </p:spPr>
        <p:txBody>
          <a:bodyPr>
            <a:normAutofit/>
          </a:bodyPr>
          <a:lstStyle/>
          <a:p>
            <a:r>
              <a:rPr lang="ro-RO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PE CIRCUITUL DE AVIZARE ÎN ANUL </a:t>
            </a:r>
            <a:r>
              <a:rPr lang="ro-RO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202</a:t>
            </a:r>
            <a:r>
              <a:rPr lang="en-GB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4</a:t>
            </a:r>
            <a:endParaRPr lang="en-GB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1530349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708410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xtBox 12"/>
          <p:cNvSpPr txBox="1"/>
          <p:nvPr/>
        </p:nvSpPr>
        <p:spPr>
          <a:xfrm>
            <a:off x="2716223" y="2266499"/>
            <a:ext cx="7443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o-RO" sz="2000" b="1" u="sng" dirty="0" smtClean="0">
              <a:latin typeface="Trebuchet MS" panose="020B0603020202020204" pitchFamily="34" charset="0"/>
            </a:endParaRPr>
          </a:p>
          <a:p>
            <a:pPr algn="just"/>
            <a:r>
              <a:rPr lang="ro-RO" sz="2000" b="1" u="sng" dirty="0" smtClean="0">
                <a:latin typeface="Trebuchet MS" panose="020B0603020202020204" pitchFamily="34" charset="0"/>
              </a:rPr>
              <a:t>Legea învățământului preuniversitar nr. 198/2023</a:t>
            </a:r>
          </a:p>
          <a:p>
            <a:pPr algn="just"/>
            <a:endParaRPr lang="ro-RO" sz="2000" dirty="0" smtClean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A9DFAB2B-D35F-474E-BB06-85B5C679D7D5}"/>
              </a:ext>
            </a:extLst>
          </p:cNvPr>
          <p:cNvSpPr txBox="1">
            <a:spLocks/>
          </p:cNvSpPr>
          <p:nvPr/>
        </p:nvSpPr>
        <p:spPr>
          <a:xfrm>
            <a:off x="102293" y="2222001"/>
            <a:ext cx="12089707" cy="715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GB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4</a:t>
            </a:r>
            <a:r>
              <a:rPr lang="ro-RO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. </a:t>
            </a:r>
            <a:r>
              <a:rPr lang="en-GB" sz="2400" b="1" dirty="0" err="1">
                <a:solidFill>
                  <a:srgbClr val="00319A"/>
                </a:solidFill>
                <a:latin typeface="Trebuchet MS" panose="020B0603020202020204" pitchFamily="34" charset="0"/>
              </a:rPr>
              <a:t>Actele</a:t>
            </a:r>
            <a:r>
              <a:rPr lang="en-GB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err="1">
                <a:solidFill>
                  <a:srgbClr val="00319A"/>
                </a:solidFill>
                <a:latin typeface="Trebuchet MS" panose="020B0603020202020204" pitchFamily="34" charset="0"/>
              </a:rPr>
              <a:t>pentru</a:t>
            </a:r>
            <a:r>
              <a:rPr lang="en-GB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 care </a:t>
            </a: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vor</a:t>
            </a: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aduce</a:t>
            </a: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reglementari</a:t>
            </a: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noi</a:t>
            </a: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,</a:t>
            </a:r>
          </a:p>
          <a:p>
            <a:pPr>
              <a:lnSpc>
                <a:spcPct val="100000"/>
              </a:lnSpc>
              <a:defRPr/>
            </a:pPr>
            <a:r>
              <a:rPr lang="ro-RO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err="1">
                <a:solidFill>
                  <a:srgbClr val="00319A"/>
                </a:solidFill>
                <a:latin typeface="Trebuchet MS" panose="020B0603020202020204" pitchFamily="34" charset="0"/>
              </a:rPr>
              <a:t>rezultate</a:t>
            </a:r>
            <a:r>
              <a:rPr lang="en-GB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 ca </a:t>
            </a:r>
            <a:r>
              <a:rPr lang="en-GB" sz="2400" b="1" dirty="0" err="1">
                <a:solidFill>
                  <a:srgbClr val="00319A"/>
                </a:solidFill>
                <a:latin typeface="Trebuchet MS" panose="020B0603020202020204" pitchFamily="34" charset="0"/>
              </a:rPr>
              <a:t>urmare</a:t>
            </a:r>
            <a:r>
              <a:rPr lang="en-GB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 a</a:t>
            </a:r>
            <a:r>
              <a:rPr lang="ro-RO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 prevederilor legilor educației nr. </a:t>
            </a:r>
            <a:r>
              <a:rPr lang="en-GB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199 </a:t>
            </a:r>
            <a:r>
              <a:rPr lang="ro-RO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ș</a:t>
            </a:r>
            <a:r>
              <a:rPr lang="en-GB" sz="2400" b="1" dirty="0" err="1">
                <a:solidFill>
                  <a:srgbClr val="00319A"/>
                </a:solidFill>
                <a:latin typeface="Trebuchet MS" panose="020B0603020202020204" pitchFamily="34" charset="0"/>
              </a:rPr>
              <a:t>i</a:t>
            </a:r>
            <a:r>
              <a:rPr lang="en-GB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198/2023</a:t>
            </a:r>
            <a:endParaRPr kumimoji="0" lang="ro-RO" sz="2400" b="1" i="0" u="none" strike="noStrike" kern="1200" cap="none" spc="0" normalizeH="0" baseline="0" noProof="0" dirty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  <a:defRPr/>
            </a:pP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ro-RO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5</a:t>
            </a: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HG </a:t>
            </a:r>
          </a:p>
          <a:p>
            <a:pPr marL="342900" indent="-342900" algn="l">
              <a:buFont typeface="Wingdings" panose="05000000000000000000" pitchFamily="2" charset="2"/>
              <a:buChar char="ü"/>
              <a:defRPr/>
            </a:pPr>
            <a:r>
              <a:rPr lang="en-GB" sz="24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16 </a:t>
            </a:r>
            <a:r>
              <a:rPr lang="en-GB" sz="2400" b="1" dirty="0">
                <a:solidFill>
                  <a:srgbClr val="00319A"/>
                </a:solidFill>
                <a:latin typeface="Trebuchet MS" panose="020B0603020202020204" pitchFamily="34" charset="0"/>
              </a:rPr>
              <a:t>OM </a:t>
            </a:r>
          </a:p>
          <a:p>
            <a:pPr>
              <a:lnSpc>
                <a:spcPct val="100000"/>
              </a:lnSpc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0363"/>
              </p:ext>
            </p:extLst>
          </p:nvPr>
        </p:nvGraphicFramePr>
        <p:xfrm>
          <a:off x="102293" y="3282162"/>
          <a:ext cx="12024000" cy="28919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0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2105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Hotărâre</a:t>
                      </a:r>
                      <a:r>
                        <a:rPr lang="ro-RO" sz="2000" spc="2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Guvern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2000" spc="2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normelor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metodologice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elaborare</a:t>
                      </a:r>
                      <a:r>
                        <a:rPr lang="ro-RO" sz="2000" spc="2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statutului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rutei</a:t>
                      </a:r>
                      <a:r>
                        <a:rPr lang="ro-RO" sz="20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25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profesionalizare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personalului</a:t>
                      </a:r>
                      <a:r>
                        <a:rPr lang="ro-RO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care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lucrează</a:t>
                      </a:r>
                      <a:r>
                        <a:rPr lang="ro-RO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domeniul</a:t>
                      </a:r>
                      <a:r>
                        <a:rPr lang="ro-RO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ro-RO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parcursul</a:t>
                      </a:r>
                      <a:r>
                        <a:rPr lang="ro-RO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vieții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ct val="100000"/>
                        </a:lnSpc>
                        <a:spcBef>
                          <a:spcPts val="435"/>
                        </a:spcBef>
                        <a:spcAft>
                          <a:spcPts val="60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05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o-RO" sz="2000" kern="12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Hotărâre de Guvern privind aprobarea </a:t>
                      </a:r>
                      <a:r>
                        <a:rPr lang="ro-RO" sz="2000" b="1" kern="12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Strategiei naționale pentru digitalizarea educației și </a:t>
                      </a:r>
                      <a:r>
                        <a:rPr lang="ro-RO" sz="2000" b="1" kern="120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dezvoltarea</a:t>
                      </a:r>
                      <a:r>
                        <a:rPr lang="ro-RO" sz="2000" b="1" kern="1200" spc="-1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kern="120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competențelor </a:t>
                      </a:r>
                      <a:r>
                        <a:rPr lang="ro-RO" sz="2000" b="1" kern="12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digitale în rândul comunității educaționale</a:t>
                      </a:r>
                      <a:endParaRPr lang="en-US" sz="2000" b="1" kern="12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ct val="100000"/>
                        </a:lnSpc>
                        <a:spcBef>
                          <a:spcPts val="435"/>
                        </a:spcBef>
                        <a:spcAft>
                          <a:spcPts val="60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316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600"/>
                        </a:spcAft>
                      </a:pP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20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20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20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20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20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20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metodologiei</a:t>
                      </a:r>
                      <a:r>
                        <a:rPr lang="ro-RO" sz="2000" b="1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2000" b="1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evaluare</a:t>
                      </a:r>
                      <a:r>
                        <a:rPr lang="ro-RO" sz="2000" b="1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o-RO" sz="2000" b="1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rezultatelor</a:t>
                      </a:r>
                      <a:r>
                        <a:rPr lang="ro-RO" sz="2000" b="1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învățării</a:t>
                      </a:r>
                      <a:r>
                        <a:rPr lang="ro-RO" sz="2000" b="1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programelor </a:t>
                      </a:r>
                      <a:r>
                        <a:rPr lang="ro-RO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formare continuă și procedura-cadru de finanțare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60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01.12.2023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316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600"/>
                        </a:spcAft>
                      </a:pP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Ordin al ministrului educației pentru aprobarea </a:t>
                      </a:r>
                      <a:r>
                        <a:rPr lang="ro-RO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metodologiei privind autorizarea/acreditarea centrelor de evaluare a competențelor profesionale obținute în contexte de învățare nonformală și informală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ct val="100000"/>
                        </a:lnSpc>
                        <a:spcBef>
                          <a:spcPts val="645"/>
                        </a:spcBef>
                        <a:spcAft>
                          <a:spcPts val="60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42233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xtBox 12"/>
          <p:cNvSpPr txBox="1"/>
          <p:nvPr/>
        </p:nvSpPr>
        <p:spPr>
          <a:xfrm>
            <a:off x="3175518" y="1494216"/>
            <a:ext cx="5470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o-RO" b="1" u="sng" dirty="0" smtClean="0">
              <a:latin typeface="Trebuchet MS" panose="020B0603020202020204" pitchFamily="34" charset="0"/>
            </a:endParaRPr>
          </a:p>
          <a:p>
            <a:pPr algn="just"/>
            <a:r>
              <a:rPr lang="ro-RO" sz="2000" b="1" u="sng" dirty="0" smtClean="0">
                <a:latin typeface="Trebuchet MS" panose="020B0603020202020204" pitchFamily="34" charset="0"/>
              </a:rPr>
              <a:t>Legea învățământului superior nr. 199/2023</a:t>
            </a:r>
          </a:p>
          <a:p>
            <a:pPr algn="just"/>
            <a:endParaRPr lang="ro-RO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810905"/>
              </p:ext>
            </p:extLst>
          </p:nvPr>
        </p:nvGraphicFramePr>
        <p:xfrm>
          <a:off x="88228" y="2643666"/>
          <a:ext cx="12001217" cy="13246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31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690">
                <a:tc>
                  <a:txBody>
                    <a:bodyPr/>
                    <a:lstStyle/>
                    <a:p>
                      <a:pPr marL="42545" algn="just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Hotărâre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Guvern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2000" spc="-2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formatului</a:t>
                      </a:r>
                      <a:r>
                        <a:rPr lang="ro-RO" sz="20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ro-RO" sz="20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conținutului</a:t>
                      </a:r>
                      <a:r>
                        <a:rPr lang="ro-RO" sz="2000" b="1" spc="-2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cadrului</a:t>
                      </a:r>
                      <a:r>
                        <a:rPr lang="ro-RO" sz="20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ro-RO" sz="20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2000" b="1" spc="-2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calificărilor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01.02.2024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marL="42545" algn="just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Hotărâre</a:t>
                      </a:r>
                      <a:r>
                        <a:rPr lang="ro-RO" sz="2000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2000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Guvern</a:t>
                      </a:r>
                      <a:r>
                        <a:rPr lang="ro-RO" sz="2000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ro-RO" sz="2000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2000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</a:t>
                      </a:r>
                      <a:r>
                        <a:rPr lang="ro-RO" sz="2000" b="1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2000" b="1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corespondența</a:t>
                      </a:r>
                      <a:r>
                        <a:rPr lang="ro-RO" sz="2000" b="1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nivelurilor</a:t>
                      </a:r>
                      <a:r>
                        <a:rPr lang="ro-RO" sz="2000" b="1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2000" b="1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calificare</a:t>
                      </a:r>
                      <a:r>
                        <a:rPr lang="ro-RO" sz="2000" b="1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ro-RO" sz="2000" b="1" spc="-1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titlurile </a:t>
                      </a:r>
                      <a:r>
                        <a:rPr lang="ro-RO" sz="20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ocupațiilor din COR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spcBef>
                          <a:spcPts val="1005"/>
                        </a:spcBef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31">
                <a:tc>
                  <a:txBody>
                    <a:bodyPr/>
                    <a:lstStyle/>
                    <a:p>
                      <a:pPr marL="42545" algn="just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Hotărâre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Guvern</a:t>
                      </a:r>
                      <a:r>
                        <a:rPr lang="ro-RO" sz="2000" spc="-2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20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Registrului</a:t>
                      </a:r>
                      <a:r>
                        <a:rPr lang="ro-RO" sz="2000" b="1" spc="-25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ro-RO" sz="2000" b="1" spc="-30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2000" b="1" spc="-25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="1" spc="-10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Calificărilor</a:t>
                      </a:r>
                      <a:endParaRPr lang="en-US" sz="2000" b="1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600" b="1" spc="-10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637743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032" y="132269"/>
            <a:ext cx="12501403" cy="6947394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xtBox 12"/>
          <p:cNvSpPr txBox="1"/>
          <p:nvPr/>
        </p:nvSpPr>
        <p:spPr>
          <a:xfrm>
            <a:off x="3035396" y="1227397"/>
            <a:ext cx="61265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b="1" u="sng" dirty="0" smtClean="0">
                <a:latin typeface="Trebuchet MS" panose="020B0603020202020204" pitchFamily="34" charset="0"/>
              </a:rPr>
              <a:t>Legea învățământului superior nr. 199/2023</a:t>
            </a:r>
          </a:p>
          <a:p>
            <a:pPr algn="just"/>
            <a:endParaRPr lang="ro-RO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17362"/>
              </p:ext>
            </p:extLst>
          </p:nvPr>
        </p:nvGraphicFramePr>
        <p:xfrm>
          <a:off x="77608" y="1904505"/>
          <a:ext cx="12114392" cy="47852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5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29">
                <a:tc>
                  <a:txBody>
                    <a:bodyPr/>
                    <a:lstStyle/>
                    <a:p>
                      <a:pPr marL="42545" algn="just">
                        <a:lnSpc>
                          <a:spcPct val="9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metodologiei-cadru</a:t>
                      </a:r>
                      <a:r>
                        <a:rPr lang="ro-RO" sz="1800" b="1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1800" b="1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organizare</a:t>
                      </a:r>
                      <a:r>
                        <a:rPr lang="ro-RO" sz="1800" b="1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ro-RO" sz="1800" b="1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desfășurare</a:t>
                      </a:r>
                      <a:r>
                        <a:rPr lang="ro-RO" sz="1800" b="1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 programelor de studii postuniversitare de formare profesională a adulților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01.02.2024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marL="42545" algn="just">
                        <a:lnSpc>
                          <a:spcPct val="9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1800" spc="14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800" spc="14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1800" spc="14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1800" spc="14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1800" spc="14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1800" spc="14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</a:t>
                      </a:r>
                      <a:r>
                        <a:rPr lang="ro-RO" sz="1800" b="1" spc="145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1800" b="1" spc="145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acordare</a:t>
                      </a:r>
                      <a:r>
                        <a:rPr lang="ro-RO" sz="1800" b="1" spc="145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o-RO" sz="1800" b="1" spc="145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creditelor</a:t>
                      </a:r>
                      <a:r>
                        <a:rPr lang="ro-RO" sz="1800" b="1" spc="145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transferabile</a:t>
                      </a:r>
                      <a:r>
                        <a:rPr lang="ro-RO" sz="1800" b="1" spc="145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în învățarea pe tot parcursul vieții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GB" sz="1600" b="1" spc="-10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marL="42545" algn="just">
                        <a:lnSpc>
                          <a:spcPct val="9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1800" spc="-7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800" spc="-7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1800" spc="-7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1800" spc="-7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1800" spc="-7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1800" spc="-7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</a:t>
                      </a:r>
                      <a:r>
                        <a:rPr lang="ro-RO" sz="1800" b="1" spc="-70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ro-RO" sz="1800" b="1" spc="-70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înscrierea</a:t>
                      </a:r>
                      <a:r>
                        <a:rPr lang="ro-RO" sz="1800" b="1" spc="-70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ro-RO" sz="1800" b="1" spc="-65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înregistrarea</a:t>
                      </a:r>
                      <a:r>
                        <a:rPr lang="ro-RO" sz="1800" b="1" spc="-70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programelor de studii în Registrul Național al Calificărilor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GB" sz="1600" b="1" spc="-10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marL="42545" algn="just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o-RO" sz="18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elaborare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actualizare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calificărilor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profesionale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31">
                <a:tc>
                  <a:txBody>
                    <a:bodyPr/>
                    <a:lstStyle/>
                    <a:p>
                      <a:pPr marL="42545" algn="just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1800" spc="-3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800" spc="-3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1800" spc="-3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1800" spc="-3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1800" spc="-3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1800" spc="-3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</a:t>
                      </a:r>
                      <a:r>
                        <a:rPr lang="ro-RO" sz="1800" b="1" spc="-3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ro-RO" sz="1800" b="1" spc="-3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utilizarea</a:t>
                      </a:r>
                      <a:r>
                        <a:rPr lang="ro-RO" sz="1800" b="1" spc="-3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microcertificărilor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414">
                <a:tc>
                  <a:txBody>
                    <a:bodyPr/>
                    <a:lstStyle/>
                    <a:p>
                      <a:pPr marL="42545" algn="just">
                        <a:lnSpc>
                          <a:spcPct val="9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1800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800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1800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1800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1800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1800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</a:t>
                      </a:r>
                      <a:r>
                        <a:rPr lang="ro-RO" sz="1800" b="1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ro-RO" sz="1800" b="1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modelele</a:t>
                      </a:r>
                      <a:r>
                        <a:rPr lang="ro-RO" sz="1800" b="1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1800" b="1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certificate</a:t>
                      </a:r>
                      <a:r>
                        <a:rPr lang="ro-RO" sz="1800" b="1" spc="19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utilizate, interoperabilitatea registrelor și fluiditatea schimbului de date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414">
                <a:tc>
                  <a:txBody>
                    <a:bodyPr/>
                    <a:lstStyle/>
                    <a:p>
                      <a:pPr marL="42545" marR="27940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 al ministrului educației pentru aprobarea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 privind stabilirea criteriilor și procedurilor de evaluare și certificare a evaluatorilor de competențe profesionale, a evaluatorilor de evaluatori și a evaluatorilor externi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o-RO" sz="16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99695" algn="just"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414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8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800" spc="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1800" spc="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1800" spc="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1800" spc="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</a:t>
                      </a:r>
                      <a:r>
                        <a:rPr lang="ro-RO" sz="1800" b="1" spc="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ro-RO" sz="1800" b="1" spc="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recunoașterea</a:t>
                      </a:r>
                      <a:r>
                        <a:rPr lang="ro-RO" sz="1800" b="1" spc="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certificatelor</a:t>
                      </a:r>
                      <a:r>
                        <a:rPr lang="ro-RO" sz="1800" b="1" spc="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dobândite,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2545" marR="273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după caz, în sistem formal, nonformal și informal la furnizori de formare profesională autorizați/acreditați sau în centre de evaluare a competențelor autorizate/acreditate și/sau în cadrul altor entități cu rol echivalent din afara României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o-RO" sz="16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99695" algn="just"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35116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64" y="136714"/>
            <a:ext cx="12501403" cy="6947394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xtBox 12"/>
          <p:cNvSpPr txBox="1"/>
          <p:nvPr/>
        </p:nvSpPr>
        <p:spPr>
          <a:xfrm>
            <a:off x="3025564" y="1246702"/>
            <a:ext cx="61265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b="1" u="sng" dirty="0" smtClean="0">
                <a:latin typeface="Trebuchet MS" panose="020B0603020202020204" pitchFamily="34" charset="0"/>
              </a:rPr>
              <a:t>Legea învățământului superior nr. 199/2023</a:t>
            </a:r>
          </a:p>
          <a:p>
            <a:pPr algn="just"/>
            <a:endParaRPr lang="ro-RO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404659"/>
              </p:ext>
            </p:extLst>
          </p:nvPr>
        </p:nvGraphicFramePr>
        <p:xfrm>
          <a:off x="88228" y="2075706"/>
          <a:ext cx="12001217" cy="37856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31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690">
                <a:tc>
                  <a:txBody>
                    <a:bodyPr/>
                    <a:lstStyle/>
                    <a:p>
                      <a:pPr marL="42545" marR="27305" algn="just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 comun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 ministrului educației și al ministrului muncii și solidarității sociale privind aprobarea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corespondenței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dintre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nivelurile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CNC,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actele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studii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calificare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eliberate,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tipul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programe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o-RO" sz="1800" b="1" spc="-4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și formare profesională prin care pot fi dobândite niveluri de calificare, nivelurile de referință ale Cadrului european al calificărilor, precum și condițiilor de acces corespunzătoare fiecărui nivel de calificare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o-RO" sz="16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99695" algn="just"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 al ministrului educației privind aprobarea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 pentru identificarea, descrierea, evaluarea, validarea și certificarea rezultatelor învățării obținute în contexte nonformale și informale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331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1800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</a:t>
                      </a:r>
                      <a:r>
                        <a:rPr lang="ro-RO" sz="1800" b="1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ro-RO" sz="1800" b="1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recunoașterea</a:t>
                      </a:r>
                      <a:r>
                        <a:rPr lang="ro-RO" sz="1800" b="1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competențelor</a:t>
                      </a:r>
                      <a:r>
                        <a:rPr lang="ro-RO" sz="1800" b="1" spc="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dobândite de tineri și adulți, în contexte nonformale și informale, în cadrul centrelor de evaluare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14">
                <a:tc>
                  <a:txBody>
                    <a:bodyPr/>
                    <a:lstStyle/>
                    <a:p>
                      <a:pPr marL="42545" algn="just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ministrului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educației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aprobarea</a:t>
                      </a:r>
                      <a:r>
                        <a:rPr lang="ro-RO" sz="1800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regulamentului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autorizarea/acreditarea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centrelor</a:t>
                      </a:r>
                      <a:r>
                        <a:rPr lang="ro-RO" sz="1800" b="1" spc="-65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 evaluare a competențelor profesionale obținute în contexte de învățare nonformală și informală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ro-RO" sz="1600" b="1" spc="-1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414">
                <a:tc>
                  <a:txBody>
                    <a:bodyPr/>
                    <a:lstStyle/>
                    <a:p>
                      <a:pPr marL="42545" algn="just">
                        <a:lnSpc>
                          <a:spcPct val="9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 al ministrului educației privind aprobarea </a:t>
                      </a:r>
                      <a:r>
                        <a:rPr lang="ro-RO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standardelor pentru acordarea certificatului de competențe transversale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ro-RO" sz="1600" b="1" kern="12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kern="12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414">
                <a:tc>
                  <a:txBody>
                    <a:bodyPr/>
                    <a:lstStyle/>
                    <a:p>
                      <a:pPr marL="42545" marR="26670" algn="just">
                        <a:lnSpc>
                          <a:spcPct val="9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o-RO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Ordin comun 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 ministrului educației și al ministrului muncii și solidarității sociale pentru aprobarea </a:t>
                      </a:r>
                      <a:r>
                        <a:rPr lang="ro-RO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metodologiei privind elaborarea, validarea, aprobarea și gestionarea standardelor ocupaționale și de calificare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spcBef>
                          <a:spcPts val="1080"/>
                        </a:spcBef>
                        <a:spcAft>
                          <a:spcPts val="0"/>
                        </a:spcAft>
                      </a:pPr>
                      <a:r>
                        <a:rPr lang="ro-RO" sz="1600" b="1" kern="12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en-US" sz="1600" b="1" kern="12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729546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7394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A9DFAB2B-D35F-474E-BB06-85B5C679D7D5}"/>
              </a:ext>
            </a:extLst>
          </p:cNvPr>
          <p:cNvSpPr txBox="1">
            <a:spLocks/>
          </p:cNvSpPr>
          <p:nvPr/>
        </p:nvSpPr>
        <p:spPr>
          <a:xfrm>
            <a:off x="564192" y="1420147"/>
            <a:ext cx="8696868" cy="15771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100" b="1" dirty="0">
                <a:solidFill>
                  <a:srgbClr val="00319A"/>
                </a:solidFill>
                <a:latin typeface="Trebuchet MS" panose="020B0603020202020204" pitchFamily="34" charset="0"/>
              </a:rPr>
              <a:t>5</a:t>
            </a:r>
            <a:r>
              <a:rPr lang="ro-RO" sz="31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. Întrebări și răspunsuri</a:t>
            </a:r>
            <a:r>
              <a:rPr lang="en-GB" sz="31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endParaRPr lang="ro-RO" sz="3100" b="1" dirty="0" smtClean="0">
              <a:solidFill>
                <a:srgbClr val="00319A"/>
              </a:solidFill>
              <a:latin typeface="Trebuchet MS" panose="020B0603020202020204" pitchFamily="34" charset="0"/>
            </a:endParaRPr>
          </a:p>
          <a:p>
            <a:pPr algn="l">
              <a:defRPr/>
            </a:pPr>
            <a:endParaRPr lang="en-GB" sz="3100" b="1" dirty="0" smtClean="0">
              <a:solidFill>
                <a:srgbClr val="00319A"/>
              </a:solidFill>
              <a:latin typeface="Trebuchet MS" panose="020B0603020202020204" pitchFamily="34" charset="0"/>
            </a:endParaRPr>
          </a:p>
          <a:p>
            <a:pPr algn="l">
              <a:defRPr/>
            </a:pPr>
            <a:endParaRPr lang="en-GB" sz="3100" b="1" dirty="0">
              <a:solidFill>
                <a:srgbClr val="00319A"/>
              </a:solidFill>
              <a:latin typeface="Trebuchet MS" panose="020B0603020202020204" pitchFamily="34" charset="0"/>
            </a:endParaRPr>
          </a:p>
          <a:p>
            <a:pPr algn="l"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185" y="2218467"/>
            <a:ext cx="408622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22663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AEFA5AB-03EE-89AE-5663-570C2A24A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-12037968" y="-3305175"/>
            <a:ext cx="36576000" cy="2032634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BB28C79-AFDD-FE39-00E7-96967074BC40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425CBD7-CC06-5A9B-B46B-C7773E2A3B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4CA4785-D735-4278-82C4-A77BBDFBD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1F775EE-3478-0504-1E44-FEDF47932444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8" name="Text Box 12">
                <a:extLst>
                  <a:ext uri="{FF2B5EF4-FFF2-40B4-BE49-F238E27FC236}">
                    <a16:creationId xmlns:a16="http://schemas.microsoft.com/office/drawing/2014/main" id="{A3A01D6F-1DDB-2BE6-A072-4C21B7678D3D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5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0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51141E9A-539A-6829-F755-5DFB18436CF3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70E7F09C-25DA-B0F7-3096-E5531AF7755B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37D07B0-5528-8D13-8222-FBCBBD636AA0}"/>
              </a:ext>
            </a:extLst>
          </p:cNvPr>
          <p:cNvSpPr txBox="1"/>
          <p:nvPr/>
        </p:nvSpPr>
        <p:spPr>
          <a:xfrm>
            <a:off x="2934996" y="2091496"/>
            <a:ext cx="6614249" cy="1233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7200" b="1" dirty="0">
                <a:solidFill>
                  <a:srgbClr val="00319A"/>
                </a:solidFill>
                <a:latin typeface="Trebuchet MS" panose="020B0603020202020204" pitchFamily="34" charset="0"/>
              </a:rPr>
              <a:t>VĂ MULȚUMIM!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A199C2-9F3D-D50B-7685-3A65E9AA198D}"/>
              </a:ext>
            </a:extLst>
          </p:cNvPr>
          <p:cNvSpPr txBox="1"/>
          <p:nvPr/>
        </p:nvSpPr>
        <p:spPr>
          <a:xfrm>
            <a:off x="5170769" y="4163467"/>
            <a:ext cx="6741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>
                <a:solidFill>
                  <a:srgbClr val="00319A"/>
                </a:solidFill>
                <a:latin typeface="Trebuchet MS" panose="020B0603020202020204" pitchFamily="34" charset="0"/>
              </a:rPr>
              <a:t>CONTACT:</a:t>
            </a:r>
          </a:p>
          <a:p>
            <a:r>
              <a:rPr lang="ro-RO" sz="2000" b="1" dirty="0">
                <a:solidFill>
                  <a:srgbClr val="00319A"/>
                </a:solidFill>
                <a:latin typeface="Trebuchet MS" panose="020B0603020202020204" pitchFamily="34" charset="0"/>
              </a:rPr>
              <a:t>Tel.: 021.313.00.50/021.313.00.51/+40.372.37.46.91</a:t>
            </a:r>
          </a:p>
          <a:p>
            <a:r>
              <a:rPr lang="ro-RO" sz="2000" b="1" dirty="0">
                <a:solidFill>
                  <a:srgbClr val="00319A"/>
                </a:solidFill>
                <a:latin typeface="Trebuchet MS" panose="020B0603020202020204" pitchFamily="34" charset="0"/>
              </a:rPr>
              <a:t> E-mail: office@anc.edu.ro</a:t>
            </a:r>
            <a:endParaRPr lang="ro-RO" sz="2000" dirty="0">
              <a:solidFill>
                <a:srgbClr val="00319A"/>
              </a:solidFill>
              <a:latin typeface="Trebuchet MS" panose="020B0603020202020204" pitchFamily="34" charset="0"/>
            </a:endParaRPr>
          </a:p>
          <a:p>
            <a:r>
              <a:rPr lang="ro-RO" sz="2000" b="1" dirty="0">
                <a:solidFill>
                  <a:srgbClr val="00319A"/>
                </a:solidFill>
                <a:latin typeface="Trebuchet MS" panose="020B0603020202020204" pitchFamily="34" charset="0"/>
              </a:rPr>
              <a:t>Adresă web: </a:t>
            </a:r>
            <a:r>
              <a:rPr lang="ro-RO" sz="2000" b="1" dirty="0">
                <a:solidFill>
                  <a:srgbClr val="00319A"/>
                </a:solidFill>
                <a:latin typeface="Trebuchet MS" panose="020B0603020202020204" pitchFamily="34" charset="0"/>
                <a:hlinkClick r:id="rId5"/>
              </a:rPr>
              <a:t>http://anc.edu.ro/</a:t>
            </a:r>
            <a:endParaRPr lang="ro-RO" sz="2000" b="1" dirty="0">
              <a:solidFill>
                <a:srgbClr val="00319A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0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76E8D06-27F0-D079-21AD-83B0FACA2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-12058750" y="-3305175"/>
            <a:ext cx="36576000" cy="20326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8877" y="1485383"/>
            <a:ext cx="3276681" cy="615305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319A"/>
                </a:solidFill>
                <a:latin typeface="Trebuchet MS" panose="020B0603020202020204" pitchFamily="34" charset="0"/>
                <a:ea typeface="+mn-ea"/>
                <a:cs typeface="+mn-cs"/>
              </a:rPr>
              <a:t>SUMAR</a:t>
            </a:r>
            <a:endParaRPr lang="en-US" sz="3600" b="1" dirty="0">
              <a:solidFill>
                <a:srgbClr val="00319A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D78569-BF81-714C-04D7-86D0DF7D8926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B3ABF05-6C33-2269-39EB-7725C69C06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67661F3-48C5-834B-614E-D199F099F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50751DD-4490-CC39-E8DE-AE35202E5163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7" name="Text Box 12">
                <a:extLst>
                  <a:ext uri="{FF2B5EF4-FFF2-40B4-BE49-F238E27FC236}">
                    <a16:creationId xmlns:a16="http://schemas.microsoft.com/office/drawing/2014/main" id="{1DB7D492-DF5F-5D0D-8D9F-CA2B95A07B4C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FA70CEEC-B00D-E08A-CCE1-FF44B358D58F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5245DC6-5189-34AD-82C1-910AA676FFF8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217714" y="2353258"/>
            <a:ext cx="11478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1.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Atributiile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ministerelor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conform </a:t>
            </a:r>
            <a:r>
              <a:rPr lang="en-US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legii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199/2023</a:t>
            </a:r>
            <a:endParaRPr lang="en-US" sz="2800" b="1" dirty="0" smtClean="0">
              <a:solidFill>
                <a:srgbClr val="00319A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1 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.1. </a:t>
            </a:r>
            <a:r>
              <a:rPr lang="ro-RO" sz="2800" b="1" dirty="0">
                <a:solidFill>
                  <a:srgbClr val="00319A"/>
                </a:solidFill>
                <a:latin typeface="Trebuchet MS" panose="020B0603020202020204" pitchFamily="34" charset="0"/>
              </a:rPr>
              <a:t>Î</a:t>
            </a:r>
            <a:r>
              <a:rPr lang="en-US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nfiin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ț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area,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organizarea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ro-RO" sz="2800" b="1" dirty="0">
                <a:solidFill>
                  <a:srgbClr val="00319A"/>
                </a:solidFill>
                <a:latin typeface="Trebuchet MS" panose="020B0603020202020204" pitchFamily="34" charset="0"/>
              </a:rPr>
              <a:t>ș</a:t>
            </a:r>
            <a:r>
              <a:rPr lang="en-US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func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ț</a:t>
            </a:r>
            <a:r>
              <a:rPr lang="en-US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ionarea</a:t>
            </a:r>
            <a:r>
              <a:rPr lang="en-US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ANC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;</a:t>
            </a:r>
            <a:endParaRPr lang="en-US" sz="2800" b="1" dirty="0">
              <a:solidFill>
                <a:srgbClr val="00319A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2.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Atribu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ț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iile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ANC conform p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ropuner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i de HG privind organizarea, structura și funcționarea ANC; </a:t>
            </a:r>
          </a:p>
          <a:p>
            <a:pPr algn="just"/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3.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Infi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i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ntarea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,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organizarea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,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func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ț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ionarea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ro-RO" sz="2800" b="1" dirty="0">
                <a:solidFill>
                  <a:srgbClr val="00319A"/>
                </a:solidFill>
                <a:latin typeface="Trebuchet MS" panose="020B0603020202020204" pitchFamily="34" charset="0"/>
              </a:rPr>
              <a:t>ș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atribu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ț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iile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CNC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;</a:t>
            </a:r>
            <a:endParaRPr lang="en-GB" sz="2800" b="1" dirty="0" smtClean="0">
              <a:solidFill>
                <a:srgbClr val="00319A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4.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Actele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pentru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care se face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reglemetari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noi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,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rezultate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ca 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urmare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a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prevederilor legilor educației nr.</a:t>
            </a:r>
            <a:r>
              <a:rPr lang="ro-RO" sz="2800" b="1" dirty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199 </a:t>
            </a:r>
            <a:r>
              <a:rPr lang="ro-RO" sz="2800" b="1" dirty="0">
                <a:solidFill>
                  <a:srgbClr val="00319A"/>
                </a:solidFill>
                <a:latin typeface="Trebuchet MS" panose="020B0603020202020204" pitchFamily="34" charset="0"/>
              </a:rPr>
              <a:t>ș</a:t>
            </a:r>
            <a:r>
              <a:rPr lang="en-GB" sz="28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</a:t>
            </a:r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198/2023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;</a:t>
            </a:r>
          </a:p>
          <a:p>
            <a:pPr algn="just"/>
            <a:r>
              <a:rPr lang="en-GB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5. </a:t>
            </a:r>
            <a:r>
              <a:rPr lang="ro-RO" sz="28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Întrebări și răspunsuri.</a:t>
            </a:r>
            <a:endParaRPr lang="en-US" sz="2800" b="1" dirty="0">
              <a:solidFill>
                <a:srgbClr val="112CB5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8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03" y="-89394"/>
            <a:ext cx="12501403" cy="6947394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377730" y="1267650"/>
            <a:ext cx="11127136" cy="4859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AutoNum type="arabicPeriod"/>
            </a:pPr>
            <a:r>
              <a:rPr lang="en-GB" sz="3200" dirty="0" err="1" smtClean="0"/>
              <a:t>Atributiile</a:t>
            </a:r>
            <a:r>
              <a:rPr lang="en-GB" sz="3200" dirty="0" smtClean="0"/>
              <a:t> </a:t>
            </a:r>
            <a:r>
              <a:rPr lang="en-GB" sz="3200" dirty="0" err="1" smtClean="0"/>
              <a:t>ministerelor</a:t>
            </a:r>
            <a:r>
              <a:rPr lang="en-GB" sz="3200" dirty="0" smtClean="0"/>
              <a:t> conform </a:t>
            </a:r>
            <a:r>
              <a:rPr lang="en-GB" sz="3200" dirty="0" err="1" smtClean="0"/>
              <a:t>legi</a:t>
            </a:r>
            <a:r>
              <a:rPr lang="en-GB" sz="3200" dirty="0" smtClean="0"/>
              <a:t> 199/2023 </a:t>
            </a:r>
          </a:p>
          <a:p>
            <a:pPr lvl="0" algn="just"/>
            <a:r>
              <a:rPr lang="en-GB" sz="3200" dirty="0" smtClean="0"/>
              <a:t>Art</a:t>
            </a:r>
            <a:r>
              <a:rPr lang="en-GB" sz="3200" dirty="0"/>
              <a:t>. 186. — (1) </a:t>
            </a:r>
            <a:r>
              <a:rPr lang="en-GB" sz="3200" dirty="0" err="1"/>
              <a:t>Ministerul</a:t>
            </a:r>
            <a:r>
              <a:rPr lang="en-GB" sz="3200" dirty="0"/>
              <a:t> </a:t>
            </a:r>
            <a:r>
              <a:rPr lang="en-GB" sz="3200" dirty="0" err="1"/>
              <a:t>Educației</a:t>
            </a:r>
            <a:r>
              <a:rPr lang="en-GB" sz="3200" dirty="0"/>
              <a:t> are ca </a:t>
            </a:r>
            <a:r>
              <a:rPr lang="en-GB" sz="3200" dirty="0" err="1"/>
              <a:t>atribuții</a:t>
            </a:r>
            <a:r>
              <a:rPr lang="en-GB" sz="3200" dirty="0"/>
              <a:t> </a:t>
            </a:r>
            <a:r>
              <a:rPr lang="en-GB" sz="3200" dirty="0" err="1"/>
              <a:t>principale</a:t>
            </a:r>
            <a:r>
              <a:rPr lang="en-GB" sz="3200" dirty="0"/>
              <a:t>, </a:t>
            </a:r>
            <a:r>
              <a:rPr lang="en-GB" sz="3200" dirty="0" err="1"/>
              <a:t>în</a:t>
            </a:r>
            <a:r>
              <a:rPr lang="en-GB" sz="3200" dirty="0"/>
              <a:t> </a:t>
            </a:r>
            <a:r>
              <a:rPr lang="en-GB" sz="3200" dirty="0" err="1"/>
              <a:t>domeniul</a:t>
            </a:r>
            <a:r>
              <a:rPr lang="en-GB" sz="3200" dirty="0"/>
              <a:t> </a:t>
            </a:r>
            <a:r>
              <a:rPr lang="en-GB" sz="3200" dirty="0" err="1"/>
              <a:t>învățării</a:t>
            </a:r>
            <a:r>
              <a:rPr lang="en-GB" sz="3200" dirty="0"/>
              <a:t> </a:t>
            </a:r>
            <a:r>
              <a:rPr lang="en-GB" sz="3200" dirty="0" err="1"/>
              <a:t>pe</a:t>
            </a:r>
            <a:r>
              <a:rPr lang="en-GB" sz="3200" dirty="0"/>
              <a:t> tot </a:t>
            </a:r>
            <a:r>
              <a:rPr lang="en-GB" sz="3200" dirty="0" err="1"/>
              <a:t>parcursul</a:t>
            </a:r>
            <a:r>
              <a:rPr lang="en-GB" sz="3200" dirty="0"/>
              <a:t> </a:t>
            </a:r>
            <a:r>
              <a:rPr lang="en-GB" sz="3200" dirty="0" err="1"/>
              <a:t>vieții</a:t>
            </a:r>
            <a:r>
              <a:rPr lang="en-GB" sz="3200" dirty="0" smtClean="0"/>
              <a:t>:</a:t>
            </a:r>
          </a:p>
          <a:p>
            <a:pPr lvl="0" algn="just"/>
            <a:r>
              <a:rPr lang="en-GB" sz="3200" dirty="0" smtClean="0"/>
              <a:t> </a:t>
            </a:r>
            <a:r>
              <a:rPr lang="en-GB" sz="3200" dirty="0"/>
              <a:t>a) </a:t>
            </a:r>
            <a:r>
              <a:rPr lang="en-GB" sz="3200" i="1" dirty="0" err="1"/>
              <a:t>elaborarea</a:t>
            </a:r>
            <a:r>
              <a:rPr lang="en-GB" sz="3200" i="1" dirty="0"/>
              <a:t> </a:t>
            </a:r>
            <a:r>
              <a:rPr lang="en-GB" sz="3200" i="1" dirty="0" err="1"/>
              <a:t>strategiilor</a:t>
            </a:r>
            <a:r>
              <a:rPr lang="en-GB" sz="3200" i="1" dirty="0"/>
              <a:t> </a:t>
            </a:r>
            <a:r>
              <a:rPr lang="en-GB" sz="3200" i="1" dirty="0" err="1"/>
              <a:t>și</a:t>
            </a:r>
            <a:r>
              <a:rPr lang="en-GB" sz="3200" i="1" dirty="0"/>
              <a:t> a </a:t>
            </a:r>
            <a:r>
              <a:rPr lang="en-GB" sz="3200" i="1" dirty="0" err="1"/>
              <a:t>politicilor</a:t>
            </a:r>
            <a:r>
              <a:rPr lang="en-GB" sz="3200" i="1" dirty="0"/>
              <a:t> </a:t>
            </a:r>
            <a:r>
              <a:rPr lang="en-GB" sz="3200" i="1" dirty="0" err="1"/>
              <a:t>naționale</a:t>
            </a:r>
            <a:r>
              <a:rPr lang="en-GB" sz="3200" i="1" dirty="0"/>
              <a:t> </a:t>
            </a:r>
            <a:r>
              <a:rPr lang="en-GB" sz="3200" i="1" dirty="0" err="1"/>
              <a:t>în</a:t>
            </a:r>
            <a:r>
              <a:rPr lang="en-GB" sz="3200" i="1" dirty="0"/>
              <a:t> </a:t>
            </a:r>
            <a:r>
              <a:rPr lang="en-GB" sz="3200" i="1" dirty="0" err="1"/>
              <a:t>domeniul</a:t>
            </a:r>
            <a:r>
              <a:rPr lang="en-GB" sz="3200" i="1" dirty="0"/>
              <a:t> </a:t>
            </a:r>
            <a:r>
              <a:rPr lang="en-GB" sz="3200" i="1" dirty="0" err="1"/>
              <a:t>educației</a:t>
            </a:r>
            <a:r>
              <a:rPr lang="en-GB" sz="3200" i="1" dirty="0"/>
              <a:t> </a:t>
            </a:r>
            <a:r>
              <a:rPr lang="en-GB" sz="3200" i="1" dirty="0" err="1"/>
              <a:t>și</a:t>
            </a:r>
            <a:r>
              <a:rPr lang="en-GB" sz="3200" i="1" dirty="0"/>
              <a:t> al </a:t>
            </a:r>
            <a:r>
              <a:rPr lang="en-GB" sz="3200" i="1" dirty="0" err="1"/>
              <a:t>formării</a:t>
            </a:r>
            <a:r>
              <a:rPr lang="en-GB" sz="3200" i="1" dirty="0"/>
              <a:t> </a:t>
            </a:r>
            <a:r>
              <a:rPr lang="en-GB" sz="3200" i="1" dirty="0" err="1"/>
              <a:t>profesionale</a:t>
            </a:r>
            <a:r>
              <a:rPr lang="en-GB" sz="3200" dirty="0"/>
              <a:t>; </a:t>
            </a:r>
            <a:endParaRPr lang="en-GB" sz="3200" dirty="0" smtClean="0"/>
          </a:p>
          <a:p>
            <a:pPr lvl="0" algn="just"/>
            <a:r>
              <a:rPr lang="en-GB" sz="3200" dirty="0" smtClean="0"/>
              <a:t>b</a:t>
            </a:r>
            <a:r>
              <a:rPr lang="en-GB" sz="3200" dirty="0"/>
              <a:t>) </a:t>
            </a:r>
            <a:r>
              <a:rPr lang="en-GB" sz="3200" i="1" dirty="0" err="1"/>
              <a:t>elaborarea</a:t>
            </a:r>
            <a:r>
              <a:rPr lang="en-GB" sz="3200" i="1" dirty="0"/>
              <a:t> </a:t>
            </a:r>
            <a:r>
              <a:rPr lang="en-GB" sz="3200" i="1" dirty="0" err="1"/>
              <a:t>reglementărilor</a:t>
            </a:r>
            <a:r>
              <a:rPr lang="en-GB" sz="3200" i="1" dirty="0"/>
              <a:t> </a:t>
            </a:r>
            <a:r>
              <a:rPr lang="en-GB" sz="3200" i="1" dirty="0" err="1"/>
              <a:t>referitoare</a:t>
            </a:r>
            <a:r>
              <a:rPr lang="en-GB" sz="3200" i="1" dirty="0"/>
              <a:t> la </a:t>
            </a:r>
            <a:r>
              <a:rPr lang="en-GB" sz="3200" i="1" dirty="0" err="1"/>
              <a:t>organizarea</a:t>
            </a:r>
            <a:r>
              <a:rPr lang="en-GB" sz="3200" i="1" dirty="0"/>
              <a:t> </a:t>
            </a:r>
            <a:r>
              <a:rPr lang="en-GB" sz="3200" i="1" dirty="0" err="1"/>
              <a:t>și</a:t>
            </a:r>
            <a:r>
              <a:rPr lang="en-GB" sz="3200" i="1" dirty="0"/>
              <a:t> </a:t>
            </a:r>
            <a:r>
              <a:rPr lang="en-GB" sz="3200" i="1" dirty="0" err="1"/>
              <a:t>funcționarea</a:t>
            </a:r>
            <a:r>
              <a:rPr lang="en-GB" sz="3200" i="1" dirty="0"/>
              <a:t> </a:t>
            </a:r>
            <a:r>
              <a:rPr lang="en-GB" sz="3200" i="1" dirty="0" err="1"/>
              <a:t>sistemului</a:t>
            </a:r>
            <a:r>
              <a:rPr lang="en-GB" sz="3200" i="1" dirty="0"/>
              <a:t> de </a:t>
            </a:r>
            <a:r>
              <a:rPr lang="en-GB" sz="3200" i="1" dirty="0" err="1"/>
              <a:t>învățare</a:t>
            </a:r>
            <a:r>
              <a:rPr lang="en-GB" sz="3200" i="1" dirty="0"/>
              <a:t> </a:t>
            </a:r>
            <a:r>
              <a:rPr lang="en-GB" sz="3200" i="1" dirty="0" err="1"/>
              <a:t>pe</a:t>
            </a:r>
            <a:r>
              <a:rPr lang="en-GB" sz="3200" i="1" dirty="0"/>
              <a:t> tot </a:t>
            </a:r>
            <a:r>
              <a:rPr lang="en-GB" sz="3200" i="1" dirty="0" err="1"/>
              <a:t>parcursul</a:t>
            </a:r>
            <a:r>
              <a:rPr lang="en-GB" sz="3200" i="1" dirty="0"/>
              <a:t> </a:t>
            </a:r>
            <a:r>
              <a:rPr lang="en-GB" sz="3200" i="1" dirty="0" err="1"/>
              <a:t>vieții</a:t>
            </a:r>
            <a:r>
              <a:rPr lang="en-GB" sz="3200" dirty="0" smtClean="0"/>
              <a:t>;</a:t>
            </a:r>
          </a:p>
          <a:p>
            <a:pPr lvl="0" algn="just"/>
            <a:r>
              <a:rPr lang="en-GB" sz="3200" dirty="0" smtClean="0"/>
              <a:t> </a:t>
            </a:r>
            <a:r>
              <a:rPr lang="en-GB" sz="3200" dirty="0"/>
              <a:t>c) </a:t>
            </a:r>
            <a:r>
              <a:rPr lang="en-GB" sz="3200" i="1" dirty="0" err="1"/>
              <a:t>monitorizarea</a:t>
            </a:r>
            <a:r>
              <a:rPr lang="en-GB" sz="3200" i="1" dirty="0"/>
              <a:t>, </a:t>
            </a:r>
            <a:r>
              <a:rPr lang="en-GB" sz="3200" i="1" dirty="0" err="1"/>
              <a:t>evaluarea</a:t>
            </a:r>
            <a:r>
              <a:rPr lang="en-GB" sz="3200" i="1" dirty="0"/>
              <a:t> </a:t>
            </a:r>
            <a:r>
              <a:rPr lang="en-GB" sz="3200" i="1" dirty="0" err="1"/>
              <a:t>și</a:t>
            </a:r>
            <a:r>
              <a:rPr lang="en-GB" sz="3200" i="1" dirty="0"/>
              <a:t> </a:t>
            </a:r>
            <a:r>
              <a:rPr lang="en-GB" sz="3200" i="1" dirty="0" err="1"/>
              <a:t>verificarea</a:t>
            </a:r>
            <a:r>
              <a:rPr lang="en-GB" sz="3200" i="1" dirty="0"/>
              <a:t>, direct </a:t>
            </a:r>
            <a:r>
              <a:rPr lang="en-GB" sz="3200" i="1" dirty="0" err="1"/>
              <a:t>sau</a:t>
            </a:r>
            <a:r>
              <a:rPr lang="en-GB" sz="3200" i="1" dirty="0"/>
              <a:t> </a:t>
            </a:r>
            <a:r>
              <a:rPr lang="en-GB" sz="3200" i="1" dirty="0" err="1"/>
              <a:t>prin</a:t>
            </a:r>
            <a:r>
              <a:rPr lang="en-GB" sz="3200" i="1" dirty="0"/>
              <a:t> </a:t>
            </a:r>
            <a:r>
              <a:rPr lang="en-GB" sz="3200" i="1" dirty="0" err="1"/>
              <a:t>organismele</a:t>
            </a:r>
            <a:r>
              <a:rPr lang="en-GB" sz="3200" i="1" dirty="0"/>
              <a:t> </a:t>
            </a:r>
            <a:r>
              <a:rPr lang="en-GB" sz="3200" i="1" dirty="0" err="1"/>
              <a:t>abilitate</a:t>
            </a:r>
            <a:r>
              <a:rPr lang="en-GB" sz="3200" i="1" dirty="0"/>
              <a:t>, a </a:t>
            </a:r>
            <a:r>
              <a:rPr lang="en-GB" sz="3200" i="1" dirty="0" err="1"/>
              <a:t>funcționării</a:t>
            </a:r>
            <a:r>
              <a:rPr lang="en-GB" sz="3200" i="1" dirty="0"/>
              <a:t> </a:t>
            </a:r>
            <a:r>
              <a:rPr lang="en-GB" sz="3200" i="1" dirty="0" err="1"/>
              <a:t>sistemului</a:t>
            </a:r>
            <a:r>
              <a:rPr lang="en-GB" sz="3200" i="1" dirty="0"/>
              <a:t> de </a:t>
            </a:r>
            <a:r>
              <a:rPr lang="en-GB" sz="3200" i="1" dirty="0" err="1"/>
              <a:t>învățare</a:t>
            </a:r>
            <a:r>
              <a:rPr lang="en-GB" sz="3200" i="1" dirty="0"/>
              <a:t> </a:t>
            </a:r>
            <a:r>
              <a:rPr lang="en-GB" sz="3200" i="1" dirty="0" err="1"/>
              <a:t>pe</a:t>
            </a:r>
            <a:r>
              <a:rPr lang="en-GB" sz="3200" i="1" dirty="0"/>
              <a:t> tot </a:t>
            </a:r>
            <a:r>
              <a:rPr lang="en-GB" sz="3200" i="1" dirty="0" err="1"/>
              <a:t>parcursul</a:t>
            </a:r>
            <a:r>
              <a:rPr lang="en-GB" sz="3200" i="1" dirty="0"/>
              <a:t> </a:t>
            </a:r>
            <a:r>
              <a:rPr lang="en-GB" sz="3200" i="1" dirty="0" err="1"/>
              <a:t>vieții</a:t>
            </a:r>
            <a:r>
              <a:rPr lang="en-GB" sz="3200" dirty="0"/>
              <a:t>, </a:t>
            </a:r>
            <a:r>
              <a:rPr lang="en-GB" sz="3200" dirty="0" err="1"/>
              <a:t>pe</a:t>
            </a:r>
            <a:r>
              <a:rPr lang="en-GB" sz="3200" dirty="0"/>
              <a:t> </a:t>
            </a:r>
            <a:r>
              <a:rPr lang="en-GB" sz="3200" dirty="0" err="1"/>
              <a:t>domeniul</a:t>
            </a:r>
            <a:r>
              <a:rPr lang="en-GB" sz="3200" dirty="0"/>
              <a:t> de </a:t>
            </a:r>
            <a:r>
              <a:rPr lang="en-GB" sz="3200" dirty="0" err="1"/>
              <a:t>competență</a:t>
            </a:r>
            <a:r>
              <a:rPr lang="en-GB" sz="3200" dirty="0"/>
              <a:t>; </a:t>
            </a:r>
            <a:endParaRPr lang="en-GB" sz="3200" dirty="0" smtClean="0"/>
          </a:p>
          <a:p>
            <a:pPr lvl="0" algn="just"/>
            <a:r>
              <a:rPr lang="en-GB" sz="3200" dirty="0" smtClean="0"/>
              <a:t>d</a:t>
            </a:r>
            <a:r>
              <a:rPr lang="en-GB" sz="3200" dirty="0"/>
              <a:t>) </a:t>
            </a:r>
            <a:r>
              <a:rPr lang="en-GB" sz="3200" i="1" dirty="0" err="1"/>
              <a:t>stabilirea</a:t>
            </a:r>
            <a:r>
              <a:rPr lang="en-GB" sz="3200" i="1" dirty="0"/>
              <a:t> </a:t>
            </a:r>
            <a:r>
              <a:rPr lang="en-GB" sz="3200" i="1" dirty="0" err="1"/>
              <a:t>mecanismelor</a:t>
            </a:r>
            <a:r>
              <a:rPr lang="en-GB" sz="3200" i="1" dirty="0"/>
              <a:t> </a:t>
            </a:r>
            <a:r>
              <a:rPr lang="en-GB" sz="3200" i="1" dirty="0" err="1"/>
              <a:t>și</a:t>
            </a:r>
            <a:r>
              <a:rPr lang="en-GB" sz="3200" i="1" dirty="0"/>
              <a:t> a </a:t>
            </a:r>
            <a:r>
              <a:rPr lang="en-GB" sz="3200" i="1" dirty="0" err="1"/>
              <a:t>metodologiilor</a:t>
            </a:r>
            <a:r>
              <a:rPr lang="en-GB" sz="3200" i="1" dirty="0"/>
              <a:t> de </a:t>
            </a:r>
            <a:r>
              <a:rPr lang="en-GB" sz="3200" i="1" dirty="0" err="1"/>
              <a:t>validare</a:t>
            </a:r>
            <a:r>
              <a:rPr lang="en-GB" sz="3200" i="1" dirty="0"/>
              <a:t> </a:t>
            </a:r>
            <a:r>
              <a:rPr lang="en-GB" sz="3200" i="1" dirty="0" err="1"/>
              <a:t>și</a:t>
            </a:r>
            <a:r>
              <a:rPr lang="en-GB" sz="3200" i="1" dirty="0"/>
              <a:t> </a:t>
            </a:r>
            <a:r>
              <a:rPr lang="en-GB" sz="3200" i="1" dirty="0" err="1"/>
              <a:t>recunoaștere</a:t>
            </a:r>
            <a:r>
              <a:rPr lang="en-GB" sz="3200" i="1" dirty="0"/>
              <a:t> a </a:t>
            </a:r>
            <a:r>
              <a:rPr lang="en-GB" sz="3200" i="1" dirty="0" err="1"/>
              <a:t>rezultatelor</a:t>
            </a:r>
            <a:r>
              <a:rPr lang="en-GB" sz="3200" i="1" dirty="0"/>
              <a:t> </a:t>
            </a:r>
            <a:r>
              <a:rPr lang="en-GB" sz="3200" i="1" dirty="0" err="1"/>
              <a:t>învățării</a:t>
            </a:r>
            <a:r>
              <a:rPr lang="en-GB" sz="3200" i="1" dirty="0"/>
              <a:t>, </a:t>
            </a:r>
            <a:r>
              <a:rPr lang="en-GB" sz="3200" dirty="0" err="1"/>
              <a:t>pe</a:t>
            </a:r>
            <a:r>
              <a:rPr lang="en-GB" sz="3200" dirty="0"/>
              <a:t> </a:t>
            </a:r>
            <a:r>
              <a:rPr lang="en-GB" sz="3200" dirty="0" err="1"/>
              <a:t>domeniul</a:t>
            </a:r>
            <a:r>
              <a:rPr lang="en-GB" sz="3200" dirty="0"/>
              <a:t> de </a:t>
            </a:r>
            <a:r>
              <a:rPr lang="en-GB" sz="3200" dirty="0" err="1"/>
              <a:t>competență</a:t>
            </a:r>
            <a:endParaRPr kumimoji="0" lang="ro-RO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lvl="0" indent="450850" algn="ctr" defTabSz="914400" rtl="0" eaLnBrk="1" fontAlgn="auto" latinLnBrk="0" hangingPunct="1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o-RO" sz="800" b="1" i="0" u="none" strike="noStrike" kern="1200" cap="none" spc="280" normalizeH="0" baseline="0" noProof="0">
                    <a:ln>
                      <a:noFill/>
                    </a:ln>
                    <a:solidFill>
                      <a:srgbClr val="1C1860"/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Times New Roman" panose="02020603050405020304" pitchFamily="18" charset="0"/>
                    <a:cs typeface="+mn-cs"/>
                  </a:rPr>
                  <a:t>Înregistrat ca operator de date cu caracter personal cu nr.25720</a:t>
                </a:r>
                <a:endPara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+mn-cs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0975478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03" y="-89394"/>
            <a:ext cx="12501403" cy="6947394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377730" y="1141184"/>
            <a:ext cx="11127136" cy="548033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GB" sz="3200" dirty="0"/>
              <a:t>(2) </a:t>
            </a:r>
            <a:r>
              <a:rPr lang="en-GB" sz="3200" dirty="0" err="1"/>
              <a:t>Ministerul</a:t>
            </a:r>
            <a:r>
              <a:rPr lang="en-GB" sz="3200" dirty="0"/>
              <a:t> </a:t>
            </a:r>
            <a:r>
              <a:rPr lang="en-GB" sz="3200" dirty="0" err="1"/>
              <a:t>Muncii</a:t>
            </a:r>
            <a:r>
              <a:rPr lang="en-GB" sz="3200" dirty="0"/>
              <a:t> </a:t>
            </a:r>
            <a:r>
              <a:rPr lang="en-GB" sz="3200" dirty="0" err="1"/>
              <a:t>și</a:t>
            </a:r>
            <a:r>
              <a:rPr lang="en-GB" sz="3200" dirty="0"/>
              <a:t> </a:t>
            </a:r>
            <a:r>
              <a:rPr lang="en-GB" sz="3200" dirty="0" err="1"/>
              <a:t>Solidarității</a:t>
            </a:r>
            <a:r>
              <a:rPr lang="en-GB" sz="3200" dirty="0"/>
              <a:t> </a:t>
            </a:r>
            <a:r>
              <a:rPr lang="en-GB" sz="3200" dirty="0" err="1"/>
              <a:t>Sociale</a:t>
            </a:r>
            <a:r>
              <a:rPr lang="en-GB" sz="3200" dirty="0"/>
              <a:t> are ca </a:t>
            </a:r>
            <a:r>
              <a:rPr lang="en-GB" sz="3200" dirty="0" err="1"/>
              <a:t>atribuții</a:t>
            </a:r>
            <a:r>
              <a:rPr lang="en-GB" sz="3200" dirty="0"/>
              <a:t> </a:t>
            </a:r>
            <a:r>
              <a:rPr lang="en-GB" sz="3200" dirty="0" err="1"/>
              <a:t>principale</a:t>
            </a:r>
            <a:r>
              <a:rPr lang="en-GB" sz="3200" dirty="0"/>
              <a:t>, </a:t>
            </a:r>
            <a:r>
              <a:rPr lang="en-GB" sz="3200" dirty="0" err="1"/>
              <a:t>în</a:t>
            </a:r>
            <a:r>
              <a:rPr lang="en-GB" sz="3200" dirty="0"/>
              <a:t> </a:t>
            </a:r>
            <a:r>
              <a:rPr lang="en-GB" sz="3200" dirty="0" err="1"/>
              <a:t>domeniul</a:t>
            </a:r>
            <a:r>
              <a:rPr lang="en-GB" sz="3200" dirty="0"/>
              <a:t> </a:t>
            </a:r>
            <a:r>
              <a:rPr lang="en-GB" sz="3200" dirty="0" err="1"/>
              <a:t>învățării</a:t>
            </a:r>
            <a:r>
              <a:rPr lang="en-GB" sz="3200" dirty="0"/>
              <a:t> </a:t>
            </a:r>
            <a:r>
              <a:rPr lang="en-GB" sz="3200" dirty="0" err="1"/>
              <a:t>pe</a:t>
            </a:r>
            <a:r>
              <a:rPr lang="en-GB" sz="3200" dirty="0"/>
              <a:t> tot </a:t>
            </a:r>
            <a:r>
              <a:rPr lang="en-GB" sz="3200" dirty="0" err="1"/>
              <a:t>parcursul</a:t>
            </a:r>
            <a:r>
              <a:rPr lang="en-GB" sz="3200" dirty="0"/>
              <a:t> </a:t>
            </a:r>
            <a:r>
              <a:rPr lang="en-GB" sz="3200" dirty="0" err="1"/>
              <a:t>vieții</a:t>
            </a:r>
            <a:r>
              <a:rPr lang="en-GB" sz="3200" dirty="0"/>
              <a:t>: </a:t>
            </a:r>
            <a:endParaRPr lang="en-GB" sz="3200" dirty="0" smtClean="0"/>
          </a:p>
          <a:p>
            <a:pPr marL="514350" lvl="0" indent="-514350" algn="just">
              <a:buAutoNum type="alphaLcParenR"/>
            </a:pPr>
            <a:r>
              <a:rPr lang="en-GB" sz="3200" dirty="0" err="1" smtClean="0"/>
              <a:t>elaborarea</a:t>
            </a:r>
            <a:r>
              <a:rPr lang="en-GB" sz="3200" dirty="0"/>
              <a:t>, </a:t>
            </a:r>
            <a:r>
              <a:rPr lang="en-GB" sz="3200" dirty="0" err="1"/>
              <a:t>împreună</a:t>
            </a:r>
            <a:r>
              <a:rPr lang="en-GB" sz="3200" dirty="0"/>
              <a:t> cu </a:t>
            </a:r>
            <a:r>
              <a:rPr lang="en-GB" sz="3200" dirty="0" err="1"/>
              <a:t>Ministerul</a:t>
            </a:r>
            <a:r>
              <a:rPr lang="en-GB" sz="3200" dirty="0"/>
              <a:t> </a:t>
            </a:r>
            <a:r>
              <a:rPr lang="en-GB" sz="3200" dirty="0" err="1"/>
              <a:t>Educației</a:t>
            </a:r>
            <a:r>
              <a:rPr lang="en-GB" sz="3200" dirty="0"/>
              <a:t>, a </a:t>
            </a:r>
            <a:r>
              <a:rPr lang="en-GB" sz="3200" dirty="0" err="1"/>
              <a:t>politicilor</a:t>
            </a:r>
            <a:r>
              <a:rPr lang="en-GB" sz="3200" dirty="0"/>
              <a:t> </a:t>
            </a:r>
            <a:r>
              <a:rPr lang="en-GB" sz="3200" dirty="0" err="1"/>
              <a:t>și</a:t>
            </a:r>
            <a:r>
              <a:rPr lang="en-GB" sz="3200" dirty="0"/>
              <a:t> a </a:t>
            </a:r>
            <a:r>
              <a:rPr lang="en-GB" sz="3200" dirty="0" err="1"/>
              <a:t>strategiilor</a:t>
            </a:r>
            <a:r>
              <a:rPr lang="en-GB" sz="3200" dirty="0"/>
              <a:t> </a:t>
            </a:r>
            <a:r>
              <a:rPr lang="en-GB" sz="3200" dirty="0" err="1"/>
              <a:t>naționale</a:t>
            </a:r>
            <a:r>
              <a:rPr lang="en-GB" sz="3200" dirty="0"/>
              <a:t> </a:t>
            </a:r>
            <a:r>
              <a:rPr lang="en-GB" sz="3200" dirty="0" err="1"/>
              <a:t>privind</a:t>
            </a:r>
            <a:r>
              <a:rPr lang="en-GB" sz="3200" dirty="0"/>
              <a:t> </a:t>
            </a:r>
            <a:r>
              <a:rPr lang="en-GB" sz="3200" i="1" u="sng" dirty="0" err="1"/>
              <a:t>formarea</a:t>
            </a:r>
            <a:r>
              <a:rPr lang="en-GB" sz="3200" i="1" u="sng" dirty="0"/>
              <a:t> </a:t>
            </a:r>
            <a:r>
              <a:rPr lang="en-GB" sz="3200" i="1" u="sng" dirty="0" err="1"/>
              <a:t>profesională</a:t>
            </a:r>
            <a:r>
              <a:rPr lang="en-GB" sz="3200" i="1" u="sng" dirty="0"/>
              <a:t> a </a:t>
            </a:r>
            <a:r>
              <a:rPr lang="en-GB" sz="3200" i="1" u="sng" dirty="0" err="1"/>
              <a:t>adulților</a:t>
            </a:r>
            <a:r>
              <a:rPr lang="en-GB" sz="3200" dirty="0"/>
              <a:t>; </a:t>
            </a:r>
            <a:endParaRPr lang="en-GB" sz="3200" dirty="0" smtClean="0"/>
          </a:p>
          <a:p>
            <a:pPr marL="514350" lvl="0" indent="-514350" algn="just">
              <a:buAutoNum type="alphaLcParenR"/>
            </a:pPr>
            <a:r>
              <a:rPr lang="en-GB" sz="3200" dirty="0" smtClean="0"/>
              <a:t>b</a:t>
            </a:r>
            <a:r>
              <a:rPr lang="en-GB" sz="3200" dirty="0"/>
              <a:t>) </a:t>
            </a:r>
            <a:r>
              <a:rPr lang="en-GB" sz="3200" u="sng" dirty="0" err="1"/>
              <a:t>reglementarea</a:t>
            </a:r>
            <a:r>
              <a:rPr lang="en-GB" sz="3200" dirty="0"/>
              <a:t> </a:t>
            </a:r>
            <a:r>
              <a:rPr lang="en-GB" sz="3200" u="sng" dirty="0" err="1"/>
              <a:t>formării</a:t>
            </a:r>
            <a:r>
              <a:rPr lang="en-GB" sz="3200" u="sng" dirty="0"/>
              <a:t> </a:t>
            </a:r>
            <a:r>
              <a:rPr lang="en-GB" sz="3200" u="sng" dirty="0" err="1"/>
              <a:t>profesionale</a:t>
            </a:r>
            <a:r>
              <a:rPr lang="en-GB" sz="3200" u="sng" dirty="0"/>
              <a:t> la </a:t>
            </a:r>
            <a:r>
              <a:rPr lang="en-GB" sz="3200" u="sng" dirty="0" err="1"/>
              <a:t>locul</a:t>
            </a:r>
            <a:r>
              <a:rPr lang="en-GB" sz="3200" u="sng" dirty="0"/>
              <a:t> de </a:t>
            </a:r>
            <a:r>
              <a:rPr lang="en-GB" sz="3200" u="sng" dirty="0" err="1"/>
              <a:t>muncă</a:t>
            </a:r>
            <a:r>
              <a:rPr lang="en-GB" sz="3200" u="sng" dirty="0"/>
              <a:t> </a:t>
            </a:r>
            <a:r>
              <a:rPr lang="en-GB" sz="3200" dirty="0" err="1"/>
              <a:t>și</a:t>
            </a:r>
            <a:r>
              <a:rPr lang="en-GB" sz="3200" dirty="0"/>
              <a:t> a </a:t>
            </a:r>
            <a:r>
              <a:rPr lang="en-GB" sz="3200" u="sng" dirty="0" err="1"/>
              <a:t>formării</a:t>
            </a:r>
            <a:r>
              <a:rPr lang="en-GB" sz="3200" u="sng" dirty="0"/>
              <a:t> </a:t>
            </a:r>
            <a:r>
              <a:rPr lang="en-GB" sz="3200" u="sng" dirty="0" err="1"/>
              <a:t>profesionale</a:t>
            </a:r>
            <a:r>
              <a:rPr lang="en-GB" sz="3200" u="sng" dirty="0"/>
              <a:t> </a:t>
            </a:r>
            <a:r>
              <a:rPr lang="en-GB" sz="3200" u="sng" dirty="0" err="1"/>
              <a:t>prin</a:t>
            </a:r>
            <a:r>
              <a:rPr lang="en-GB" sz="3200" u="sng" dirty="0"/>
              <a:t> </a:t>
            </a:r>
            <a:r>
              <a:rPr lang="en-GB" sz="3200" u="sng" dirty="0" err="1"/>
              <a:t>ucenicie</a:t>
            </a:r>
            <a:r>
              <a:rPr lang="en-GB" sz="3200" u="sng" dirty="0"/>
              <a:t> la </a:t>
            </a:r>
            <a:r>
              <a:rPr lang="en-GB" sz="3200" u="sng" dirty="0" err="1"/>
              <a:t>locul</a:t>
            </a:r>
            <a:r>
              <a:rPr lang="en-GB" sz="3200" u="sng" dirty="0"/>
              <a:t> de </a:t>
            </a:r>
            <a:r>
              <a:rPr lang="en-GB" sz="3200" u="sng" dirty="0" err="1"/>
              <a:t>muncă</a:t>
            </a:r>
            <a:r>
              <a:rPr lang="en-GB" sz="3200" u="sng" dirty="0" smtClean="0"/>
              <a:t>;</a:t>
            </a:r>
          </a:p>
          <a:p>
            <a:pPr marL="514350" lvl="0" indent="-514350" algn="just">
              <a:buAutoNum type="alphaLcParenR"/>
            </a:pPr>
            <a:r>
              <a:rPr lang="en-GB" sz="3200" dirty="0" smtClean="0"/>
              <a:t> </a:t>
            </a:r>
            <a:r>
              <a:rPr lang="en-GB" sz="3200" dirty="0"/>
              <a:t>c) </a:t>
            </a:r>
            <a:r>
              <a:rPr lang="en-GB" sz="3200" dirty="0" err="1"/>
              <a:t>monitorizarea</a:t>
            </a:r>
            <a:r>
              <a:rPr lang="en-GB" sz="3200" dirty="0"/>
              <a:t>, </a:t>
            </a:r>
            <a:r>
              <a:rPr lang="en-GB" sz="3200" dirty="0" err="1"/>
              <a:t>evaluarea</a:t>
            </a:r>
            <a:r>
              <a:rPr lang="en-GB" sz="3200" dirty="0"/>
              <a:t>, </a:t>
            </a:r>
            <a:r>
              <a:rPr lang="en-GB" sz="3200" dirty="0" err="1"/>
              <a:t>acreditarea</a:t>
            </a:r>
            <a:r>
              <a:rPr lang="en-GB" sz="3200" dirty="0"/>
              <a:t> </a:t>
            </a:r>
            <a:r>
              <a:rPr lang="en-GB" sz="3200" dirty="0" err="1"/>
              <a:t>și</a:t>
            </a:r>
            <a:r>
              <a:rPr lang="en-GB" sz="3200" dirty="0"/>
              <a:t> </a:t>
            </a:r>
            <a:r>
              <a:rPr lang="en-GB" sz="3200" dirty="0" err="1"/>
              <a:t>controlarea</a:t>
            </a:r>
            <a:r>
              <a:rPr lang="en-GB" sz="3200" dirty="0"/>
              <a:t> </a:t>
            </a:r>
            <a:r>
              <a:rPr lang="en-GB" sz="3200" dirty="0" err="1"/>
              <a:t>directă</a:t>
            </a:r>
            <a:r>
              <a:rPr lang="en-GB" sz="3200" dirty="0"/>
              <a:t> </a:t>
            </a:r>
            <a:r>
              <a:rPr lang="en-GB" sz="3200" dirty="0" err="1"/>
              <a:t>sau</a:t>
            </a:r>
            <a:r>
              <a:rPr lang="en-GB" sz="3200" dirty="0"/>
              <a:t> </a:t>
            </a:r>
            <a:r>
              <a:rPr lang="en-GB" sz="3200" dirty="0" err="1"/>
              <a:t>prin</a:t>
            </a:r>
            <a:r>
              <a:rPr lang="en-GB" sz="3200" dirty="0"/>
              <a:t> </a:t>
            </a:r>
            <a:r>
              <a:rPr lang="en-GB" sz="3200" dirty="0" err="1"/>
              <a:t>organisme</a:t>
            </a:r>
            <a:r>
              <a:rPr lang="en-GB" sz="3200" dirty="0"/>
              <a:t> </a:t>
            </a:r>
            <a:r>
              <a:rPr lang="en-GB" sz="3200" dirty="0" err="1"/>
              <a:t>abilitate</a:t>
            </a:r>
            <a:r>
              <a:rPr lang="en-GB" sz="3200" dirty="0"/>
              <a:t> </a:t>
            </a:r>
            <a:r>
              <a:rPr lang="en-GB" sz="3200" u="sng" dirty="0"/>
              <a:t>a </a:t>
            </a:r>
            <a:r>
              <a:rPr lang="en-GB" sz="3200" u="sng" dirty="0" err="1"/>
              <a:t>furnizorilor</a:t>
            </a:r>
            <a:r>
              <a:rPr lang="en-GB" sz="3200" u="sng" dirty="0"/>
              <a:t> de </a:t>
            </a:r>
            <a:r>
              <a:rPr lang="en-GB" sz="3200" u="sng" dirty="0" err="1"/>
              <a:t>formare</a:t>
            </a:r>
            <a:r>
              <a:rPr lang="en-GB" sz="3200" dirty="0"/>
              <a:t>, </a:t>
            </a:r>
            <a:r>
              <a:rPr lang="en-GB" sz="3200" u="sng" dirty="0" err="1"/>
              <a:t>alții</a:t>
            </a:r>
            <a:r>
              <a:rPr lang="en-GB" sz="3200" u="sng" dirty="0"/>
              <a:t> </a:t>
            </a:r>
            <a:r>
              <a:rPr lang="en-GB" sz="3200" u="sng" dirty="0" err="1"/>
              <a:t>decât</a:t>
            </a:r>
            <a:r>
              <a:rPr lang="en-GB" sz="3200" u="sng" dirty="0"/>
              <a:t> </a:t>
            </a:r>
            <a:r>
              <a:rPr lang="en-GB" sz="3200" u="sng" dirty="0" err="1"/>
              <a:t>cei</a:t>
            </a:r>
            <a:r>
              <a:rPr lang="en-GB" sz="3200" u="sng" dirty="0"/>
              <a:t> din </a:t>
            </a:r>
            <a:r>
              <a:rPr lang="en-GB" sz="3200" u="sng" dirty="0" err="1"/>
              <a:t>cadrul</a:t>
            </a:r>
            <a:r>
              <a:rPr lang="en-GB" sz="3200" u="sng" dirty="0"/>
              <a:t> </a:t>
            </a:r>
            <a:r>
              <a:rPr lang="en-GB" sz="3200" u="sng" dirty="0" err="1"/>
              <a:t>sistemului</a:t>
            </a:r>
            <a:r>
              <a:rPr lang="en-GB" sz="3200" u="sng" dirty="0"/>
              <a:t> </a:t>
            </a:r>
            <a:r>
              <a:rPr lang="en-GB" sz="3200" u="sng" dirty="0" err="1"/>
              <a:t>național</a:t>
            </a:r>
            <a:r>
              <a:rPr lang="en-GB" sz="3200" u="sng" dirty="0"/>
              <a:t> de </a:t>
            </a:r>
            <a:r>
              <a:rPr lang="en-GB" sz="3200" u="sng" dirty="0" err="1"/>
              <a:t>învățământ</a:t>
            </a:r>
            <a:r>
              <a:rPr lang="en-GB" sz="3200" u="sng" dirty="0"/>
              <a:t>; </a:t>
            </a:r>
            <a:endParaRPr lang="en-GB" sz="3200" u="sng" dirty="0" smtClean="0"/>
          </a:p>
          <a:p>
            <a:pPr marL="514350" lvl="0" indent="-514350" algn="just">
              <a:buAutoNum type="alphaLcParenR"/>
            </a:pPr>
            <a:r>
              <a:rPr lang="en-GB" sz="3200" dirty="0" smtClean="0"/>
              <a:t>d</a:t>
            </a:r>
            <a:r>
              <a:rPr lang="en-GB" sz="3200" dirty="0"/>
              <a:t>) </a:t>
            </a:r>
            <a:r>
              <a:rPr lang="en-GB" sz="3200" u="sng" dirty="0" err="1"/>
              <a:t>coordonarea</a:t>
            </a:r>
            <a:r>
              <a:rPr lang="en-GB" sz="3200" u="sng" dirty="0"/>
              <a:t> </a:t>
            </a:r>
            <a:r>
              <a:rPr lang="en-GB" sz="3200" u="sng" dirty="0" err="1"/>
              <a:t>și</a:t>
            </a:r>
            <a:r>
              <a:rPr lang="en-GB" sz="3200" u="sng" dirty="0"/>
              <a:t> </a:t>
            </a:r>
            <a:r>
              <a:rPr lang="en-GB" sz="3200" u="sng" dirty="0" err="1"/>
              <a:t>controlul</a:t>
            </a:r>
            <a:r>
              <a:rPr lang="en-GB" sz="3200" u="sng" dirty="0"/>
              <a:t> </a:t>
            </a:r>
            <a:r>
              <a:rPr lang="en-GB" sz="3200" u="sng" dirty="0" err="1"/>
              <a:t>autorizării</a:t>
            </a:r>
            <a:r>
              <a:rPr lang="en-GB" sz="3200" u="sng" dirty="0"/>
              <a:t> </a:t>
            </a:r>
            <a:r>
              <a:rPr lang="en-GB" sz="3200" u="sng" dirty="0" err="1"/>
              <a:t>furnizorilor</a:t>
            </a:r>
            <a:r>
              <a:rPr lang="en-GB" sz="3200" u="sng" dirty="0"/>
              <a:t> de </a:t>
            </a:r>
            <a:r>
              <a:rPr lang="en-GB" sz="3200" u="sng" dirty="0" err="1"/>
              <a:t>formare</a:t>
            </a:r>
            <a:r>
              <a:rPr lang="en-GB" sz="3200" u="sng" dirty="0"/>
              <a:t> </a:t>
            </a:r>
            <a:r>
              <a:rPr lang="en-GB" sz="3200" u="sng" dirty="0" err="1"/>
              <a:t>profesională</a:t>
            </a:r>
            <a:r>
              <a:rPr lang="en-GB" sz="3200" u="sng" dirty="0"/>
              <a:t> </a:t>
            </a:r>
            <a:r>
              <a:rPr lang="en-GB" sz="3200" dirty="0"/>
              <a:t>a </a:t>
            </a:r>
            <a:r>
              <a:rPr lang="en-GB" sz="3200" dirty="0" err="1"/>
              <a:t>adulților</a:t>
            </a:r>
            <a:r>
              <a:rPr lang="en-GB" sz="3200" dirty="0"/>
              <a:t>, </a:t>
            </a:r>
            <a:r>
              <a:rPr lang="en-GB" sz="3200" dirty="0" err="1"/>
              <a:t>alții</a:t>
            </a:r>
            <a:r>
              <a:rPr lang="en-GB" sz="3200" dirty="0"/>
              <a:t> </a:t>
            </a:r>
            <a:r>
              <a:rPr lang="en-GB" sz="3200" dirty="0" err="1"/>
              <a:t>decât</a:t>
            </a:r>
            <a:r>
              <a:rPr lang="en-GB" sz="3200" dirty="0"/>
              <a:t> </a:t>
            </a:r>
            <a:r>
              <a:rPr lang="en-GB" sz="3200" dirty="0" err="1"/>
              <a:t>instituțiile</a:t>
            </a:r>
            <a:r>
              <a:rPr lang="en-GB" sz="3200" dirty="0"/>
              <a:t> de </a:t>
            </a:r>
            <a:r>
              <a:rPr lang="en-GB" sz="3200" dirty="0" err="1"/>
              <a:t>învățământ</a:t>
            </a:r>
            <a:r>
              <a:rPr lang="en-GB" sz="3200" dirty="0"/>
              <a:t> superior</a:t>
            </a:r>
            <a:r>
              <a:rPr lang="en-GB" sz="3200" dirty="0" smtClean="0"/>
              <a:t>;</a:t>
            </a:r>
          </a:p>
          <a:p>
            <a:pPr marL="514350" lvl="0" indent="-514350" algn="just">
              <a:buAutoNum type="alphaLcParenR"/>
            </a:pPr>
            <a:r>
              <a:rPr lang="en-GB" sz="3200" dirty="0" smtClean="0"/>
              <a:t> </a:t>
            </a:r>
            <a:r>
              <a:rPr lang="en-GB" sz="3200" dirty="0"/>
              <a:t>e) </a:t>
            </a:r>
            <a:r>
              <a:rPr lang="en-GB" sz="3200" u="sng" dirty="0" err="1"/>
              <a:t>gestionarea</a:t>
            </a:r>
            <a:r>
              <a:rPr lang="en-GB" sz="3200" u="sng" dirty="0"/>
              <a:t> </a:t>
            </a:r>
            <a:r>
              <a:rPr lang="en-GB" sz="3200" u="sng" dirty="0" err="1"/>
              <a:t>registrelor</a:t>
            </a:r>
            <a:r>
              <a:rPr lang="en-GB" sz="3200" u="sng" dirty="0"/>
              <a:t> </a:t>
            </a:r>
            <a:r>
              <a:rPr lang="en-GB" sz="3200" u="sng" dirty="0" err="1"/>
              <a:t>naționale</a:t>
            </a:r>
            <a:r>
              <a:rPr lang="en-GB" sz="3200" u="sng" dirty="0"/>
              <a:t> ale </a:t>
            </a:r>
            <a:r>
              <a:rPr lang="en-GB" sz="3200" u="sng" dirty="0" err="1"/>
              <a:t>furnizorilor</a:t>
            </a:r>
            <a:r>
              <a:rPr lang="en-GB" sz="3200" u="sng" dirty="0"/>
              <a:t> de </a:t>
            </a:r>
            <a:r>
              <a:rPr lang="en-GB" sz="3200" u="sng" dirty="0" err="1"/>
              <a:t>formare</a:t>
            </a:r>
            <a:r>
              <a:rPr lang="en-GB" sz="3200" u="sng" dirty="0"/>
              <a:t> </a:t>
            </a:r>
            <a:r>
              <a:rPr lang="en-GB" sz="3200" u="sng" dirty="0" err="1"/>
              <a:t>profesională</a:t>
            </a:r>
            <a:r>
              <a:rPr lang="en-GB" sz="3200" u="sng" dirty="0"/>
              <a:t> a </a:t>
            </a:r>
            <a:r>
              <a:rPr lang="en-GB" sz="3200" u="sng" dirty="0" err="1"/>
              <a:t>adulților</a:t>
            </a:r>
            <a:r>
              <a:rPr lang="en-GB" sz="3200" dirty="0"/>
              <a:t>; </a:t>
            </a:r>
            <a:endParaRPr lang="en-GB" sz="3200" dirty="0" smtClean="0"/>
          </a:p>
          <a:p>
            <a:pPr marL="514350" lvl="0" indent="-514350" algn="just">
              <a:buAutoNum type="alphaLcParenR"/>
            </a:pPr>
            <a:r>
              <a:rPr lang="en-GB" sz="3200" dirty="0" smtClean="0"/>
              <a:t>f</a:t>
            </a:r>
            <a:r>
              <a:rPr lang="en-GB" sz="3200" dirty="0"/>
              <a:t>) </a:t>
            </a:r>
            <a:r>
              <a:rPr lang="en-GB" sz="3200" u="sng" dirty="0" err="1"/>
              <a:t>asigurarea</a:t>
            </a:r>
            <a:r>
              <a:rPr lang="en-GB" sz="3200" u="sng" dirty="0"/>
              <a:t> </a:t>
            </a:r>
            <a:r>
              <a:rPr lang="en-GB" sz="3200" u="sng" dirty="0" err="1"/>
              <a:t>reglementării</a:t>
            </a:r>
            <a:r>
              <a:rPr lang="en-GB" sz="3200" u="sng" dirty="0"/>
              <a:t> </a:t>
            </a:r>
            <a:r>
              <a:rPr lang="en-GB" sz="3200" u="sng" dirty="0" err="1"/>
              <a:t>sistemului</a:t>
            </a:r>
            <a:r>
              <a:rPr lang="en-GB" sz="3200" u="sng" dirty="0"/>
              <a:t> de </a:t>
            </a:r>
            <a:r>
              <a:rPr lang="en-GB" sz="3200" u="sng" dirty="0" err="1"/>
              <a:t>asigurare</a:t>
            </a:r>
            <a:r>
              <a:rPr lang="en-GB" sz="3200" u="sng" dirty="0"/>
              <a:t> a </a:t>
            </a:r>
            <a:r>
              <a:rPr lang="en-GB" sz="3200" u="sng" dirty="0" err="1"/>
              <a:t>calității</a:t>
            </a:r>
            <a:r>
              <a:rPr lang="en-GB" sz="3200" u="sng" dirty="0"/>
              <a:t> </a:t>
            </a:r>
            <a:r>
              <a:rPr lang="en-GB" sz="3200" dirty="0" err="1"/>
              <a:t>pentru</a:t>
            </a:r>
            <a:r>
              <a:rPr lang="en-GB" sz="3200" dirty="0"/>
              <a:t> </a:t>
            </a:r>
            <a:r>
              <a:rPr lang="en-GB" sz="3200" dirty="0" err="1"/>
              <a:t>alți</a:t>
            </a:r>
            <a:r>
              <a:rPr lang="en-GB" sz="3200" dirty="0"/>
              <a:t> </a:t>
            </a:r>
            <a:r>
              <a:rPr lang="en-GB" sz="3200" dirty="0" err="1"/>
              <a:t>furnizori</a:t>
            </a:r>
            <a:r>
              <a:rPr lang="en-GB" sz="3200" dirty="0"/>
              <a:t> de </a:t>
            </a:r>
            <a:r>
              <a:rPr lang="en-GB" sz="3200" dirty="0" err="1"/>
              <a:t>programe</a:t>
            </a:r>
            <a:r>
              <a:rPr lang="en-GB" sz="3200" dirty="0"/>
              <a:t> de </a:t>
            </a:r>
            <a:r>
              <a:rPr lang="en-GB" sz="3200" dirty="0" err="1"/>
              <a:t>formare</a:t>
            </a:r>
            <a:r>
              <a:rPr lang="en-GB" sz="3200" dirty="0"/>
              <a:t> </a:t>
            </a:r>
            <a:r>
              <a:rPr lang="en-GB" sz="3200" dirty="0" err="1"/>
              <a:t>profesională</a:t>
            </a:r>
            <a:r>
              <a:rPr lang="en-GB" sz="3200" dirty="0"/>
              <a:t> a </a:t>
            </a:r>
            <a:r>
              <a:rPr lang="en-GB" sz="3200" dirty="0" err="1"/>
              <a:t>adulților</a:t>
            </a:r>
            <a:r>
              <a:rPr lang="en-GB" sz="3200" dirty="0"/>
              <a:t> </a:t>
            </a:r>
            <a:r>
              <a:rPr lang="en-GB" sz="3200" dirty="0" err="1"/>
              <a:t>decât</a:t>
            </a:r>
            <a:r>
              <a:rPr lang="en-GB" sz="3200" dirty="0"/>
              <a:t> </a:t>
            </a:r>
            <a:r>
              <a:rPr lang="en-GB" sz="3200" dirty="0" err="1"/>
              <a:t>instituțiile</a:t>
            </a:r>
            <a:r>
              <a:rPr lang="en-GB" sz="3200" dirty="0"/>
              <a:t> de </a:t>
            </a:r>
            <a:r>
              <a:rPr lang="en-GB" sz="3200" dirty="0" err="1"/>
              <a:t>învățământ</a:t>
            </a:r>
            <a:r>
              <a:rPr lang="en-GB" sz="3200" dirty="0"/>
              <a:t> superior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ro-RO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lvl="0" indent="450850" algn="ctr" defTabSz="914400" rtl="0" eaLnBrk="1" fontAlgn="auto" latinLnBrk="0" hangingPunct="1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o-RO" sz="800" b="1" i="0" u="none" strike="noStrike" kern="1200" cap="none" spc="280" normalizeH="0" baseline="0" noProof="0">
                    <a:ln>
                      <a:noFill/>
                    </a:ln>
                    <a:solidFill>
                      <a:srgbClr val="1C1860"/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Times New Roman" panose="02020603050405020304" pitchFamily="18" charset="0"/>
                    <a:cs typeface="+mn-cs"/>
                  </a:rPr>
                  <a:t>Înregistrat ca operator de date cu caracter personal cu nr.25720</a:t>
                </a:r>
                <a:endPara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+mn-cs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8633123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03" y="-63733"/>
            <a:ext cx="12501403" cy="6947394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A9DFAB2B-D35F-474E-BB06-85B5C679D7D5}"/>
              </a:ext>
            </a:extLst>
          </p:cNvPr>
          <p:cNvSpPr txBox="1">
            <a:spLocks/>
          </p:cNvSpPr>
          <p:nvPr/>
        </p:nvSpPr>
        <p:spPr>
          <a:xfrm>
            <a:off x="241738" y="1576207"/>
            <a:ext cx="11674959" cy="8126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>
                <a:solidFill>
                  <a:srgbClr val="00319A"/>
                </a:solidFill>
                <a:latin typeface="Trebuchet MS" panose="020B0603020202020204" pitchFamily="34" charset="0"/>
              </a:rPr>
              <a:t>1</a:t>
            </a:r>
            <a:r>
              <a:rPr lang="en-US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.</a:t>
            </a:r>
            <a:r>
              <a:rPr lang="en-US" sz="3200" b="1" dirty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1.Infiin</a:t>
            </a:r>
            <a:r>
              <a:rPr lang="ro-RO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ț</a:t>
            </a:r>
            <a:r>
              <a:rPr lang="en-US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area,</a:t>
            </a:r>
            <a:r>
              <a:rPr lang="ro-RO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organizarea</a:t>
            </a:r>
            <a:r>
              <a:rPr lang="en-US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ro-RO" sz="3200" b="1" dirty="0">
                <a:solidFill>
                  <a:srgbClr val="00319A"/>
                </a:solidFill>
                <a:latin typeface="Trebuchet MS" panose="020B0603020202020204" pitchFamily="34" charset="0"/>
              </a:rPr>
              <a:t>ș</a:t>
            </a:r>
            <a:r>
              <a:rPr lang="en-US" sz="32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</a:t>
            </a:r>
            <a:r>
              <a:rPr lang="en-US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func</a:t>
            </a:r>
            <a:r>
              <a:rPr lang="ro-RO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ț</a:t>
            </a:r>
            <a:r>
              <a:rPr lang="en-US" sz="32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ionarea</a:t>
            </a:r>
            <a:r>
              <a:rPr lang="en-US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r>
              <a:rPr lang="en-US" sz="3200" b="1" dirty="0">
                <a:solidFill>
                  <a:srgbClr val="00319A"/>
                </a:solidFill>
                <a:latin typeface="Trebuchet MS" panose="020B0603020202020204" pitchFamily="34" charset="0"/>
              </a:rPr>
              <a:t>ANC </a:t>
            </a:r>
          </a:p>
          <a:p>
            <a:pPr>
              <a:defRPr/>
            </a:pPr>
            <a:r>
              <a:rPr lang="en-GB" sz="32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585893" y="2234429"/>
            <a:ext cx="11127136" cy="3656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GB" sz="2600" b="1" dirty="0" err="1" smtClean="0">
                <a:solidFill>
                  <a:srgbClr val="0070C0"/>
                </a:solidFill>
              </a:rPr>
              <a:t>Autoritatea</a:t>
            </a:r>
            <a:r>
              <a:rPr lang="en-GB" sz="2600" b="1" dirty="0" smtClean="0">
                <a:solidFill>
                  <a:srgbClr val="0070C0"/>
                </a:solidFill>
              </a:rPr>
              <a:t> Na</a:t>
            </a:r>
            <a:r>
              <a:rPr lang="ro-RO" sz="2600" b="1" dirty="0" smtClean="0">
                <a:solidFill>
                  <a:srgbClr val="0070C0"/>
                </a:solidFill>
              </a:rPr>
              <a:t>ț</a:t>
            </a:r>
            <a:r>
              <a:rPr lang="en-GB" sz="2600" b="1" dirty="0" err="1" smtClean="0">
                <a:solidFill>
                  <a:srgbClr val="0070C0"/>
                </a:solidFill>
              </a:rPr>
              <a:t>ional</a:t>
            </a:r>
            <a:r>
              <a:rPr lang="ro-RO" sz="2600" b="1" dirty="0" smtClean="0">
                <a:solidFill>
                  <a:srgbClr val="0070C0"/>
                </a:solidFill>
              </a:rPr>
              <a:t>ă</a:t>
            </a:r>
            <a:r>
              <a:rPr lang="en-GB" sz="2600" b="1" dirty="0" smtClean="0">
                <a:solidFill>
                  <a:srgbClr val="0070C0"/>
                </a:solidFill>
              </a:rPr>
              <a:t> </a:t>
            </a:r>
            <a:r>
              <a:rPr lang="en-GB" sz="2600" b="1" dirty="0" err="1" smtClean="0">
                <a:solidFill>
                  <a:srgbClr val="0070C0"/>
                </a:solidFill>
              </a:rPr>
              <a:t>pentru</a:t>
            </a:r>
            <a:r>
              <a:rPr lang="en-GB" sz="2600" b="1" dirty="0" smtClean="0">
                <a:solidFill>
                  <a:srgbClr val="0070C0"/>
                </a:solidFill>
              </a:rPr>
              <a:t> </a:t>
            </a:r>
            <a:r>
              <a:rPr lang="en-GB" sz="2600" b="1" dirty="0" err="1" smtClean="0">
                <a:solidFill>
                  <a:srgbClr val="0070C0"/>
                </a:solidFill>
              </a:rPr>
              <a:t>Calific</a:t>
            </a:r>
            <a:r>
              <a:rPr lang="ro-RO" sz="2600" b="1" dirty="0" smtClean="0">
                <a:solidFill>
                  <a:srgbClr val="0070C0"/>
                </a:solidFill>
              </a:rPr>
              <a:t>ă</a:t>
            </a:r>
            <a:r>
              <a:rPr lang="en-GB" sz="2600" b="1" dirty="0" err="1" smtClean="0">
                <a:solidFill>
                  <a:srgbClr val="0070C0"/>
                </a:solidFill>
              </a:rPr>
              <a:t>ri</a:t>
            </a:r>
            <a:r>
              <a:rPr lang="en-GB" sz="2600" b="1" dirty="0" smtClean="0">
                <a:solidFill>
                  <a:srgbClr val="0070C0"/>
                </a:solidFill>
              </a:rPr>
              <a:t>:</a:t>
            </a:r>
          </a:p>
          <a:p>
            <a:pPr algn="just">
              <a:defRPr/>
            </a:pPr>
            <a:r>
              <a:rPr lang="en-GB" sz="2600" b="1" dirty="0" smtClean="0">
                <a:solidFill>
                  <a:srgbClr val="0070C0"/>
                </a:solidFill>
              </a:rPr>
              <a:t>-</a:t>
            </a:r>
            <a:r>
              <a:rPr lang="ro-RO" sz="2600" b="1" dirty="0" smtClean="0">
                <a:solidFill>
                  <a:srgbClr val="0070C0"/>
                </a:solidFill>
              </a:rPr>
              <a:t> </a:t>
            </a:r>
            <a:r>
              <a:rPr lang="en-GB" sz="2600" b="1" dirty="0" smtClean="0">
                <a:solidFill>
                  <a:srgbClr val="0070C0"/>
                </a:solidFill>
              </a:rPr>
              <a:t>se </a:t>
            </a:r>
            <a:r>
              <a:rPr lang="ro-RO" sz="2600" b="1" dirty="0" smtClean="0">
                <a:solidFill>
                  <a:srgbClr val="0070C0"/>
                </a:solidFill>
              </a:rPr>
              <a:t>înființează</a:t>
            </a:r>
            <a:r>
              <a:rPr lang="ro-RO" sz="2600" dirty="0" smtClean="0"/>
              <a:t> în </a:t>
            </a:r>
            <a:r>
              <a:rPr lang="ro-RO" sz="2600" dirty="0"/>
              <a:t>temeiul prevederilor </a:t>
            </a:r>
            <a:r>
              <a:rPr lang="ro-RO" sz="2600" b="1" dirty="0">
                <a:solidFill>
                  <a:srgbClr val="FF0000"/>
                </a:solidFill>
              </a:rPr>
              <a:t>art. </a:t>
            </a:r>
            <a:r>
              <a:rPr lang="ro-RO" sz="2600" b="1" dirty="0" smtClean="0">
                <a:solidFill>
                  <a:srgbClr val="FF0000"/>
                </a:solidFill>
              </a:rPr>
              <a:t>194 </a:t>
            </a:r>
            <a:r>
              <a:rPr lang="ro-RO" sz="2600" b="1" dirty="0">
                <a:solidFill>
                  <a:srgbClr val="FF0000"/>
                </a:solidFill>
              </a:rPr>
              <a:t>alin. (1</a:t>
            </a:r>
            <a:r>
              <a:rPr lang="ro-RO" sz="2600" b="1" dirty="0" smtClean="0">
                <a:solidFill>
                  <a:srgbClr val="FF0000"/>
                </a:solidFill>
              </a:rPr>
              <a:t>) din </a:t>
            </a:r>
            <a:r>
              <a:rPr lang="ro-RO" sz="2600" b="1" dirty="0">
                <a:solidFill>
                  <a:srgbClr val="FF0000"/>
                </a:solidFill>
              </a:rPr>
              <a:t>Legea </a:t>
            </a:r>
            <a:r>
              <a:rPr lang="ro-RO" sz="2600" b="1" dirty="0" smtClean="0">
                <a:solidFill>
                  <a:srgbClr val="FF0000"/>
                </a:solidFill>
              </a:rPr>
              <a:t>învățământului superior nr. 199/2023, cu modificările ulterioare.</a:t>
            </a:r>
            <a:endParaRPr lang="ro-RO" sz="2600" dirty="0" smtClean="0"/>
          </a:p>
          <a:p>
            <a:pPr algn="l">
              <a:defRPr/>
            </a:pPr>
            <a:r>
              <a:rPr lang="en-GB" sz="2600" b="1" dirty="0" smtClean="0">
                <a:solidFill>
                  <a:srgbClr val="0070C0"/>
                </a:solidFill>
              </a:rPr>
              <a:t>-</a:t>
            </a:r>
            <a:r>
              <a:rPr lang="ro-RO" sz="2600" b="1" dirty="0" smtClean="0">
                <a:solidFill>
                  <a:srgbClr val="0070C0"/>
                </a:solidFill>
              </a:rPr>
              <a:t> </a:t>
            </a:r>
            <a:r>
              <a:rPr lang="en-GB" sz="2600" b="1" dirty="0" smtClean="0">
                <a:solidFill>
                  <a:srgbClr val="0070C0"/>
                </a:solidFill>
              </a:rPr>
              <a:t>are ca p</a:t>
            </a:r>
            <a:r>
              <a:rPr lang="ro-RO" sz="2600" b="1" dirty="0" err="1" smtClean="0">
                <a:solidFill>
                  <a:srgbClr val="0070C0"/>
                </a:solidFill>
              </a:rPr>
              <a:t>rincipale</a:t>
            </a:r>
            <a:r>
              <a:rPr lang="ro-RO" sz="2600" b="1" dirty="0" smtClean="0">
                <a:solidFill>
                  <a:srgbClr val="0070C0"/>
                </a:solidFill>
              </a:rPr>
              <a:t> </a:t>
            </a:r>
            <a:r>
              <a:rPr lang="ro-RO" sz="2600" b="1" dirty="0">
                <a:solidFill>
                  <a:srgbClr val="0070C0"/>
                </a:solidFill>
              </a:rPr>
              <a:t>atribuții</a:t>
            </a:r>
            <a:r>
              <a:rPr lang="ro-RO" sz="2600" dirty="0">
                <a:solidFill>
                  <a:srgbClr val="0070C0"/>
                </a:solidFill>
              </a:rPr>
              <a:t> </a:t>
            </a:r>
            <a:r>
              <a:rPr lang="en-GB" sz="2600" dirty="0" err="1" smtClean="0"/>
              <a:t>cele</a:t>
            </a:r>
            <a:r>
              <a:rPr lang="en-GB" sz="2600" dirty="0" smtClean="0"/>
              <a:t> </a:t>
            </a:r>
            <a:r>
              <a:rPr lang="en-GB" sz="2600" dirty="0" err="1" smtClean="0"/>
              <a:t>stabilite</a:t>
            </a:r>
            <a:r>
              <a:rPr lang="en-GB" sz="2600" dirty="0" smtClean="0"/>
              <a:t> </a:t>
            </a:r>
            <a:r>
              <a:rPr lang="ro-RO" sz="2600" dirty="0" smtClean="0"/>
              <a:t> </a:t>
            </a:r>
            <a:r>
              <a:rPr lang="ro-RO" sz="2600" dirty="0"/>
              <a:t>de prevederile </a:t>
            </a:r>
            <a:r>
              <a:rPr lang="ro-RO" sz="2600" b="1" dirty="0">
                <a:solidFill>
                  <a:srgbClr val="FF0000"/>
                </a:solidFill>
              </a:rPr>
              <a:t>art. 196 alin. </a:t>
            </a:r>
            <a:r>
              <a:rPr lang="ro-RO" sz="2600" b="1" dirty="0" smtClean="0">
                <a:solidFill>
                  <a:srgbClr val="FF0000"/>
                </a:solidFill>
              </a:rPr>
              <a:t>(1) al </a:t>
            </a:r>
            <a:r>
              <a:rPr lang="ro-RO" sz="2600" b="1" dirty="0">
                <a:solidFill>
                  <a:srgbClr val="FF0000"/>
                </a:solidFill>
              </a:rPr>
              <a:t>aceluiași act </a:t>
            </a:r>
            <a:r>
              <a:rPr lang="ro-RO" sz="2600" b="1" dirty="0" smtClean="0">
                <a:solidFill>
                  <a:srgbClr val="FF0000"/>
                </a:solidFill>
              </a:rPr>
              <a:t>normativ</a:t>
            </a:r>
            <a:r>
              <a:rPr lang="ro-RO" sz="2600" b="1" dirty="0" smtClean="0">
                <a:solidFill>
                  <a:srgbClr val="0070C0"/>
                </a:solidFill>
              </a:rPr>
              <a:t>.</a:t>
            </a:r>
            <a:endParaRPr lang="en-GB" sz="26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ro-RO" sz="2600" b="1" dirty="0">
                <a:solidFill>
                  <a:srgbClr val="0070C0"/>
                </a:solidFill>
              </a:rPr>
              <a:t>O</a:t>
            </a:r>
            <a:r>
              <a:rPr lang="en-GB" sz="2600" b="1" dirty="0" err="1" smtClean="0">
                <a:solidFill>
                  <a:srgbClr val="0070C0"/>
                </a:solidFill>
              </a:rPr>
              <a:t>rganizarea</a:t>
            </a:r>
            <a:r>
              <a:rPr lang="en-GB" sz="2600" b="1" dirty="0" smtClean="0">
                <a:solidFill>
                  <a:srgbClr val="0070C0"/>
                </a:solidFill>
              </a:rPr>
              <a:t> </a:t>
            </a:r>
            <a:r>
              <a:rPr lang="ro-RO" sz="2600" b="1" dirty="0">
                <a:solidFill>
                  <a:srgbClr val="0070C0"/>
                </a:solidFill>
              </a:rPr>
              <a:t>ș</a:t>
            </a:r>
            <a:r>
              <a:rPr lang="en-GB" sz="2600" b="1" dirty="0" err="1" smtClean="0">
                <a:solidFill>
                  <a:srgbClr val="0070C0"/>
                </a:solidFill>
              </a:rPr>
              <a:t>i</a:t>
            </a:r>
            <a:r>
              <a:rPr lang="en-GB" sz="2600" b="1" dirty="0" smtClean="0">
                <a:solidFill>
                  <a:srgbClr val="0070C0"/>
                </a:solidFill>
              </a:rPr>
              <a:t> </a:t>
            </a:r>
            <a:r>
              <a:rPr lang="en-GB" sz="2600" b="1" dirty="0" err="1" smtClean="0">
                <a:solidFill>
                  <a:srgbClr val="0070C0"/>
                </a:solidFill>
              </a:rPr>
              <a:t>func</a:t>
            </a:r>
            <a:r>
              <a:rPr lang="ro-RO" sz="2600" b="1" dirty="0" smtClean="0">
                <a:solidFill>
                  <a:srgbClr val="0070C0"/>
                </a:solidFill>
              </a:rPr>
              <a:t>ț</a:t>
            </a:r>
            <a:r>
              <a:rPr lang="en-GB" sz="2600" b="1" dirty="0" err="1" smtClean="0">
                <a:solidFill>
                  <a:srgbClr val="0070C0"/>
                </a:solidFill>
              </a:rPr>
              <a:t>ionarea</a:t>
            </a:r>
            <a:r>
              <a:rPr lang="en-GB" sz="2600" b="1" dirty="0" smtClean="0">
                <a:solidFill>
                  <a:srgbClr val="0070C0"/>
                </a:solidFill>
              </a:rPr>
              <a:t> ANC se </a:t>
            </a:r>
            <a:r>
              <a:rPr lang="en-GB" sz="2600" b="1" dirty="0" err="1" smtClean="0">
                <a:solidFill>
                  <a:srgbClr val="0070C0"/>
                </a:solidFill>
              </a:rPr>
              <a:t>realizeaz</a:t>
            </a:r>
            <a:r>
              <a:rPr lang="ro-RO" sz="2600" b="1" dirty="0" smtClean="0">
                <a:solidFill>
                  <a:srgbClr val="0070C0"/>
                </a:solidFill>
              </a:rPr>
              <a:t>ă</a:t>
            </a:r>
            <a:r>
              <a:rPr lang="en-GB" sz="2600" b="1" dirty="0" smtClean="0">
                <a:solidFill>
                  <a:srgbClr val="0070C0"/>
                </a:solidFill>
              </a:rPr>
              <a:t> </a:t>
            </a:r>
            <a:r>
              <a:rPr lang="en-GB" sz="2600" b="1" dirty="0" err="1" smtClean="0">
                <a:solidFill>
                  <a:srgbClr val="0070C0"/>
                </a:solidFill>
              </a:rPr>
              <a:t>prin</a:t>
            </a:r>
            <a:r>
              <a:rPr lang="en-GB" sz="2600" b="1" dirty="0" smtClean="0">
                <a:solidFill>
                  <a:srgbClr val="0070C0"/>
                </a:solidFill>
              </a:rPr>
              <a:t> Hot</a:t>
            </a:r>
            <a:r>
              <a:rPr lang="ro-RO" sz="2600" b="1" dirty="0" smtClean="0">
                <a:solidFill>
                  <a:srgbClr val="0070C0"/>
                </a:solidFill>
              </a:rPr>
              <a:t>ă</a:t>
            </a:r>
            <a:r>
              <a:rPr lang="en-GB" sz="2600" b="1" dirty="0" smtClean="0">
                <a:solidFill>
                  <a:srgbClr val="0070C0"/>
                </a:solidFill>
              </a:rPr>
              <a:t>r</a:t>
            </a:r>
            <a:r>
              <a:rPr lang="ro-RO" sz="2600" b="1" dirty="0" smtClean="0">
                <a:solidFill>
                  <a:srgbClr val="0070C0"/>
                </a:solidFill>
              </a:rPr>
              <a:t>ă</a:t>
            </a:r>
            <a:r>
              <a:rPr lang="en-GB" sz="2600" b="1" dirty="0" smtClean="0">
                <a:solidFill>
                  <a:srgbClr val="0070C0"/>
                </a:solidFill>
              </a:rPr>
              <a:t>re de </a:t>
            </a:r>
            <a:r>
              <a:rPr lang="ro-RO" sz="2600" b="1" dirty="0" err="1">
                <a:solidFill>
                  <a:srgbClr val="0070C0"/>
                </a:solidFill>
              </a:rPr>
              <a:t>G</a:t>
            </a:r>
            <a:r>
              <a:rPr lang="en-GB" sz="2600" b="1" dirty="0" err="1" smtClean="0">
                <a:solidFill>
                  <a:srgbClr val="0070C0"/>
                </a:solidFill>
              </a:rPr>
              <a:t>uvern</a:t>
            </a:r>
            <a:r>
              <a:rPr lang="en-GB" sz="2600" b="1" dirty="0" smtClean="0">
                <a:solidFill>
                  <a:srgbClr val="0070C0"/>
                </a:solidFill>
              </a:rPr>
              <a:t> conform </a:t>
            </a:r>
            <a:r>
              <a:rPr lang="en-GB" sz="2600" b="1" dirty="0" err="1" smtClean="0">
                <a:solidFill>
                  <a:srgbClr val="0070C0"/>
                </a:solidFill>
              </a:rPr>
              <a:t>prevederilor</a:t>
            </a:r>
            <a:r>
              <a:rPr lang="en-GB" sz="2600" b="1" dirty="0" smtClean="0">
                <a:solidFill>
                  <a:srgbClr val="0070C0"/>
                </a:solidFill>
              </a:rPr>
              <a:t> art.</a:t>
            </a:r>
            <a:r>
              <a:rPr lang="ro-RO" sz="2600" b="1" dirty="0" smtClean="0">
                <a:solidFill>
                  <a:srgbClr val="0070C0"/>
                </a:solidFill>
              </a:rPr>
              <a:t> 194 </a:t>
            </a:r>
            <a:r>
              <a:rPr lang="en-GB" sz="2600" b="1" dirty="0" smtClean="0">
                <a:solidFill>
                  <a:srgbClr val="0070C0"/>
                </a:solidFill>
              </a:rPr>
              <a:t>al</a:t>
            </a:r>
            <a:r>
              <a:rPr lang="ro-RO" sz="2600" b="1" dirty="0" smtClean="0">
                <a:solidFill>
                  <a:srgbClr val="0070C0"/>
                </a:solidFill>
              </a:rPr>
              <a:t>in. (5).</a:t>
            </a:r>
            <a:endParaRPr lang="en-GB" sz="26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ro-RO" sz="28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kumimoji="0" lang="ro-RO" sz="18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algn="l"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7055415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03" y="-89394"/>
            <a:ext cx="12501403" cy="6947394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377730" y="1627691"/>
            <a:ext cx="11127136" cy="3775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32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Consiliul</a:t>
            </a:r>
            <a:r>
              <a:rPr lang="en-GB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de </a:t>
            </a:r>
            <a:r>
              <a:rPr lang="en-GB" sz="32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Administra</a:t>
            </a:r>
            <a:r>
              <a:rPr lang="ro-RO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ț</a:t>
            </a:r>
            <a:r>
              <a:rPr lang="en-GB" sz="32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ie</a:t>
            </a:r>
            <a:r>
              <a:rPr lang="en-GB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al ANC –</a:t>
            </a:r>
            <a:r>
              <a:rPr lang="ro-RO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nou</a:t>
            </a:r>
            <a:r>
              <a:rPr lang="en-GB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ro-RO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pPr algn="just"/>
            <a:endParaRPr lang="ro-RO" sz="32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ro-RO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Art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</a:rPr>
              <a:t>. 195 </a:t>
            </a:r>
            <a:r>
              <a:rPr lang="ro-RO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din 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</a:rPr>
              <a:t>Legea </a:t>
            </a:r>
            <a:r>
              <a:rPr lang="ro-RO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învățământului 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</a:rPr>
              <a:t>superior nr. 199/2023, cu modificările </a:t>
            </a:r>
            <a:r>
              <a:rPr lang="ro-RO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ulterioare, prevede la alin. (5): </a:t>
            </a:r>
          </a:p>
          <a:p>
            <a:pPr algn="just"/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</a:rPr>
              <a:t>(5) </a:t>
            </a:r>
            <a:r>
              <a:rPr lang="ro-RO" dirty="0">
                <a:latin typeface="Trebuchet MS" panose="020B0603020202020204" pitchFamily="34" charset="0"/>
              </a:rPr>
              <a:t>Consiliul de administraţie este numit prin decizia preşedintelui ANC şi </a:t>
            </a:r>
            <a:r>
              <a:rPr lang="ro-RO" dirty="0" smtClean="0">
                <a:latin typeface="Trebuchet MS" panose="020B0603020202020204" pitchFamily="34" charset="0"/>
              </a:rPr>
              <a:t>este format </a:t>
            </a:r>
            <a:r>
              <a:rPr lang="ro-RO" dirty="0">
                <a:latin typeface="Trebuchet MS" panose="020B0603020202020204" pitchFamily="34" charset="0"/>
              </a:rPr>
              <a:t>din şapte membri: preşedintele ANC şi vicepreşedintele ANC, </a:t>
            </a:r>
            <a:r>
              <a:rPr lang="ro-RO" dirty="0" smtClean="0">
                <a:latin typeface="Trebuchet MS" panose="020B0603020202020204" pitchFamily="34" charset="0"/>
              </a:rPr>
              <a:t>doi reprezentanţi </a:t>
            </a:r>
            <a:r>
              <a:rPr lang="ro-RO" dirty="0">
                <a:latin typeface="Trebuchet MS" panose="020B0603020202020204" pitchFamily="34" charset="0"/>
              </a:rPr>
              <a:t>ai Ministerului Educaţiei, precum şi câte un </a:t>
            </a:r>
            <a:r>
              <a:rPr lang="ro-RO" dirty="0" smtClean="0">
                <a:latin typeface="Trebuchet MS" panose="020B0603020202020204" pitchFamily="34" charset="0"/>
              </a:rPr>
              <a:t>reprezentant desemnat </a:t>
            </a:r>
            <a:r>
              <a:rPr lang="ro-RO" dirty="0">
                <a:latin typeface="Trebuchet MS" panose="020B0603020202020204" pitchFamily="34" charset="0"/>
              </a:rPr>
              <a:t>de Ministerul Muncii şi Solidarităţii Sociale, Ministerul </a:t>
            </a:r>
            <a:r>
              <a:rPr lang="ro-RO" dirty="0" smtClean="0">
                <a:latin typeface="Trebuchet MS" panose="020B0603020202020204" pitchFamily="34" charset="0"/>
              </a:rPr>
              <a:t>Cercetării, Inovării </a:t>
            </a:r>
            <a:r>
              <a:rPr lang="ro-RO" dirty="0">
                <a:latin typeface="Trebuchet MS" panose="020B0603020202020204" pitchFamily="34" charset="0"/>
              </a:rPr>
              <a:t>şi Digitalizării şi Ministerul Finanţelor.</a:t>
            </a:r>
            <a:endParaRPr kumimoji="0" lang="en-US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296331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A9DFAB2B-D35F-474E-BB06-85B5C679D7D5}"/>
              </a:ext>
            </a:extLst>
          </p:cNvPr>
          <p:cNvSpPr txBox="1">
            <a:spLocks/>
          </p:cNvSpPr>
          <p:nvPr/>
        </p:nvSpPr>
        <p:spPr>
          <a:xfrm>
            <a:off x="244307" y="1115840"/>
            <a:ext cx="11810308" cy="52194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100" b="1" dirty="0" smtClean="0">
              <a:solidFill>
                <a:srgbClr val="0031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1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2. </a:t>
            </a:r>
            <a:r>
              <a:rPr lang="en-GB" sz="3100" b="1" dirty="0" err="1" smtClean="0">
                <a:solidFill>
                  <a:srgbClr val="00319A"/>
                </a:solidFill>
                <a:latin typeface="Trebuchet MS" panose="020B0603020202020204" pitchFamily="34" charset="0"/>
              </a:rPr>
              <a:t>Atribu</a:t>
            </a:r>
            <a:r>
              <a:rPr lang="ro-RO" sz="3100" b="1" dirty="0">
                <a:solidFill>
                  <a:srgbClr val="00319A"/>
                </a:solidFill>
                <a:latin typeface="Trebuchet MS" panose="020B0603020202020204" pitchFamily="34" charset="0"/>
              </a:rPr>
              <a:t>ț</a:t>
            </a:r>
            <a:r>
              <a:rPr lang="en-GB" sz="3100" b="1" dirty="0" err="1">
                <a:solidFill>
                  <a:srgbClr val="00319A"/>
                </a:solidFill>
                <a:latin typeface="Trebuchet MS" panose="020B0603020202020204" pitchFamily="34" charset="0"/>
              </a:rPr>
              <a:t>iile</a:t>
            </a:r>
            <a:r>
              <a:rPr lang="en-GB" sz="3100" b="1" dirty="0">
                <a:solidFill>
                  <a:srgbClr val="00319A"/>
                </a:solidFill>
                <a:latin typeface="Trebuchet MS" panose="020B0603020202020204" pitchFamily="34" charset="0"/>
              </a:rPr>
              <a:t> ANC conform p</a:t>
            </a:r>
            <a:r>
              <a:rPr lang="ro-RO" sz="3100" b="1" dirty="0">
                <a:solidFill>
                  <a:srgbClr val="00319A"/>
                </a:solidFill>
                <a:latin typeface="Trebuchet MS" panose="020B0603020202020204" pitchFamily="34" charset="0"/>
              </a:rPr>
              <a:t>ropuner</a:t>
            </a:r>
            <a:r>
              <a:rPr lang="en-GB" sz="3100" b="1" dirty="0" err="1">
                <a:solidFill>
                  <a:srgbClr val="00319A"/>
                </a:solidFill>
                <a:latin typeface="Trebuchet MS" panose="020B0603020202020204" pitchFamily="34" charset="0"/>
              </a:rPr>
              <a:t>i</a:t>
            </a:r>
            <a:r>
              <a:rPr lang="ro-RO" sz="3100" b="1" dirty="0">
                <a:solidFill>
                  <a:srgbClr val="00319A"/>
                </a:solidFill>
                <a:latin typeface="Trebuchet MS" panose="020B0603020202020204" pitchFamily="34" charset="0"/>
              </a:rPr>
              <a:t>i de HG privind organizarea, structura și funcționarea </a:t>
            </a:r>
            <a:r>
              <a:rPr lang="ro-RO" sz="3100" b="1" dirty="0" smtClean="0">
                <a:solidFill>
                  <a:srgbClr val="00319A"/>
                </a:solidFill>
                <a:latin typeface="Trebuchet MS" panose="020B0603020202020204" pitchFamily="34" charset="0"/>
              </a:rPr>
              <a:t>ANC </a:t>
            </a:r>
            <a:endParaRPr lang="ro-RO" sz="3100" b="1" dirty="0">
              <a:solidFill>
                <a:srgbClr val="00319A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defRPr/>
            </a:pPr>
            <a:r>
              <a:rPr lang="ro-RO" sz="2000" b="1" dirty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r>
              <a:rPr lang="ro-RO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Conform</a:t>
            </a:r>
            <a:r>
              <a:rPr lang="ro-RO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art</a:t>
            </a:r>
            <a:r>
              <a:rPr lang="ro-RO" sz="2000" b="1" dirty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r>
              <a:rPr lang="en-GB" sz="2000" b="1" dirty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196 </a:t>
            </a:r>
            <a:r>
              <a:rPr lang="en-GB" sz="2000" b="1" dirty="0" err="1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alin</a:t>
            </a:r>
            <a:r>
              <a:rPr lang="en-GB" sz="2000" b="1" dirty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r>
              <a:rPr lang="ro-RO" sz="2000" b="1" dirty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(1)</a:t>
            </a:r>
            <a:r>
              <a:rPr lang="ro-RO" sz="2000" b="1" dirty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ș</a:t>
            </a:r>
            <a:r>
              <a:rPr lang="en-GB" sz="2000" b="1" dirty="0" err="1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000" b="1" dirty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(2) </a:t>
            </a:r>
            <a:r>
              <a:rPr lang="ro-RO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din L</a:t>
            </a:r>
            <a:r>
              <a:rPr lang="en-GB" sz="2000" b="1" dirty="0" err="1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eg</a:t>
            </a:r>
            <a:r>
              <a:rPr lang="ro-RO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ea</a:t>
            </a:r>
            <a:r>
              <a:rPr lang="en-GB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învățământului superior nr. </a:t>
            </a:r>
            <a:r>
              <a:rPr lang="en-GB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199/2023</a:t>
            </a:r>
            <a:r>
              <a:rPr lang="ro-RO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, ANC</a:t>
            </a:r>
            <a:r>
              <a:rPr lang="en-GB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gestioneaz</a:t>
            </a:r>
            <a:r>
              <a:rPr kumimoji="0" lang="ro-RO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Cadrul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Na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ț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ional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al 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Calific</a:t>
            </a:r>
            <a:r>
              <a:rPr kumimoji="0" lang="ro-RO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rilor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ș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i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corelarea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cu 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Cadrul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European al 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Calific</a:t>
            </a:r>
            <a:r>
              <a:rPr kumimoji="0" lang="ro-RO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rilor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, precum și 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Registru</a:t>
            </a:r>
            <a:r>
              <a:rPr kumimoji="0" lang="ro-RO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l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Na</a:t>
            </a:r>
            <a:r>
              <a:rPr kumimoji="0" lang="ro-RO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ț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ional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al 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Calific</a:t>
            </a:r>
            <a:r>
              <a:rPr kumimoji="0" lang="ro-RO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rilor</a:t>
            </a:r>
            <a:r>
              <a:rPr kumimoji="0" lang="ro-RO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;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aseline="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particip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la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strategii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ș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i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roiecte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î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n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domeniul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s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ău 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de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competen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ță;</a:t>
            </a:r>
            <a:endParaRPr lang="en-GB" sz="20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o-RO" sz="2000" noProof="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prob</a:t>
            </a:r>
            <a:r>
              <a:rPr kumimoji="0" lang="ro-RO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standardele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ocupa</a:t>
            </a:r>
            <a:r>
              <a:rPr kumimoji="0" lang="ro-RO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ț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ionale</a:t>
            </a:r>
            <a:r>
              <a:rPr kumimoji="0" lang="en-GB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/</a:t>
            </a:r>
            <a:r>
              <a:rPr kumimoji="0" lang="ro-RO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kumimoji="0" lang="en-GB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calificare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;</a:t>
            </a:r>
            <a:endParaRPr kumimoji="0" lang="en-GB" sz="2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aseline="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organizeaz</a:t>
            </a:r>
            <a:r>
              <a:rPr lang="ro-RO" sz="2000" baseline="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ș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gestioneaz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activitatea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comitetelor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sectoriale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ș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rela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ț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ia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cu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pia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ț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muncii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;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l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î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nf</a:t>
            </a:r>
            <a:r>
              <a:rPr kumimoji="0" lang="ro-RO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i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in</a:t>
            </a:r>
            <a:r>
              <a:rPr kumimoji="0" lang="ro-RO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ț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eaz</a:t>
            </a:r>
            <a:r>
              <a:rPr kumimoji="0" lang="ro-RO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Centru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l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Na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ț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ional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de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Acreditare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,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f</a:t>
            </a:r>
            <a:r>
              <a:rPr kumimoji="0" lang="ro-RO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ără</a:t>
            </a:r>
            <a:r>
              <a:rPr kumimoji="0" lang="ro-RO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personalitate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juridic</a:t>
            </a:r>
            <a:r>
              <a:rPr kumimoji="0" lang="ro-RO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ă;</a:t>
            </a:r>
            <a:endParaRPr kumimoji="0" lang="en-GB" sz="2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aseline="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reglementeaz</a:t>
            </a:r>
            <a:r>
              <a:rPr lang="ro-RO" sz="2000" baseline="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lang="en-GB" sz="2000" baseline="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baseline="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domeniul</a:t>
            </a:r>
            <a:r>
              <a:rPr lang="en-GB" sz="2000" baseline="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baseline="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calific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lang="en-GB" sz="2000" baseline="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rilor</a:t>
            </a:r>
            <a:r>
              <a:rPr lang="ro-RO" sz="2000" baseline="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r>
              <a:rPr lang="en-GB" sz="2000" baseline="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b="1" baseline="0" dirty="0" smtClean="0">
              <a:solidFill>
                <a:srgbClr val="00319A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2000" b="1" dirty="0" smtClean="0">
                <a:solidFill>
                  <a:srgbClr val="00319A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II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00319A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. Conform </a:t>
            </a:r>
            <a:r>
              <a:rPr kumimoji="0" lang="en-GB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319A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propunerii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00319A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de HG</a:t>
            </a:r>
            <a:r>
              <a:rPr kumimoji="0" lang="ro-RO" sz="2000" b="1" i="0" u="none" strike="noStrike" kern="1200" cap="none" spc="0" normalizeH="0" noProof="0" dirty="0" smtClean="0">
                <a:ln>
                  <a:noFill/>
                </a:ln>
                <a:solidFill>
                  <a:srgbClr val="00319A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buFontTx/>
              <a:buChar char="-"/>
              <a:defRPr/>
            </a:pP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Punct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Național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Europass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l">
              <a:lnSpc>
                <a:spcPct val="120000"/>
              </a:lnSpc>
              <a:buFontTx/>
              <a:buChar char="-"/>
              <a:defRPr/>
            </a:pP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Centru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Național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Euroguidance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l">
              <a:lnSpc>
                <a:spcPct val="120000"/>
              </a:lnSpc>
              <a:buFontTx/>
              <a:buChar char="-"/>
              <a:defRPr/>
            </a:pP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autoritate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competentă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IMI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pe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domeniul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s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ău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l">
              <a:lnSpc>
                <a:spcPct val="120000"/>
              </a:lnSpc>
              <a:buFontTx/>
              <a:buChar char="-"/>
              <a:defRPr/>
            </a:pP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Punct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național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de contact 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ESCO;</a:t>
            </a:r>
          </a:p>
          <a:p>
            <a:pPr marL="342900" lvl="0" indent="-342900" algn="l">
              <a:lnSpc>
                <a:spcPct val="120000"/>
              </a:lnSpc>
              <a:buFontTx/>
              <a:buChar char="-"/>
              <a:defRPr/>
            </a:pP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recunoașterea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documentelor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formare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de la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furnizori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formare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din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spatiu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UE;</a:t>
            </a:r>
            <a:endParaRPr lang="en-GB" sz="20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buFontTx/>
              <a:buChar char="-"/>
              <a:defRPr/>
            </a:pP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Serviciu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Național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Asistență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EPALE;</a:t>
            </a:r>
          </a:p>
          <a:p>
            <a:pPr marL="342900" lvl="0" indent="-342900" algn="l">
              <a:lnSpc>
                <a:spcPct val="120000"/>
              </a:lnSpc>
              <a:buFontTx/>
              <a:buChar char="-"/>
              <a:defRPr/>
            </a:pP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activități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în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domeniul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educației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adulților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l">
              <a:lnSpc>
                <a:spcPct val="120000"/>
              </a:lnSpc>
              <a:buFontTx/>
              <a:buChar char="-"/>
              <a:defRPr/>
            </a:pP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instituție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reglementare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pentru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ocupațiile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„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specialist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în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sisteme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calificare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”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și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„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evaluator 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de </a:t>
            </a:r>
            <a:r>
              <a:rPr lang="en-GB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competențe</a:t>
            </a:r>
            <a:r>
              <a:rPr lang="en-GB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profesionale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”;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gestioneaz</a:t>
            </a:r>
            <a:r>
              <a:rPr lang="ro-RO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ă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registrele</a:t>
            </a:r>
            <a:r>
              <a:rPr lang="en-GB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aferente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319A"/>
              </a:solidFill>
              <a:effectLst/>
              <a:uLnTx/>
              <a:uFillTx/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585893" y="2234429"/>
            <a:ext cx="11127136" cy="2475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o-RO" sz="18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4981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lvl="0" indent="450850" algn="ctr" defTabSz="914400" rtl="0" eaLnBrk="1" fontAlgn="auto" latinLnBrk="0" hangingPunct="1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o-RO" sz="800" b="1" i="0" u="none" strike="noStrike" kern="1200" cap="none" spc="280" normalizeH="0" baseline="0" noProof="0">
                    <a:ln>
                      <a:noFill/>
                    </a:ln>
                    <a:solidFill>
                      <a:srgbClr val="1C1860"/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Times New Roman" panose="02020603050405020304" pitchFamily="18" charset="0"/>
                    <a:cs typeface="+mn-cs"/>
                  </a:rPr>
                  <a:t>Înregistrat ca operator de date cu caracter personal cu nr.25720</a:t>
                </a:r>
                <a:endPara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+mn-cs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01118006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03" y="-63733"/>
            <a:ext cx="12501403" cy="6947394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330590" y="1036130"/>
            <a:ext cx="11221416" cy="53541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3. </a:t>
            </a:r>
            <a:r>
              <a:rPr lang="ro-RO" sz="32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Î</a:t>
            </a:r>
            <a:r>
              <a:rPr lang="en-GB" sz="32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nfi</a:t>
            </a:r>
            <a:r>
              <a:rPr lang="ro-RO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</a:t>
            </a:r>
            <a:r>
              <a:rPr lang="en-GB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n</a:t>
            </a:r>
            <a:r>
              <a:rPr lang="ro-RO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ța</a:t>
            </a:r>
            <a:r>
              <a:rPr lang="en-GB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rea,</a:t>
            </a:r>
            <a:r>
              <a:rPr lang="ro-RO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32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organizarea</a:t>
            </a:r>
            <a:r>
              <a:rPr lang="en-GB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,</a:t>
            </a:r>
            <a:r>
              <a:rPr lang="ro-RO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32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func</a:t>
            </a:r>
            <a:r>
              <a:rPr lang="ro-RO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GB" sz="32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ionarea</a:t>
            </a:r>
            <a:r>
              <a:rPr lang="en-GB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32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ș</a:t>
            </a:r>
            <a:r>
              <a:rPr lang="en-GB" sz="32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</a:t>
            </a:r>
            <a:r>
              <a:rPr lang="en-GB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32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atribu</a:t>
            </a:r>
            <a:r>
              <a:rPr lang="ro-RO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GB" sz="32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iile</a:t>
            </a:r>
            <a:r>
              <a:rPr lang="en-GB" sz="32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 </a:t>
            </a:r>
            <a:endParaRPr lang="en-GB" sz="3200" b="1" dirty="0">
              <a:solidFill>
                <a:srgbClr val="00319A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r>
              <a:rPr lang="ro-RO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Consiliul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</a:t>
            </a:r>
            <a:r>
              <a:rPr lang="ro-RO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Național al Calificărilor</a:t>
            </a:r>
            <a:endParaRPr lang="ro-RO" sz="3200" b="1" dirty="0" smtClean="0">
              <a:solidFill>
                <a:srgbClr val="00319A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endParaRPr lang="ro-RO" sz="2200" b="1" dirty="0">
              <a:solidFill>
                <a:srgbClr val="00319A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o-RO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GB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nfiin</a:t>
            </a:r>
            <a:r>
              <a:rPr lang="ro-RO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GB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endParaRPr lang="ro-RO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RO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o-RO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prezent, Consiliul Național al Calificărilor funcționează conform prevederilor Ordinului ministrului educației naționale nr. 4403/04.08.2022 pentru aprobarea Regulamentului de organizare și funcționare a Consiliului Național al Calificărilor.</a:t>
            </a:r>
          </a:p>
          <a:p>
            <a:pPr algn="just">
              <a:lnSpc>
                <a:spcPct val="120000"/>
              </a:lnSpc>
            </a:pPr>
            <a:r>
              <a:rPr lang="en-GB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ro-RO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 din </a:t>
            </a:r>
            <a:r>
              <a:rPr lang="ro-RO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Legea </a:t>
            </a:r>
            <a:r>
              <a:rPr lang="ro-RO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învățământului </a:t>
            </a:r>
            <a:r>
              <a:rPr lang="ro-RO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superior nr. 199/2023, cu modificările </a:t>
            </a:r>
            <a:r>
              <a:rPr lang="ro-RO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ulterioare, prevede la alin. (11): </a:t>
            </a:r>
          </a:p>
          <a:p>
            <a:pPr algn="just"/>
            <a:r>
              <a:rPr lang="ro-RO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</a:t>
            </a:r>
            <a:r>
              <a:rPr lang="ro-RO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nivelul ANC se constituie un consiliu cu rol consultativ, format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reprezentaţi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instituţiilor de învăţământ preuniversitar şi universitar,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studenţilor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 asociaţiilor profesionale, ai administraţiei publice centrale,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patronatelor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 sindicatelor şi ai comitetelor sectoriale. Consiliul asistă ANC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stabilirea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strategiilor naţionale şi a planurilor de acţiuni pentru dezvoltarea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CNC şi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educaţiei şi formării profesionale a adulţilor pe tot parcursul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vieţii. Regulamentul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organizare şi funcţionare a consiliului este aprobat prin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 al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ministrului educaţiei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o-RO" sz="26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0688522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3E6D44-CADB-4F14-B6C3-21E4823A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03" y="-63733"/>
            <a:ext cx="12501403" cy="6947394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ABA16C6-2311-48F3-B25F-27FA4C2671F9}"/>
              </a:ext>
            </a:extLst>
          </p:cNvPr>
          <p:cNvSpPr txBox="1">
            <a:spLocks/>
          </p:cNvSpPr>
          <p:nvPr/>
        </p:nvSpPr>
        <p:spPr>
          <a:xfrm>
            <a:off x="330590" y="1275706"/>
            <a:ext cx="11221416" cy="4685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6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3. 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Inf</a:t>
            </a:r>
            <a:r>
              <a:rPr lang="ro-RO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in</a:t>
            </a:r>
            <a:r>
              <a:rPr lang="ro-RO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area,</a:t>
            </a:r>
            <a:r>
              <a:rPr lang="ro-RO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organizarea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,</a:t>
            </a:r>
            <a:r>
              <a:rPr lang="ro-RO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func</a:t>
            </a:r>
            <a:r>
              <a:rPr lang="ro-RO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ionarea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46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ș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atribu</a:t>
            </a:r>
            <a:r>
              <a:rPr lang="ro-RO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iile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 </a:t>
            </a:r>
            <a:r>
              <a:rPr lang="en-GB" sz="46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CNC</a:t>
            </a:r>
          </a:p>
          <a:p>
            <a:r>
              <a:rPr lang="en-GB" sz="46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Conform 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4600" b="1" dirty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HG 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de 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organizare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si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4600" b="1" dirty="0" err="1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functionare</a:t>
            </a:r>
            <a:r>
              <a:rPr lang="en-GB" sz="4600" b="1" dirty="0" smtClean="0">
                <a:solidFill>
                  <a:srgbClr val="00319A"/>
                </a:solidFill>
                <a:latin typeface="Trebuchet MS" panose="020B0603020202020204" pitchFamily="34" charset="0"/>
                <a:ea typeface="+mj-ea"/>
                <a:cs typeface="+mj-cs"/>
              </a:rPr>
              <a:t> al ANC </a:t>
            </a:r>
            <a:endParaRPr lang="ro-RO" sz="4600" b="1" dirty="0">
              <a:solidFill>
                <a:srgbClr val="00319A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just">
              <a:lnSpc>
                <a:spcPct val="120000"/>
              </a:lnSpc>
            </a:pPr>
            <a:r>
              <a:rPr lang="ro-RO" sz="2600" b="1" dirty="0">
                <a:solidFill>
                  <a:srgbClr val="FF0000"/>
                </a:solidFill>
                <a:latin typeface="Trebuchet MS" panose="020B0603020202020204" pitchFamily="34" charset="0"/>
              </a:rPr>
              <a:t>Art. 8 </a:t>
            </a:r>
            <a:r>
              <a:rPr lang="ro-RO" sz="2600" dirty="0">
                <a:latin typeface="Trebuchet MS" panose="020B0603020202020204" pitchFamily="34" charset="0"/>
              </a:rPr>
              <a:t>(1) La nivelul ANC funcționează un Consiliu cu rol consultativ, fără personalitate juridică. </a:t>
            </a:r>
          </a:p>
          <a:p>
            <a:pPr algn="just">
              <a:lnSpc>
                <a:spcPct val="120000"/>
              </a:lnSpc>
            </a:pPr>
            <a:r>
              <a:rPr lang="ro-RO" sz="2600" dirty="0">
                <a:latin typeface="Trebuchet MS" panose="020B0603020202020204" pitchFamily="34" charset="0"/>
              </a:rPr>
              <a:t>(2) Consiliul este format din reprezentați ai instituțiilor de învățământ preuniversitar şi universitar, </a:t>
            </a:r>
            <a:r>
              <a:rPr lang="ro-RO" sz="2600" dirty="0" smtClean="0">
                <a:latin typeface="Trebuchet MS" panose="020B0603020202020204" pitchFamily="34" charset="0"/>
              </a:rPr>
              <a:t>ai studenților</a:t>
            </a:r>
            <a:r>
              <a:rPr lang="ro-RO" sz="2600" dirty="0">
                <a:latin typeface="Trebuchet MS" panose="020B0603020202020204" pitchFamily="34" charset="0"/>
              </a:rPr>
              <a:t>, ai asociațiilor profesionale, ai administrației publice centrale, ai patronatelor, </a:t>
            </a:r>
            <a:r>
              <a:rPr lang="ro-RO" sz="2600" dirty="0" smtClean="0">
                <a:latin typeface="Trebuchet MS" panose="020B0603020202020204" pitchFamily="34" charset="0"/>
              </a:rPr>
              <a:t>ai sindicatelor </a:t>
            </a:r>
            <a:r>
              <a:rPr lang="ro-RO" sz="2600" dirty="0">
                <a:latin typeface="Trebuchet MS" panose="020B0603020202020204" pitchFamily="34" charset="0"/>
              </a:rPr>
              <a:t>şi ai comitetelor sectoriale. Numirea membrilor Consiliului se face prin decizie </a:t>
            </a:r>
            <a:r>
              <a:rPr lang="ro-RO" sz="2600" dirty="0" smtClean="0">
                <a:latin typeface="Trebuchet MS" panose="020B0603020202020204" pitchFamily="34" charset="0"/>
              </a:rPr>
              <a:t>a președintelui </a:t>
            </a:r>
            <a:r>
              <a:rPr lang="ro-RO" sz="2600" dirty="0">
                <a:latin typeface="Trebuchet MS" panose="020B0603020202020204" pitchFamily="34" charset="0"/>
              </a:rPr>
              <a:t>ANC.</a:t>
            </a:r>
          </a:p>
          <a:p>
            <a:pPr algn="just">
              <a:lnSpc>
                <a:spcPct val="120000"/>
              </a:lnSpc>
            </a:pPr>
            <a:r>
              <a:rPr lang="ro-RO" sz="2600" dirty="0">
                <a:latin typeface="Trebuchet MS" panose="020B0603020202020204" pitchFamily="34" charset="0"/>
              </a:rPr>
              <a:t>(3) Regulamentul de organizare şi funcționare a consiliului prevăzut la alin. (1) este aprobat prin </a:t>
            </a:r>
            <a:r>
              <a:rPr lang="ro-RO" sz="2600" dirty="0" smtClean="0">
                <a:latin typeface="Trebuchet MS" panose="020B0603020202020204" pitchFamily="34" charset="0"/>
              </a:rPr>
              <a:t>ordin al </a:t>
            </a:r>
            <a:r>
              <a:rPr lang="ro-RO" sz="2600" dirty="0">
                <a:latin typeface="Trebuchet MS" panose="020B0603020202020204" pitchFamily="34" charset="0"/>
              </a:rPr>
              <a:t>ministrului educației.</a:t>
            </a:r>
          </a:p>
          <a:p>
            <a:pPr algn="just">
              <a:lnSpc>
                <a:spcPct val="120000"/>
              </a:lnSpc>
            </a:pPr>
            <a:r>
              <a:rPr lang="ro-RO" sz="2600" dirty="0">
                <a:latin typeface="Trebuchet MS" panose="020B0603020202020204" pitchFamily="34" charset="0"/>
              </a:rPr>
              <a:t>(4) Pentru participarea la ședințele Consiliului prevăzut la alin. (1), membrii acestuia nu beneficiază </a:t>
            </a:r>
            <a:r>
              <a:rPr lang="ro-RO" sz="2600" dirty="0" smtClean="0">
                <a:latin typeface="Trebuchet MS" panose="020B0603020202020204" pitchFamily="34" charset="0"/>
              </a:rPr>
              <a:t>de indemnizație</a:t>
            </a:r>
            <a:r>
              <a:rPr lang="ro-RO" sz="2600" dirty="0">
                <a:latin typeface="Trebuchet MS" panose="020B0603020202020204" pitchFamily="34" charset="0"/>
              </a:rPr>
              <a:t>. </a:t>
            </a:r>
          </a:p>
          <a:p>
            <a:pPr algn="just">
              <a:lnSpc>
                <a:spcPct val="120000"/>
              </a:lnSpc>
            </a:pPr>
            <a:r>
              <a:rPr lang="ro-RO" sz="2600" dirty="0">
                <a:latin typeface="Trebuchet MS" panose="020B0603020202020204" pitchFamily="34" charset="0"/>
              </a:rPr>
              <a:t>(5) Finanțarea activităților de protocol, secretariat, aferente organizării ședințelor Consiliului se </a:t>
            </a:r>
            <a:r>
              <a:rPr lang="ro-RO" sz="2600" dirty="0" smtClean="0">
                <a:latin typeface="Trebuchet MS" panose="020B0603020202020204" pitchFamily="34" charset="0"/>
              </a:rPr>
              <a:t>face din </a:t>
            </a:r>
            <a:r>
              <a:rPr lang="ro-RO" sz="2600" dirty="0">
                <a:latin typeface="Trebuchet MS" panose="020B0603020202020204" pitchFamily="34" charset="0"/>
              </a:rPr>
              <a:t>bugetul ANC, în condițiile legii. </a:t>
            </a:r>
          </a:p>
          <a:p>
            <a:pPr algn="just">
              <a:lnSpc>
                <a:spcPct val="120000"/>
              </a:lnSpc>
            </a:pPr>
            <a:r>
              <a:rPr lang="ro-RO" sz="2600" dirty="0">
                <a:latin typeface="Trebuchet MS" panose="020B0603020202020204" pitchFamily="34" charset="0"/>
              </a:rPr>
              <a:t>(6) Președintele şi vicepreședintele ANC sunt membri de drept în Consiliu. </a:t>
            </a:r>
          </a:p>
          <a:p>
            <a:pPr algn="just">
              <a:lnSpc>
                <a:spcPct val="120000"/>
              </a:lnSpc>
            </a:pPr>
            <a:r>
              <a:rPr lang="ro-RO" sz="2600" dirty="0">
                <a:latin typeface="Trebuchet MS" panose="020B0603020202020204" pitchFamily="34" charset="0"/>
              </a:rPr>
              <a:t>(7) Mandatul membrilor Consiliului este de 3 ani.</a:t>
            </a:r>
            <a:endParaRPr kumimoji="0" lang="en-US" sz="220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796403-58C0-BA93-2E80-88A9A2065112}"/>
              </a:ext>
            </a:extLst>
          </p:cNvPr>
          <p:cNvGrpSpPr/>
          <p:nvPr/>
        </p:nvGrpSpPr>
        <p:grpSpPr>
          <a:xfrm>
            <a:off x="2437350" y="158865"/>
            <a:ext cx="6840220" cy="967105"/>
            <a:chOff x="2437350" y="158865"/>
            <a:chExt cx="6840220" cy="96710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C794C7-4EC2-3B98-178B-0D9FC8B01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515" y="198870"/>
              <a:ext cx="1439545" cy="612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96EB93-42B7-8562-9427-ED5581D51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50" y="158865"/>
              <a:ext cx="2665730" cy="69405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EF5AD6-CDFF-F500-4179-9B4E8DEA4CBE}"/>
                </a:ext>
              </a:extLst>
            </p:cNvPr>
            <p:cNvGrpSpPr/>
            <p:nvPr/>
          </p:nvGrpSpPr>
          <p:grpSpPr>
            <a:xfrm>
              <a:off x="2544030" y="845300"/>
              <a:ext cx="6733540" cy="280670"/>
              <a:chOff x="0" y="5938"/>
              <a:chExt cx="6733540" cy="280670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575EF222-E0B3-CFF6-2BC6-D2D896EF9B5B}"/>
                  </a:ext>
                </a:extLst>
              </p:cNvPr>
              <p:cNvSpPr txBox="1"/>
              <p:nvPr/>
            </p:nvSpPr>
            <p:spPr>
              <a:xfrm>
                <a:off x="172193" y="5938"/>
                <a:ext cx="6419850" cy="2806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1270" indent="450850" algn="ctr">
                  <a:lnSpc>
                    <a:spcPct val="112000"/>
                  </a:lnSpc>
                  <a:spcBef>
                    <a:spcPts val="0"/>
                  </a:spcBef>
                  <a:spcAft>
                    <a:spcPts val="430"/>
                  </a:spcAft>
                </a:pPr>
                <a:r>
                  <a:rPr lang="ro-RO" sz="800" b="1" spc="280">
                    <a:solidFill>
                      <a:srgbClr val="1C1860"/>
                    </a:solidFill>
                    <a:effectLst/>
                    <a:latin typeface="Trebuchet MS" panose="020B0603020202020204" pitchFamily="34" charset="0"/>
                    <a:ea typeface="Times New Roman" panose="02020603050405020304" pitchFamily="18" charset="0"/>
                  </a:rPr>
                  <a:t>Înregistrat ca operator de date cu caracter personal cu nr.25720</a:t>
                </a:r>
                <a:endParaRPr lang="en-GB" sz="1200">
                  <a:effectLst/>
                  <a:latin typeface="Trebuchet MS" panose="020B0603020202020204" pitchFamily="34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B620DD0-F67F-A4F6-ABF2-03C331CBCAA5}"/>
                  </a:ext>
                </a:extLst>
              </p:cNvPr>
              <p:cNvCxnSpPr/>
              <p:nvPr/>
            </p:nvCxnSpPr>
            <p:spPr>
              <a:xfrm>
                <a:off x="0" y="2968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6C58D43-CAA3-E1D5-6961-C74FAA1C9890}"/>
                  </a:ext>
                </a:extLst>
              </p:cNvPr>
              <p:cNvCxnSpPr/>
              <p:nvPr/>
            </p:nvCxnSpPr>
            <p:spPr>
              <a:xfrm>
                <a:off x="0" y="184068"/>
                <a:ext cx="6733540" cy="12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523155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7488</TotalTime>
  <Words>2132</Words>
  <Application>Microsoft Office PowerPoint</Application>
  <PresentationFormat>Widescreen</PresentationFormat>
  <Paragraphs>171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1_Office Theme</vt:lpstr>
      <vt:lpstr>   Autoritatea Națională pentru Calificări    Covasna  9-18.10 2023 </vt:lpstr>
      <vt:lpstr>SUMAR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 CIRCUITUL DE AVIZARE ÎN ANUL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Invatamantul Teologic in contextul actual</dc:title>
  <dc:creator>Postavaru</dc:creator>
  <cp:lastModifiedBy>AMA-01</cp:lastModifiedBy>
  <cp:revision>566</cp:revision>
  <cp:lastPrinted>2022-11-01T12:52:54Z</cp:lastPrinted>
  <dcterms:created xsi:type="dcterms:W3CDTF">2022-07-28T22:37:13Z</dcterms:created>
  <dcterms:modified xsi:type="dcterms:W3CDTF">2023-10-11T04:44:02Z</dcterms:modified>
</cp:coreProperties>
</file>