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sldIdLst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65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7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nc.edu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c.edu.ro/wp-content/uploads/2022/12/OME_OMSS-6250_2156-Metodologie-SO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e.just.ro/Public/DetaliiDocument/256465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legislatie.just.ro/Public/DetaliiDocument/218617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50" y="939362"/>
            <a:ext cx="10761751" cy="3767026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Eveniment organizat în cadrul proiectului 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„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Cre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terea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capacității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administrative a ANC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MMJS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prin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sistematizare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simplificare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legislativă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în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domeniul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calificărilor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”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cod 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SMIS 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129872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ro-RO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-9-18 octombrie, Covasna - </a:t>
            </a:r>
            <a:r>
              <a:rPr lang="ro-RO" sz="2800" i="1" dirty="0">
                <a:solidFill>
                  <a:srgbClr val="002060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rgbClr val="002060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REGLEMENT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   </a:t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LEGEA 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NTULUI SUPERIOR</a:t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STRATEGIA 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 </a:t>
            </a: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09" y="4431470"/>
            <a:ext cx="11922035" cy="1289785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algn="r"/>
            <a:r>
              <a:rPr lang="en-GB" sz="2200" i="1" cap="none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Tiberiu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200" i="1" cap="none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200" i="1" cap="none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abriel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DOBRESCU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endParaRPr lang="en-GB" sz="2200" i="1" cap="none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Nicolae POST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VARU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2200" i="1" cap="none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52" y="5544685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365125"/>
            <a:ext cx="11784071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7.</a:t>
            </a:r>
            <a:r>
              <a:rPr lang="ro-RO" sz="2000" dirty="0">
                <a:latin typeface="Trebuchet MS" panose="020B0603020202020204" pitchFamily="34" charset="0"/>
              </a:rPr>
              <a:t> Art. 73 (3</a:t>
            </a:r>
            <a:r>
              <a:rPr lang="ro-RO" sz="2000" dirty="0" smtClean="0">
                <a:latin typeface="Trebuchet MS" panose="020B0603020202020204" pitchFamily="34" charset="0"/>
              </a:rPr>
              <a:t>)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Metodologiei-cadru de organizare și desfășurare a programelor de formare profesională a adulților precum și tipurile </a:t>
            </a:r>
            <a:r>
              <a:rPr lang="ro-RO" sz="2000" dirty="0" smtClean="0">
                <a:latin typeface="Trebuchet MS" panose="020B0603020202020204" pitchFamily="34" charset="0"/>
              </a:rPr>
              <a:t>acestora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39" y="1900434"/>
            <a:ext cx="11490157" cy="407974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o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ut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importante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art.71(4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2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postuniversitare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art.179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(4)</a:t>
            </a:r>
          </a:p>
          <a:p>
            <a:pPr lvl="2" algn="just"/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învățământul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cuprinde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:  </a:t>
            </a:r>
            <a:endParaRPr lang="ro-RO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84048" lvl="2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inițială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realizată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patru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cicluri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6-8;</a:t>
            </a: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continuă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postuniversitare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recunoașterea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contexte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non-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informale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servicii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orientare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carieră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01168" lvl="1" indent="0" algn="just">
              <a:buNone/>
            </a:pP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activități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tineret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90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939362"/>
            <a:ext cx="8397240" cy="732155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Competen</a:t>
            </a:r>
            <a:r>
              <a:rPr lang="ro-RO" sz="2400" dirty="0">
                <a:latin typeface="Trebuchet MS" panose="020B0603020202020204" pitchFamily="34" charset="0"/>
              </a:rPr>
              <a:t>ț</a:t>
            </a:r>
            <a:r>
              <a:rPr lang="en-GB" sz="2400" dirty="0" smtClean="0">
                <a:latin typeface="Trebuchet MS" panose="020B0603020202020204" pitchFamily="34" charset="0"/>
              </a:rPr>
              <a:t>e: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err="1" smtClean="0">
                <a:latin typeface="Trebuchet MS" panose="020B0603020202020204" pitchFamily="34" charset="0"/>
              </a:rPr>
              <a:t>cheie</a:t>
            </a:r>
            <a:r>
              <a:rPr lang="en-GB" sz="2400" dirty="0" smtClean="0">
                <a:latin typeface="Trebuchet MS" panose="020B0603020202020204" pitchFamily="34" charset="0"/>
              </a:rPr>
              <a:t>;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err="1" smtClean="0">
                <a:latin typeface="Trebuchet MS" panose="020B0603020202020204" pitchFamily="34" charset="0"/>
              </a:rPr>
              <a:t>profesionale</a:t>
            </a:r>
            <a:r>
              <a:rPr lang="en-GB" sz="2400" dirty="0" smtClean="0">
                <a:latin typeface="Trebuchet MS" panose="020B0603020202020204" pitchFamily="34" charset="0"/>
              </a:rPr>
              <a:t>;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err="1" smtClean="0">
                <a:latin typeface="Trebuchet MS" panose="020B0603020202020204" pitchFamily="34" charset="0"/>
              </a:rPr>
              <a:t>transversale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176273"/>
            <a:ext cx="11210544" cy="407052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(2)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centrată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Competențele-cheie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UE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 2018/C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189/01;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ales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in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coala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general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obligatoriu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unei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profesiei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considerate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obișnuit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nefiind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legate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 specific de un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anumit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sarcină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disciplină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academică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cunoaștere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ci ca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fiind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abilități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pot fi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utilizate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într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-o mare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varietate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situații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medii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lucru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inclusiv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regăsite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portalul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  <a:endParaRPr lang="en-GB" sz="20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via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persona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utile 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diferite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locuri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GB" sz="20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STRATEGII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:1.EDUCATIA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Adultilor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–ME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dezvoltarea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cheie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2.Formarea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adultilor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MMSS-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888760"/>
            <a:ext cx="10178143" cy="712904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Formarea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profesional</a:t>
            </a:r>
            <a:r>
              <a:rPr lang="ro-RO" sz="2400" dirty="0">
                <a:latin typeface="Trebuchet MS" panose="020B0603020202020204" pitchFamily="34" charset="0"/>
              </a:rPr>
              <a:t>ă</a:t>
            </a:r>
            <a:r>
              <a:rPr lang="en-GB" sz="2400" dirty="0">
                <a:latin typeface="Trebuchet MS" panose="020B0603020202020204" pitchFamily="34" charset="0"/>
              </a:rPr>
              <a:t> a </a:t>
            </a:r>
            <a:r>
              <a:rPr lang="en-GB" sz="2400" dirty="0" err="1">
                <a:latin typeface="Trebuchet MS" panose="020B0603020202020204" pitchFamily="34" charset="0"/>
              </a:rPr>
              <a:t>adul</a:t>
            </a:r>
            <a:r>
              <a:rPr lang="ro-RO" sz="2400" dirty="0">
                <a:latin typeface="Trebuchet MS" panose="020B0603020202020204" pitchFamily="34" charset="0"/>
              </a:rPr>
              <a:t>ț</a:t>
            </a:r>
            <a:r>
              <a:rPr lang="en-GB" sz="2400" dirty="0" err="1">
                <a:latin typeface="Trebuchet MS" panose="020B0603020202020204" pitchFamily="34" charset="0"/>
              </a:rPr>
              <a:t>ilor</a:t>
            </a:r>
            <a:r>
              <a:rPr lang="en-GB" sz="2400" dirty="0">
                <a:latin typeface="Trebuchet MS" panose="020B0603020202020204" pitchFamily="34" charset="0"/>
              </a:rPr>
              <a:t> -</a:t>
            </a:r>
            <a:r>
              <a:rPr lang="ro-RO" sz="2400" dirty="0">
                <a:latin typeface="Trebuchet MS" panose="020B0603020202020204" pitchFamily="34" charset="0"/>
              </a:rPr>
              <a:t> </a:t>
            </a:r>
            <a:r>
              <a:rPr lang="en-GB" sz="2400" dirty="0">
                <a:latin typeface="Trebuchet MS" panose="020B0603020202020204" pitchFamily="34" charset="0"/>
              </a:rPr>
              <a:t>F</a:t>
            </a:r>
            <a:r>
              <a:rPr lang="ro-RO" sz="2400" dirty="0">
                <a:latin typeface="Trebuchet MS" panose="020B0603020202020204" pitchFamily="34" charset="0"/>
              </a:rPr>
              <a:t>P</a:t>
            </a:r>
            <a:r>
              <a:rPr lang="en-GB" sz="2400" dirty="0"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601664"/>
            <a:ext cx="11533632" cy="4913627"/>
          </a:xfrm>
        </p:spPr>
        <p:txBody>
          <a:bodyPr>
            <a:normAutofit/>
          </a:bodyPr>
          <a:lstStyle/>
          <a:p>
            <a:pPr algn="just"/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184 (1)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Instituțiile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învățământ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 pot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evaluării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externe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realizată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condițiile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IV,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ARACIS,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destinate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după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caz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au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absolvit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puțin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studiile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liceale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absolvenți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puțin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6,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scopul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a:</a:t>
            </a:r>
          </a:p>
          <a:p>
            <a:pPr lvl="2" algn="just"/>
            <a:r>
              <a:rPr lang="en-GB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consolida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actualiza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deja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acumulate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endParaRPr lang="en-GB" sz="1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pot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caracter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multidisciplinar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transdisciplinar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provenind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diverse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științifice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(2)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desfășurate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furnizori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prevederilor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4)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volume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vizând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corespunzătoare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o </a:t>
            </a:r>
            <a:r>
              <a:rPr lang="en-GB" u="sng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microcertificare</a:t>
            </a:r>
            <a:r>
              <a:rPr lang="ro-RO" u="sng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u="sng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endParaRPr lang="en-GB" u="sng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4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39362"/>
            <a:ext cx="10515600" cy="77065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Tipuri</a:t>
            </a:r>
            <a:r>
              <a:rPr lang="en-GB" sz="2400" dirty="0">
                <a:latin typeface="Trebuchet MS" panose="020B0603020202020204" pitchFamily="34" charset="0"/>
              </a:rPr>
              <a:t> de </a:t>
            </a:r>
            <a:r>
              <a:rPr lang="en-GB" sz="2400" dirty="0" err="1">
                <a:latin typeface="Trebuchet MS" panose="020B0603020202020204" pitchFamily="34" charset="0"/>
              </a:rPr>
              <a:t>programe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postuniversitare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835057"/>
            <a:ext cx="10515600" cy="4071968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1.Programe pentru </a:t>
            </a:r>
            <a:r>
              <a:rPr lang="en-GB" dirty="0" err="1">
                <a:latin typeface="Trebuchet MS" panose="020B0603020202020204" pitchFamily="34" charset="0"/>
              </a:rPr>
              <a:t>dezvoltare</a:t>
            </a:r>
            <a:r>
              <a:rPr lang="en-GB" dirty="0">
                <a:latin typeface="Trebuchet MS" panose="020B0603020202020204" pitchFamily="34" charset="0"/>
              </a:rPr>
              <a:t>  </a:t>
            </a:r>
            <a:r>
              <a:rPr lang="en-GB" dirty="0" err="1">
                <a:latin typeface="Trebuchet MS" panose="020B0603020202020204" pitchFamily="34" charset="0"/>
              </a:rPr>
              <a:t>profesional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>
                <a:latin typeface="Trebuchet MS" panose="020B0603020202020204" pitchFamily="34" charset="0"/>
              </a:rPr>
              <a:t>:</a:t>
            </a: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Ini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</a:rPr>
              <a:t>iere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Perfec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</a:rPr>
              <a:t>ionare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Specializare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Reconversie</a:t>
            </a:r>
            <a:r>
              <a:rPr lang="en-GB" sz="1800" dirty="0">
                <a:latin typeface="Trebuchet MS" panose="020B0603020202020204" pitchFamily="34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</a:rPr>
              <a:t>profesional</a:t>
            </a:r>
            <a:r>
              <a:rPr lang="ro-RO" sz="1800" dirty="0">
                <a:latin typeface="Trebuchet MS" panose="020B0603020202020204" pitchFamily="34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</a:rPr>
              <a:t> /</a:t>
            </a:r>
            <a:r>
              <a:rPr lang="en-GB" sz="1800" dirty="0" err="1">
                <a:latin typeface="Trebuchet MS" panose="020B0603020202020204" pitchFamily="34" charset="0"/>
              </a:rPr>
              <a:t>recalificare</a:t>
            </a:r>
            <a:r>
              <a:rPr lang="en-GB" sz="1800" dirty="0">
                <a:latin typeface="Trebuchet MS" panose="020B0603020202020204" pitchFamily="34" charset="0"/>
              </a:rPr>
              <a:t> </a:t>
            </a:r>
            <a:endParaRPr lang="ro-RO" sz="1800" dirty="0">
              <a:latin typeface="Trebuchet MS" panose="020B0603020202020204" pitchFamily="34" charset="0"/>
            </a:endParaRPr>
          </a:p>
          <a:p>
            <a:pPr lvl="1"/>
            <a:endParaRPr lang="en-GB" sz="800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Nou</a:t>
            </a:r>
            <a:r>
              <a:rPr lang="en-GB" dirty="0">
                <a:latin typeface="Trebuchet MS" panose="020B0603020202020204" pitchFamily="34" charset="0"/>
              </a:rPr>
              <a:t>:</a:t>
            </a:r>
            <a:endParaRPr lang="en-GB" sz="2400" dirty="0">
              <a:latin typeface="Trebuchet MS" panose="020B0603020202020204" pitchFamily="34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</a:rPr>
              <a:t>2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continu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 pentru </a:t>
            </a:r>
            <a:r>
              <a:rPr lang="en-GB" sz="2000" dirty="0" err="1">
                <a:latin typeface="Trebuchet MS" panose="020B0603020202020204" pitchFamily="34" charset="0"/>
              </a:rPr>
              <a:t>dezvoltare</a:t>
            </a:r>
            <a:r>
              <a:rPr lang="en-GB" sz="2000" dirty="0">
                <a:latin typeface="Trebuchet MS" panose="020B0603020202020204" pitchFamily="34" charset="0"/>
              </a:rPr>
              <a:t> personal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:</a:t>
            </a:r>
          </a:p>
          <a:p>
            <a:pPr lvl="2"/>
            <a:r>
              <a:rPr lang="en-GB" sz="1800" dirty="0" err="1">
                <a:latin typeface="Trebuchet MS" panose="020B0603020202020204" pitchFamily="34" charset="0"/>
              </a:rPr>
              <a:t>Dezvoltarea</a:t>
            </a:r>
            <a:r>
              <a:rPr lang="en-GB" sz="1800" dirty="0">
                <a:latin typeface="Trebuchet MS" panose="020B0603020202020204" pitchFamily="34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</a:rPr>
              <a:t>e </a:t>
            </a:r>
            <a:r>
              <a:rPr lang="en-GB" sz="1800" dirty="0" err="1" smtClean="0">
                <a:latin typeface="Trebuchet MS" panose="020B0603020202020204" pitchFamily="34" charset="0"/>
              </a:rPr>
              <a:t>cheie</a:t>
            </a:r>
            <a:r>
              <a:rPr lang="en-GB" sz="1800" dirty="0" smtClean="0">
                <a:latin typeface="Trebuchet MS" panose="020B0603020202020204" pitchFamily="34" charset="0"/>
              </a:rPr>
              <a:t>,</a:t>
            </a:r>
            <a:endParaRPr lang="en-GB" sz="1800" dirty="0">
              <a:latin typeface="Trebuchet MS" panose="020B0603020202020204" pitchFamily="34" charset="0"/>
            </a:endParaRPr>
          </a:p>
          <a:p>
            <a:pPr lvl="2"/>
            <a:r>
              <a:rPr lang="en-GB" sz="1800" dirty="0" err="1">
                <a:latin typeface="Trebuchet MS" panose="020B0603020202020204" pitchFamily="34" charset="0"/>
              </a:rPr>
              <a:t>Dezvoltarea</a:t>
            </a:r>
            <a:r>
              <a:rPr lang="en-GB" sz="1800" dirty="0">
                <a:latin typeface="Trebuchet MS" panose="020B0603020202020204" pitchFamily="34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</a:rPr>
              <a:t>e </a:t>
            </a:r>
            <a:r>
              <a:rPr lang="en-GB" sz="1800" dirty="0" err="1" smtClean="0">
                <a:latin typeface="Trebuchet MS" panose="020B0603020202020204" pitchFamily="34" charset="0"/>
              </a:rPr>
              <a:t>transversale</a:t>
            </a:r>
            <a:r>
              <a:rPr lang="en-GB" sz="1800" dirty="0" smtClean="0">
                <a:latin typeface="Trebuchet MS" panose="020B0603020202020204" pitchFamily="34" charset="0"/>
              </a:rPr>
              <a:t>,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</a:rPr>
              <a:t>3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preg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tire a </a:t>
            </a:r>
            <a:r>
              <a:rPr lang="en-GB" sz="2000" dirty="0" err="1">
                <a:latin typeface="Trebuchet MS" panose="020B0603020202020204" pitchFamily="34" charset="0"/>
              </a:rPr>
              <a:t>tinerilor</a:t>
            </a:r>
            <a:r>
              <a:rPr lang="en-GB" sz="2000" dirty="0">
                <a:latin typeface="Trebuchet MS" panose="020B0603020202020204" pitchFamily="34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</a:rPr>
              <a:t> 4 CNC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(</a:t>
            </a:r>
            <a:r>
              <a:rPr lang="en-GB" sz="2000" dirty="0" err="1">
                <a:latin typeface="Trebuchet MS" panose="020B0603020202020204" pitchFamily="34" charset="0"/>
              </a:rPr>
              <a:t>inclusiv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p</a:t>
            </a:r>
            <a:r>
              <a:rPr lang="ro-RO" sz="2000" dirty="0" smtClean="0">
                <a:latin typeface="Trebuchet MS" panose="020B0603020202020204" pitchFamily="34" charset="0"/>
              </a:rPr>
              <a:t>entru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BAC)</a:t>
            </a:r>
          </a:p>
          <a:p>
            <a:pPr lvl="1"/>
            <a:r>
              <a:rPr lang="en-GB" sz="2000" dirty="0" smtClean="0">
                <a:latin typeface="Trebuchet MS" panose="020B0603020202020204" pitchFamily="34" charset="0"/>
              </a:rPr>
              <a:t>4</a:t>
            </a:r>
            <a:r>
              <a:rPr lang="ro-RO" sz="2000" dirty="0" smtClean="0">
                <a:latin typeface="Trebuchet MS" panose="020B0603020202020204" pitchFamily="34" charset="0"/>
              </a:rPr>
              <a:t>.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preg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tire </a:t>
            </a:r>
            <a:r>
              <a:rPr lang="en-GB" sz="2000" dirty="0" err="1">
                <a:latin typeface="Trebuchet MS" panose="020B0603020202020204" pitchFamily="34" charset="0"/>
              </a:rPr>
              <a:t>profesional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</a:rPr>
              <a:t> 5 CNC </a:t>
            </a:r>
            <a:r>
              <a:rPr lang="en-GB" sz="2000" dirty="0" smtClean="0">
                <a:latin typeface="Trebuchet MS" panose="020B0603020202020204" pitchFamily="34" charset="0"/>
              </a:rPr>
              <a:t>–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postliceal</a:t>
            </a:r>
            <a:r>
              <a:rPr lang="ro-RO" sz="2000" dirty="0" smtClean="0">
                <a:latin typeface="Trebuchet MS" panose="020B0603020202020204" pitchFamily="34" charset="0"/>
              </a:rPr>
              <a:t>.</a:t>
            </a:r>
            <a:endParaRPr lang="en-GB" sz="2000" dirty="0" err="1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8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3" y="566216"/>
            <a:ext cx="11690158" cy="132556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8. N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ut</a:t>
            </a:r>
            <a:r>
              <a:rPr lang="ro-RO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ăț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i: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ISCED,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anagajabilitatea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specialistul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î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sisteme de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calific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are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GB" sz="2400" dirty="0">
                <a:latin typeface="Trebuchet MS" panose="020B0603020202020204" pitchFamily="34" charset="0"/>
              </a:rPr>
              <a:t/>
            </a:r>
            <a:br>
              <a:rPr lang="en-GB" sz="2400" dirty="0">
                <a:latin typeface="Trebuchet MS" panose="020B0603020202020204" pitchFamily="34" charset="0"/>
              </a:rPr>
            </a:b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3" y="1847523"/>
            <a:ext cx="11594364" cy="59157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8.1.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Introducerea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domeniilor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ISCED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adaptarea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cerin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Angajabilitatea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eficien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raport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pia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8.2.1.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Portofoliul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educațional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conține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dovezi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contexte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 non-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8.2.2.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Recunoa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c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pia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endParaRPr lang="en-GB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8.3.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Specialistul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ro-RO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sisteme de calificare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specializare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COR,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ANC: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consultantul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departamentelor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facut</a:t>
            </a:r>
            <a:r>
              <a:rPr lang="ro-RO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</a:t>
            </a:r>
            <a:r>
              <a:rPr lang="ro-RO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dezvoltarea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corelarii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pia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respectiv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a:</a:t>
            </a: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en-GB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62407"/>
              </p:ext>
            </p:extLst>
          </p:nvPr>
        </p:nvGraphicFramePr>
        <p:xfrm>
          <a:off x="301753" y="4450418"/>
          <a:ext cx="11724784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COR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ESCO: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transversale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abilit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ISCED,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specializ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Rezultatelor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ca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ificare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CNC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CAEN,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corelarea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pia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muncii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inova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Certificatelor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suplimentului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digital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diferitele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tipuri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programe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Nivelul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final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8. C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ondi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9.Educatia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adultilor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Legatura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cu ME,MMSS,MC,ANC ,ARACIS ,UE</a:t>
                      </a:r>
                      <a:r>
                        <a:rPr lang="en-GB" sz="16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etc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89" y="1086788"/>
            <a:ext cx="11619411" cy="43468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9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  <a:r>
              <a:rPr lang="ro-RO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Lucr</a:t>
            </a:r>
            <a:r>
              <a:rPr lang="ro-RO" sz="2200" dirty="0">
                <a:latin typeface="Trebuchet MS" panose="020B0603020202020204" pitchFamily="34" charset="0"/>
              </a:rPr>
              <a:t>ă</a:t>
            </a:r>
            <a:r>
              <a:rPr lang="en-US" sz="2200" dirty="0">
                <a:latin typeface="Trebuchet MS" panose="020B0603020202020204" pitchFamily="34" charset="0"/>
              </a:rPr>
              <a:t>m pentru </a:t>
            </a:r>
            <a:r>
              <a:rPr lang="en-US" sz="2200" dirty="0" err="1">
                <a:latin typeface="Trebuchet MS" panose="020B0603020202020204" pitchFamily="34" charset="0"/>
              </a:rPr>
              <a:t>crearea</a:t>
            </a:r>
            <a:r>
              <a:rPr lang="en-US" sz="2200" dirty="0">
                <a:latin typeface="Trebuchet MS" panose="020B0603020202020204" pitchFamily="34" charset="0"/>
              </a:rPr>
              <a:t> Spa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iului</a:t>
            </a:r>
            <a:r>
              <a:rPr lang="en-US" sz="2200" dirty="0">
                <a:latin typeface="Trebuchet MS" panose="020B0603020202020204" pitchFamily="34" charset="0"/>
              </a:rPr>
              <a:t> European al </a:t>
            </a:r>
            <a:r>
              <a:rPr lang="en-US" sz="2200" dirty="0" err="1">
                <a:latin typeface="Trebuchet MS" panose="020B0603020202020204" pitchFamily="34" charset="0"/>
              </a:rPr>
              <a:t>Educa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iei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SEE-2025-2030 </a:t>
            </a:r>
            <a:r>
              <a:rPr lang="en-US" sz="2200" dirty="0">
                <a:latin typeface="Trebuchet MS" panose="020B0603020202020204" pitchFamily="34" charset="0"/>
              </a:rPr>
              <a:t>(COM CE -18.11.22)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812969"/>
            <a:ext cx="10018712" cy="4492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7456" y="20959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Recognition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Mobility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Social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inclusion"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Innovation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learning and teaching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Digitalisation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Quallity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1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37D07B0-5528-8D13-8222-FBCBBD636AA0}"/>
              </a:ext>
            </a:extLst>
          </p:cNvPr>
          <p:cNvSpPr txBox="1"/>
          <p:nvPr/>
        </p:nvSpPr>
        <p:spPr>
          <a:xfrm>
            <a:off x="3695650" y="2758735"/>
            <a:ext cx="496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ro-RO" sz="5400" b="1" dirty="0">
                <a:solidFill>
                  <a:srgbClr val="00319A"/>
                </a:solidFill>
                <a:latin typeface="Trebuchet MS" panose="020B0603020202020204" pitchFamily="34" charset="0"/>
              </a:rPr>
              <a:t>VĂ </a:t>
            </a:r>
            <a:r>
              <a:rPr lang="ro-RO" sz="5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MULȚUMIM!</a:t>
            </a:r>
            <a:endParaRPr lang="ro-RO" sz="54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199C2-9F3D-D50B-7685-3A65E9AA198D}"/>
              </a:ext>
            </a:extLst>
          </p:cNvPr>
          <p:cNvSpPr txBox="1"/>
          <p:nvPr/>
        </p:nvSpPr>
        <p:spPr>
          <a:xfrm>
            <a:off x="6790579" y="5191937"/>
            <a:ext cx="5055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Tel.: 021.313.00.50/021.313.00.51/+40.372.37.46.91</a:t>
            </a: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15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  <a:hlinkClick r:id="rId2"/>
              </a:rPr>
              <a:t>http://anc.edu.ro/</a:t>
            </a:r>
            <a:endParaRPr lang="ro-RO" sz="15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1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SUMAR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24" y="1737360"/>
            <a:ext cx="1154069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o-RO" dirty="0" smtClean="0">
                <a:latin typeface="Trebuchet MS" panose="020B0603020202020204" pitchFamily="34" charset="0"/>
              </a:rPr>
              <a:t>Microcertificările;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R</a:t>
            </a:r>
            <a:r>
              <a:rPr lang="ro-RO" dirty="0" err="1">
                <a:latin typeface="Trebuchet MS" panose="020B0603020202020204" pitchFamily="34" charset="0"/>
              </a:rPr>
              <a:t>ezultatel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învățării;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ro-RO" dirty="0">
                <a:latin typeface="Trebuchet MS" panose="020B0603020202020204" pitchFamily="34" charset="0"/>
              </a:rPr>
              <a:t>Registrului </a:t>
            </a:r>
            <a:r>
              <a:rPr lang="ro-RO" dirty="0" smtClean="0">
                <a:latin typeface="Trebuchet MS" panose="020B0603020202020204" pitchFamily="34" charset="0"/>
              </a:rPr>
              <a:t>Național </a:t>
            </a:r>
            <a:r>
              <a:rPr lang="ro-RO" dirty="0">
                <a:latin typeface="Trebuchet MS" panose="020B0603020202020204" pitchFamily="34" charset="0"/>
              </a:rPr>
              <a:t>al </a:t>
            </a:r>
            <a:r>
              <a:rPr lang="ro-RO" dirty="0" smtClean="0">
                <a:latin typeface="Trebuchet MS" panose="020B0603020202020204" pitchFamily="34" charset="0"/>
              </a:rPr>
              <a:t>Calificărilor;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>
                <a:latin typeface="Trebuchet MS" panose="020B0603020202020204" pitchFamily="34" charset="0"/>
              </a:rPr>
              <a:t>orespondența nivelurilor de calificare și titlurile ocupațiilor din </a:t>
            </a:r>
            <a:r>
              <a:rPr lang="ro-RO" dirty="0" smtClean="0">
                <a:latin typeface="Trebuchet MS" panose="020B0603020202020204" pitchFamily="34" charset="0"/>
              </a:rPr>
              <a:t>COR;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</a:t>
            </a:r>
            <a:r>
              <a:rPr lang="ro-RO" dirty="0" smtClean="0">
                <a:latin typeface="Trebuchet MS" panose="020B0603020202020204" pitchFamily="34" charset="0"/>
              </a:rPr>
              <a:t>tandardele </a:t>
            </a:r>
            <a:r>
              <a:rPr lang="ro-RO" dirty="0">
                <a:latin typeface="Trebuchet MS" panose="020B0603020202020204" pitchFamily="34" charset="0"/>
              </a:rPr>
              <a:t>ocupaționale și de </a:t>
            </a:r>
            <a:r>
              <a:rPr lang="ro-RO" dirty="0" smtClean="0">
                <a:latin typeface="Trebuchet MS" panose="020B0603020202020204" pitchFamily="34" charset="0"/>
              </a:rPr>
              <a:t>calificare;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 err="1">
                <a:latin typeface="Trebuchet MS" panose="020B0603020202020204" pitchFamily="34" charset="0"/>
              </a:rPr>
              <a:t>reditel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transferabile;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P</a:t>
            </a:r>
            <a:r>
              <a:rPr lang="ro-RO" dirty="0" err="1">
                <a:latin typeface="Trebuchet MS" panose="020B0603020202020204" pitchFamily="34" charset="0"/>
              </a:rPr>
              <a:t>rogramel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de formare profesională a </a:t>
            </a:r>
            <a:r>
              <a:rPr lang="ro-RO" dirty="0" smtClean="0">
                <a:latin typeface="Trebuchet MS" panose="020B0603020202020204" pitchFamily="34" charset="0"/>
              </a:rPr>
              <a:t>adulților;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Trebuchet MS" panose="020B0603020202020204" pitchFamily="34" charset="0"/>
              </a:rPr>
              <a:t>N</a:t>
            </a:r>
            <a:r>
              <a:rPr lang="ro-RO" dirty="0" smtClean="0">
                <a:latin typeface="Trebuchet MS" panose="020B0603020202020204" pitchFamily="34" charset="0"/>
              </a:rPr>
              <a:t>o</a:t>
            </a:r>
            <a:r>
              <a:rPr lang="en-GB" dirty="0" err="1" smtClean="0">
                <a:latin typeface="Trebuchet MS" panose="020B0603020202020204" pitchFamily="34" charset="0"/>
              </a:rPr>
              <a:t>ut</a:t>
            </a:r>
            <a:r>
              <a:rPr lang="ro-RO" dirty="0" err="1">
                <a:latin typeface="Trebuchet MS" panose="020B0603020202020204" pitchFamily="34" charset="0"/>
              </a:rPr>
              <a:t>ăț</a:t>
            </a:r>
            <a:r>
              <a:rPr lang="en-GB" dirty="0">
                <a:latin typeface="Trebuchet MS" panose="020B0603020202020204" pitchFamily="34" charset="0"/>
              </a:rPr>
              <a:t>i: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ISCED,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angajabilitatea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specialistul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î</a:t>
            </a:r>
            <a:r>
              <a:rPr lang="en-GB" dirty="0">
                <a:latin typeface="Trebuchet MS" panose="020B0603020202020204" pitchFamily="34" charset="0"/>
              </a:rPr>
              <a:t>n </a:t>
            </a:r>
            <a:r>
              <a:rPr lang="en-GB" dirty="0" err="1">
                <a:latin typeface="Trebuchet MS" panose="020B0603020202020204" pitchFamily="34" charset="0"/>
              </a:rPr>
              <a:t>calific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</a:rPr>
              <a:t>ri</a:t>
            </a:r>
            <a:r>
              <a:rPr lang="ro-RO" dirty="0" smtClean="0">
                <a:latin typeface="Trebuchet MS" panose="020B0603020202020204" pitchFamily="34" charset="0"/>
              </a:rPr>
              <a:t>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Spa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iul</a:t>
            </a:r>
            <a:r>
              <a:rPr lang="en-GB" dirty="0">
                <a:latin typeface="Trebuchet MS" panose="020B0603020202020204" pitchFamily="34" charset="0"/>
              </a:rPr>
              <a:t> European al </a:t>
            </a:r>
            <a:r>
              <a:rPr lang="en-GB" dirty="0" err="1">
                <a:latin typeface="Trebuchet MS" panose="020B0603020202020204" pitchFamily="34" charset="0"/>
              </a:rPr>
              <a:t>Educa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–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SEE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09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939362"/>
            <a:ext cx="11660376" cy="71865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1.</a:t>
            </a:r>
            <a:r>
              <a:rPr lang="ro-RO" sz="2400" dirty="0">
                <a:latin typeface="Trebuchet MS" panose="020B0603020202020204" pitchFamily="34" charset="0"/>
              </a:rPr>
              <a:t> Art. 184 (6) Ordin al ministrului educației privind </a:t>
            </a:r>
            <a:r>
              <a:rPr lang="ro-RO" sz="2400" dirty="0" err="1">
                <a:latin typeface="Trebuchet MS" panose="020B0603020202020204" pitchFamily="34" charset="0"/>
              </a:rPr>
              <a:t>microcertificările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727254"/>
            <a:ext cx="11497056" cy="4801562"/>
          </a:xfrm>
        </p:spPr>
        <p:txBody>
          <a:bodyPr>
            <a:noAutofit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citește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</a:t>
            </a:r>
            <a:r>
              <a:rPr lang="en-GB" dirty="0" err="1">
                <a:latin typeface="Trebuchet MS" panose="020B0603020202020204" pitchFamily="34" charset="0"/>
              </a:rPr>
              <a:t>Rectificare</a:t>
            </a:r>
            <a:r>
              <a:rPr lang="en-GB" dirty="0">
                <a:latin typeface="Trebuchet MS" panose="020B0603020202020204" pitchFamily="34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</a:rPr>
              <a:t>Recomandare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Consiliului</a:t>
            </a:r>
            <a:r>
              <a:rPr lang="en-GB" dirty="0">
                <a:latin typeface="Trebuchet MS" panose="020B0603020202020204" pitchFamily="34" charset="0"/>
              </a:rPr>
              <a:t>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 )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Definitie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înregistrarea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un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urma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evaluate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transparente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clar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Experiențele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acordarea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concepute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a-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oferi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răspundă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nevoi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societale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culturale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pieței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deținute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cursanți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pot 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fi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Acestea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 de sine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stătătoare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combinate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constitui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certificări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generale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conformitate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convenite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sectorul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relevant.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(RECOMANDARE A CONSILIULUI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46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CATACTERISTICI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0" y="2133523"/>
            <a:ext cx="9381066" cy="3880773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ntreg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minimum 1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ECTS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Dob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ndirea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specializ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perfec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ion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format digital,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cumulabilitate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acumulare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 pot conduce la o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conform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obligatorie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83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39361"/>
            <a:ext cx="11676888" cy="788727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 Art. 188 (3) Ordin al ministrului educației pentru aprobarea Metodologiei privind identificarea, descrierea, evaluarea, validarea și certificarea rezultatelor învățării obținute în contexte non-formale și informale </a:t>
            </a:r>
            <a:endParaRPr lang="en-GB" sz="19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65227"/>
            <a:ext cx="11676888" cy="4845885"/>
          </a:xfrm>
        </p:spPr>
        <p:txBody>
          <a:bodyPr>
            <a:noAutofit/>
          </a:bodyPr>
          <a:lstStyle/>
          <a:p>
            <a:pPr algn="just"/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enunțuri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referă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cunoaște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înțelege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capabil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terminarea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 sub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responsabilitate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autonomie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din 22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Procesul de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solicit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 –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portalul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deriv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descriu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cuvinte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iune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scrierea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stabilesc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evaluare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validare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ISCED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o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alta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pentru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acela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suplimentul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diplom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con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circa 6-10 RI.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concret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tie s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absoventul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36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90410" cy="98406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3.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(b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 Registrului național al calificărilor </a:t>
            </a:r>
            <a:r>
              <a:rPr lang="en-GB" sz="2000" dirty="0">
                <a:latin typeface="Trebuchet MS" panose="020B0603020202020204" pitchFamily="34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RNC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785685"/>
            <a:ext cx="11669485" cy="446881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educației naționale nr.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1/2011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nu exist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22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unic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format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din: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RNCIS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NT SUPERIOR,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RNPP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PROGRAME POSTUNIVERSITARE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preuniversitar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ăr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care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modernizeaz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rile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se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desfi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indiferent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motiv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r>
              <a:rPr lang="en-GB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849758"/>
            <a:ext cx="11705236" cy="84536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4.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(d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</a:t>
            </a:r>
            <a:r>
              <a:rPr lang="en-GB" sz="2000" dirty="0">
                <a:latin typeface="Trebuchet MS" panose="020B0603020202020204" pitchFamily="34" charset="0"/>
              </a:rPr>
              <a:t> M</a:t>
            </a:r>
            <a:r>
              <a:rPr lang="ro-RO" sz="2000" dirty="0" err="1">
                <a:latin typeface="Trebuchet MS" panose="020B0603020202020204" pitchFamily="34" charset="0"/>
              </a:rPr>
              <a:t>etodologiei</a:t>
            </a:r>
            <a:r>
              <a:rPr lang="ro-RO" sz="2000" dirty="0">
                <a:latin typeface="Trebuchet MS" panose="020B0603020202020204" pitchFamily="34" charset="0"/>
              </a:rPr>
              <a:t> privind corespondența nivelurilor de calificare și titlurile ocupațiilor din COR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1" y="2030865"/>
            <a:ext cx="11443979" cy="401379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COR?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!</a:t>
            </a: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1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func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concurs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2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specific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superior: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doc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torat;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Lipsesc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ului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7 CNC – care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7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expert,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specialist,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consilier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proiectant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analist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auditor,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iner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cercetare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8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lector,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conferen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ersitar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cercet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tor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tiin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ific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III</a:t>
            </a:r>
          </a:p>
          <a:p>
            <a:pPr lvl="1"/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Similara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situatia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1-5 CNC 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exemplu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majora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3 in care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coexista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4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5 CNC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itlul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technician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trebui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fie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definit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nivelul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4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maistru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5 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0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15" y="427738"/>
            <a:ext cx="11650235" cy="1325563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</a:rPr>
              <a:t>5.</a:t>
            </a:r>
            <a:r>
              <a:rPr lang="ro-RO" sz="1900" dirty="0">
                <a:latin typeface="Trebuchet MS" panose="020B0603020202020204" pitchFamily="34" charset="0"/>
              </a:rPr>
              <a:t> Art. 195 (1)</a:t>
            </a:r>
            <a:r>
              <a:rPr lang="en-GB" sz="1900" dirty="0">
                <a:latin typeface="Trebuchet MS" panose="020B0603020202020204" pitchFamily="34" charset="0"/>
              </a:rPr>
              <a:t>(f)</a:t>
            </a:r>
            <a:r>
              <a:rPr lang="ro-RO" sz="1900" dirty="0">
                <a:latin typeface="Trebuchet MS" panose="020B0603020202020204" pitchFamily="34" charset="0"/>
              </a:rPr>
              <a:t> Ordin comun al ministrului Educației și ministrului Muncii și Solidarității Sociale pentru aprobarea Metodologiei privind elaborarea, validarea, aprobarea și gestionarea standardelor ocupaționale și de calificare</a:t>
            </a:r>
            <a:endParaRPr lang="en-GB" sz="19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" y="1993427"/>
            <a:ext cx="11650235" cy="42177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Din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01.07.2023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  <a:hlinkClick r:id="rId2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6250/2156/2022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elaborare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validare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gestionare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ocupaționale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aduc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țil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O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cheie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comune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,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verzi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durabilitate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&amp;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sustenabilitate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oblig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toriu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e: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numar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fiec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re din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total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CNC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module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ANC 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site o list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lucreaz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introduce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9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365125"/>
            <a:ext cx="11631168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6.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(l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 de acordare a creditelor transferabile în învățarea pe tot parcursul vieții</a:t>
            </a:r>
            <a:r>
              <a:rPr lang="en-GB" sz="20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825625"/>
            <a:ext cx="1148486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z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5146/2019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aplicării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generalizate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Sistemului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european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credite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transferabile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772/2022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acordare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creditelor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transferabile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formarea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abrogarea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844/2002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nomenclatoarelor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calificărilor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asigură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pregătirea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învățământul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preuniversitar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durata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școlarizare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ECTS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30h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15h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(5c+10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apl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.) +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 h studio individual (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conf.bibliografiei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odului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uncii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max. 8h/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ore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Problema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1.aplicabilitatea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identic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inclusiv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calcul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2.recunoasterea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79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2372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Devanagari</vt:lpstr>
      <vt:lpstr>Arial</vt:lpstr>
      <vt:lpstr>Calibri</vt:lpstr>
      <vt:lpstr>Calibri Light</vt:lpstr>
      <vt:lpstr>Corbel</vt:lpstr>
      <vt:lpstr>Times New Roman</vt:lpstr>
      <vt:lpstr>Trebuchet MS</vt:lpstr>
      <vt:lpstr>Wingdings</vt:lpstr>
      <vt:lpstr>1_Office Theme</vt:lpstr>
      <vt:lpstr>Retrospect</vt:lpstr>
      <vt:lpstr>Eveniment organizat în cadrul proiectului  „Creșterea capacității administrative a ANC și MMJS prin sistematizare și simplificare legislativă în domeniul calificărilor”, cod SMIS 129872 -9-18 octombrie, Covasna -    REGLEMENTĂRI    ÎN LEGEA ÎNVĂȚĂMÂNTULUI SUPERIOR ÎN STRATEGIA  ANC  </vt:lpstr>
      <vt:lpstr>SUMAR </vt:lpstr>
      <vt:lpstr>1. Art. 184 (6) Ordin al ministrului educației privind microcertificările </vt:lpstr>
      <vt:lpstr>CATACTERISTICI</vt:lpstr>
      <vt:lpstr>2. Art. 188 (3) Ordin al ministrului educației pentru aprobarea Metodologiei privind identificarea, descrierea, evaluarea, validarea și certificarea rezultatelor învățării obținute în contexte non-formale și informale </vt:lpstr>
      <vt:lpstr>3. Art. 195 (1) (b) Hotărâre a Guvernului pentru aprobarea Registrului național al calificărilor – RNC </vt:lpstr>
      <vt:lpstr>4. Art. 195 (1) (d) Hotărâre a Guvernului pentru aprobarea Metodologiei privind corespondența nivelurilor de calificare și titlurile ocupațiilor din COR </vt:lpstr>
      <vt:lpstr>5. Art. 195 (1)(f) Ordin comun al ministrului Educației și ministrului Muncii și Solidarității Sociale pentru aprobarea Metodologiei privind elaborarea, validarea, aprobarea și gestionarea standardelor ocupaționale și de calificare</vt:lpstr>
      <vt:lpstr>6. Art. 195 (1) (l) Ordin al ministrului educației pentru aprobarea Metodologiei de acordare a creditelor transferabile în învățarea pe tot parcursul vieții. </vt:lpstr>
      <vt:lpstr>7. Art. 73 (3) Ordin al ministrului educației pentru aprobarea Metodologiei-cadru de organizare și desfășurare a programelor de formare profesională a adulților precum și tipurile acestora</vt:lpstr>
      <vt:lpstr>Competențe: cheie; profesionale; transversale</vt:lpstr>
      <vt:lpstr>Formarea profesională a adulților - FPA</vt:lpstr>
      <vt:lpstr>Tipuri de programe postuniversitare </vt:lpstr>
      <vt:lpstr>8. Noutăți: ISCED, anagajabilitatea, specialistul în sisteme de calificare   </vt:lpstr>
      <vt:lpstr>9. Lucrăm pentru crearea Spațiului European al Educației SEE-2025-2030 (COM CE -18.11.22)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AMA-01</dc:creator>
  <cp:lastModifiedBy>AMA-01</cp:lastModifiedBy>
  <cp:revision>59</cp:revision>
  <dcterms:created xsi:type="dcterms:W3CDTF">2023-04-28T07:42:26Z</dcterms:created>
  <dcterms:modified xsi:type="dcterms:W3CDTF">2023-10-11T04:58:56Z</dcterms:modified>
</cp:coreProperties>
</file>