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6"/>
  </p:notesMasterIdLst>
  <p:sldIdLst>
    <p:sldId id="403" r:id="rId2"/>
    <p:sldId id="422" r:id="rId3"/>
    <p:sldId id="420" r:id="rId4"/>
    <p:sldId id="421" r:id="rId5"/>
    <p:sldId id="419" r:id="rId6"/>
    <p:sldId id="418" r:id="rId7"/>
    <p:sldId id="432" r:id="rId8"/>
    <p:sldId id="433" r:id="rId9"/>
    <p:sldId id="424" r:id="rId10"/>
    <p:sldId id="425" r:id="rId11"/>
    <p:sldId id="426" r:id="rId12"/>
    <p:sldId id="427" r:id="rId13"/>
    <p:sldId id="428" r:id="rId14"/>
    <p:sldId id="429" r:id="rId15"/>
    <p:sldId id="393" r:id="rId16"/>
    <p:sldId id="396" r:id="rId17"/>
    <p:sldId id="336" r:id="rId18"/>
    <p:sldId id="356" r:id="rId19"/>
    <p:sldId id="357" r:id="rId20"/>
    <p:sldId id="311" r:id="rId21"/>
    <p:sldId id="312" r:id="rId22"/>
    <p:sldId id="358" r:id="rId23"/>
    <p:sldId id="304" r:id="rId24"/>
    <p:sldId id="302" r:id="rId25"/>
    <p:sldId id="407" r:id="rId26"/>
    <p:sldId id="378" r:id="rId27"/>
    <p:sldId id="409" r:id="rId28"/>
    <p:sldId id="408" r:id="rId29"/>
    <p:sldId id="399" r:id="rId30"/>
    <p:sldId id="400" r:id="rId31"/>
    <p:sldId id="401" r:id="rId32"/>
    <p:sldId id="411" r:id="rId33"/>
    <p:sldId id="406" r:id="rId34"/>
    <p:sldId id="405" r:id="rId35"/>
    <p:sldId id="402" r:id="rId36"/>
    <p:sldId id="404" r:id="rId37"/>
    <p:sldId id="305" r:id="rId38"/>
    <p:sldId id="410" r:id="rId39"/>
    <p:sldId id="412" r:id="rId40"/>
    <p:sldId id="415" r:id="rId41"/>
    <p:sldId id="416" r:id="rId42"/>
    <p:sldId id="423" r:id="rId43"/>
    <p:sldId id="414" r:id="rId44"/>
    <p:sldId id="43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and Goals" id="{F734F13C-6E05-461B-9A41-350B9D604DF0}">
          <p14:sldIdLst/>
        </p14:section>
        <p14:section name="Student/Introductory Audience" id="{6B669438-AFB3-4816-A023-AB8DB2685282}">
          <p14:sldIdLst/>
        </p14:section>
        <p14:section name="Advanced Audience" id="{37BD9247-1B6F-4833-A667-B316D9DE94BC}">
          <p14:sldIdLst>
            <p14:sldId id="403"/>
            <p14:sldId id="422"/>
            <p14:sldId id="420"/>
            <p14:sldId id="421"/>
            <p14:sldId id="419"/>
            <p14:sldId id="418"/>
            <p14:sldId id="432"/>
            <p14:sldId id="433"/>
            <p14:sldId id="424"/>
            <p14:sldId id="425"/>
            <p14:sldId id="426"/>
            <p14:sldId id="427"/>
            <p14:sldId id="428"/>
            <p14:sldId id="429"/>
            <p14:sldId id="393"/>
            <p14:sldId id="396"/>
            <p14:sldId id="336"/>
            <p14:sldId id="356"/>
            <p14:sldId id="357"/>
            <p14:sldId id="311"/>
            <p14:sldId id="312"/>
            <p14:sldId id="358"/>
            <p14:sldId id="304"/>
            <p14:sldId id="302"/>
            <p14:sldId id="407"/>
            <p14:sldId id="378"/>
            <p14:sldId id="409"/>
            <p14:sldId id="408"/>
            <p14:sldId id="399"/>
            <p14:sldId id="400"/>
            <p14:sldId id="401"/>
            <p14:sldId id="411"/>
            <p14:sldId id="406"/>
            <p14:sldId id="405"/>
            <p14:sldId id="402"/>
            <p14:sldId id="404"/>
            <p14:sldId id="305"/>
            <p14:sldId id="410"/>
            <p14:sldId id="412"/>
            <p14:sldId id="415"/>
            <p14:sldId id="416"/>
            <p14:sldId id="423"/>
            <p14:sldId id="414"/>
            <p14:sldId id="4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initials="LW" lastIdx="13" clrIdx="0">
    <p:extLst/>
  </p:cmAuthor>
  <p:cmAuthor id="2" name="Megan Maher" initials="M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332" autoAdjust="0"/>
  </p:normalViewPr>
  <p:slideViewPr>
    <p:cSldViewPr>
      <p:cViewPr varScale="1">
        <p:scale>
          <a:sx n="89" d="100"/>
          <a:sy n="89" d="100"/>
        </p:scale>
        <p:origin x="1286" y="72"/>
      </p:cViewPr>
      <p:guideLst>
        <p:guide orient="horz" pos="2160"/>
        <p:guide pos="2880"/>
      </p:guideLst>
    </p:cSldViewPr>
  </p:slideViewPr>
  <p:outlineViewPr>
    <p:cViewPr>
      <p:scale>
        <a:sx n="33" d="100"/>
        <a:sy n="33" d="100"/>
      </p:scale>
      <p:origin x="48" y="8736"/>
    </p:cViewPr>
  </p:outlineViewPr>
  <p:notesTextViewPr>
    <p:cViewPr>
      <p:scale>
        <a:sx n="100" d="100"/>
        <a:sy n="100" d="100"/>
      </p:scale>
      <p:origin x="0" y="0"/>
    </p:cViewPr>
  </p:notesText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2019\Prezentare%20CNR\Employment%20by%20field%20of%20study%20in%20EU%20in%202017%20across%20occup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Employment by field of study in EU in 2017 across professionals (2nd Major ISCO Group)</a:t>
            </a:r>
          </a:p>
          <a:p>
            <a:pPr>
              <a:defRPr/>
            </a:pPr>
            <a:endParaRPr lang="en-US"/>
          </a:p>
        </c:rich>
      </c:tx>
      <c:layout/>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autoTitleDeleted val="0"/>
    <c:plotArea>
      <c:layout/>
      <c:barChart>
        <c:barDir val="bar"/>
        <c:grouping val="clustered"/>
        <c:varyColors val="0"/>
        <c:ser>
          <c:idx val="0"/>
          <c:order val="0"/>
          <c:tx>
            <c:strRef>
              <c:f>Sheet1!$B$1</c:f>
              <c:strCache>
                <c:ptCount val="1"/>
                <c:pt idx="0">
                  <c:v>value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Agriculture and veterinary</c:v>
                </c:pt>
                <c:pt idx="1">
                  <c:v>Services</c:v>
                </c:pt>
                <c:pt idx="2">
                  <c:v>Empty data</c:v>
                </c:pt>
                <c:pt idx="3">
                  <c:v>Generic programmes</c:v>
                </c:pt>
                <c:pt idx="4">
                  <c:v>ICT</c:v>
                </c:pt>
                <c:pt idx="5">
                  <c:v>Natural sciences and math</c:v>
                </c:pt>
                <c:pt idx="6">
                  <c:v>Social sciences</c:v>
                </c:pt>
                <c:pt idx="7">
                  <c:v>Arts and humanities</c:v>
                </c:pt>
                <c:pt idx="8">
                  <c:v>Education</c:v>
                </c:pt>
                <c:pt idx="9">
                  <c:v>Technical sciences</c:v>
                </c:pt>
                <c:pt idx="10">
                  <c:v>Health and welfare</c:v>
                </c:pt>
                <c:pt idx="11">
                  <c:v>Business, administration and law</c:v>
                </c:pt>
              </c:strCache>
            </c:strRef>
          </c:cat>
          <c:val>
            <c:numRef>
              <c:f>Sheet1!$B$2:$B$13</c:f>
              <c:numCache>
                <c:formatCode>General</c:formatCode>
                <c:ptCount val="12"/>
                <c:pt idx="0">
                  <c:v>1.19</c:v>
                </c:pt>
                <c:pt idx="1">
                  <c:v>1.84</c:v>
                </c:pt>
                <c:pt idx="2">
                  <c:v>3.61</c:v>
                </c:pt>
                <c:pt idx="3">
                  <c:v>3.72</c:v>
                </c:pt>
                <c:pt idx="4">
                  <c:v>6.15</c:v>
                </c:pt>
                <c:pt idx="5">
                  <c:v>6.27</c:v>
                </c:pt>
                <c:pt idx="6">
                  <c:v>9.0500000000000007</c:v>
                </c:pt>
                <c:pt idx="7">
                  <c:v>9.83</c:v>
                </c:pt>
                <c:pt idx="8">
                  <c:v>11.9</c:v>
                </c:pt>
                <c:pt idx="9">
                  <c:v>13.38</c:v>
                </c:pt>
                <c:pt idx="10">
                  <c:v>15.91</c:v>
                </c:pt>
                <c:pt idx="11">
                  <c:v>17.16</c:v>
                </c:pt>
              </c:numCache>
            </c:numRef>
          </c:val>
          <c:extLst xmlns:c16r2="http://schemas.microsoft.com/office/drawing/2015/06/chart">
            <c:ext xmlns:c16="http://schemas.microsoft.com/office/drawing/2014/chart" uri="{C3380CC4-5D6E-409C-BE32-E72D297353CC}">
              <c16:uniqueId val="{00000000-FE73-4916-945D-1D5CC52E6158}"/>
            </c:ext>
          </c:extLst>
        </c:ser>
        <c:dLbls>
          <c:dLblPos val="outEnd"/>
          <c:showLegendKey val="0"/>
          <c:showVal val="1"/>
          <c:showCatName val="0"/>
          <c:showSerName val="0"/>
          <c:showPercent val="0"/>
          <c:showBubbleSize val="0"/>
        </c:dLbls>
        <c:gapWidth val="115"/>
        <c:overlap val="-20"/>
        <c:axId val="282404496"/>
        <c:axId val="282404880"/>
      </c:barChart>
      <c:catAx>
        <c:axId val="28240449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ISCED F 2013</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282404880"/>
        <c:crosses val="autoZero"/>
        <c:auto val="1"/>
        <c:lblAlgn val="ctr"/>
        <c:lblOffset val="100"/>
        <c:noMultiLvlLbl val="0"/>
      </c:catAx>
      <c:valAx>
        <c:axId val="282404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Percentage</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2824044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Times New Roman" panose="02020603050405020304" pitchFamily="18" charset="0"/>
          <a:ea typeface="Tahoma" panose="020B0604030504040204" pitchFamily="34"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39957-3618-459D-BCBF-C69641EFF8D7}" type="datetimeFigureOut">
              <a:rPr lang="en-US" smtClean="0"/>
              <a:t>4/27/2023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09877-C97B-4DF2-938E-7DD3CAA74FD9}" type="slidenum">
              <a:rPr lang="en-US" smtClean="0"/>
              <a:t>‹#›</a:t>
            </a:fld>
            <a:endParaRPr lang="en-US" dirty="0"/>
          </a:p>
        </p:txBody>
      </p:sp>
    </p:spTree>
    <p:extLst>
      <p:ext uri="{BB962C8B-B14F-4D97-AF65-F5344CB8AC3E}">
        <p14:creationId xmlns:p14="http://schemas.microsoft.com/office/powerpoint/2010/main" val="404752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aes.org/mode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12</a:t>
            </a:fld>
            <a:endParaRPr lang="en-US" dirty="0"/>
          </a:p>
        </p:txBody>
      </p:sp>
    </p:spTree>
    <p:extLst>
      <p:ext uri="{BB962C8B-B14F-4D97-AF65-F5344CB8AC3E}">
        <p14:creationId xmlns:p14="http://schemas.microsoft.com/office/powerpoint/2010/main" val="266637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Pentru a </a:t>
            </a:r>
            <a:r>
              <a:rPr lang="en-US" sz="1200" kern="1200" dirty="0" err="1" smtClean="0">
                <a:solidFill>
                  <a:schemeClr val="tx1"/>
                </a:solidFill>
                <a:effectLst/>
                <a:latin typeface="+mn-lt"/>
                <a:ea typeface="+mn-ea"/>
                <a:cs typeface="+mn-cs"/>
              </a:rPr>
              <a:t>începe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dezvoltarea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Administrația</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ocuparea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forței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instruire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Departamentului</a:t>
            </a:r>
            <a:r>
              <a:rPr lang="en-US" sz="1200" kern="1200" dirty="0" smtClean="0">
                <a:solidFill>
                  <a:schemeClr val="tx1"/>
                </a:solidFill>
                <a:effectLst/>
                <a:latin typeface="+mn-lt"/>
                <a:ea typeface="+mn-ea"/>
                <a:cs typeface="+mn-cs"/>
              </a:rPr>
              <a:t> SUA a </a:t>
            </a:r>
            <a:r>
              <a:rPr lang="en-US" sz="1200" kern="1200" dirty="0" err="1" smtClean="0">
                <a:solidFill>
                  <a:schemeClr val="tx1"/>
                </a:solidFill>
                <a:effectLst/>
                <a:latin typeface="+mn-lt"/>
                <a:ea typeface="+mn-ea"/>
                <a:cs typeface="+mn-cs"/>
              </a:rPr>
              <a:t>alocat</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echipă</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cercetare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dedicată</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supraveghea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proiectul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membrii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Grupului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lucru</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învățare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tot </a:t>
            </a:r>
            <a:r>
              <a:rPr lang="en-US" sz="1200" kern="1200" dirty="0" err="1" smtClean="0">
                <a:solidFill>
                  <a:schemeClr val="tx1"/>
                </a:solidFill>
                <a:effectLst/>
                <a:latin typeface="+mn-lt"/>
                <a:ea typeface="+mn-ea"/>
                <a:cs typeface="+mn-cs"/>
              </a:rPr>
              <a:t>parcursul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vieții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grupul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lucru</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furnizat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echipei</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cantitate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vastă</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informații</a:t>
            </a:r>
            <a:r>
              <a:rPr lang="en-US" sz="1200" kern="1200" dirty="0" smtClean="0">
                <a:solidFill>
                  <a:schemeClr val="tx1"/>
                </a:solidFill>
                <a:effectLst/>
                <a:latin typeface="+mn-lt"/>
                <a:ea typeface="+mn-ea"/>
                <a:cs typeface="+mn-cs"/>
              </a:rPr>
              <a:t> de fond pentru </a:t>
            </a:r>
            <a:r>
              <a:rPr lang="en-US" sz="1200" kern="1200" dirty="0" err="1" smtClean="0">
                <a:solidFill>
                  <a:schemeClr val="tx1"/>
                </a:solidFill>
                <a:effectLst/>
                <a:latin typeface="+mn-lt"/>
                <a:ea typeface="+mn-ea"/>
                <a:cs typeface="+mn-cs"/>
              </a:rPr>
              <a:t>revizuire</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inclusiv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criterii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acreditare</a:t>
            </a:r>
            <a:r>
              <a:rPr lang="en-US" sz="1200" kern="1200" dirty="0" smtClean="0">
                <a:solidFill>
                  <a:schemeClr val="tx1"/>
                </a:solidFill>
                <a:effectLst/>
                <a:latin typeface="+mn-lt"/>
                <a:ea typeface="+mn-ea"/>
                <a:cs typeface="+mn-cs"/>
              </a:rPr>
              <a:t> ABET, </a:t>
            </a:r>
            <a:r>
              <a:rPr lang="en-US" sz="1200" kern="1200" dirty="0" err="1" smtClean="0">
                <a:solidFill>
                  <a:schemeClr val="tx1"/>
                </a:solidFill>
                <a:effectLst/>
                <a:latin typeface="+mn-lt"/>
                <a:ea typeface="+mn-ea"/>
                <a:cs typeface="+mn-cs"/>
              </a:rPr>
              <a:t>corpuri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cunoștințe</a:t>
            </a:r>
            <a:r>
              <a:rPr lang="en-US" sz="1200" kern="1200" dirty="0" smtClean="0">
                <a:solidFill>
                  <a:schemeClr val="tx1"/>
                </a:solidFill>
                <a:effectLst/>
                <a:latin typeface="+mn-lt"/>
                <a:ea typeface="+mn-ea"/>
                <a:cs typeface="+mn-cs"/>
              </a:rPr>
              <a:t> de la diverse </a:t>
            </a:r>
            <a:r>
              <a:rPr lang="en-US" sz="1200" kern="1200" dirty="0" err="1" smtClean="0">
                <a:solidFill>
                  <a:schemeClr val="tx1"/>
                </a:solidFill>
                <a:effectLst/>
                <a:latin typeface="+mn-lt"/>
                <a:ea typeface="+mn-ea"/>
                <a:cs typeface="+mn-cs"/>
              </a:rPr>
              <a:t>societăți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schița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proiectului</a:t>
            </a:r>
            <a:r>
              <a:rPr lang="en-US" sz="1200" kern="1200" dirty="0" smtClean="0">
                <a:solidFill>
                  <a:schemeClr val="tx1"/>
                </a:solidFill>
                <a:effectLst/>
                <a:latin typeface="+mn-lt"/>
                <a:ea typeface="+mn-ea"/>
                <a:cs typeface="+mn-cs"/>
              </a:rPr>
              <a:t> Lead the Way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curricule</a:t>
            </a:r>
            <a:r>
              <a:rPr lang="ro-RO"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resurse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conexe</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instituții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academice</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țară</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Grupul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lucru</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identificat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asemenea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experți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domeniu</a:t>
            </a:r>
            <a:r>
              <a:rPr lang="ro-RO"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din </a:t>
            </a:r>
            <a:r>
              <a:rPr lang="en-US" sz="1200" kern="1200" dirty="0" err="1" smtClean="0">
                <a:solidFill>
                  <a:schemeClr val="tx1"/>
                </a:solidFill>
                <a:effectLst/>
                <a:latin typeface="+mn-lt"/>
                <a:ea typeface="+mn-ea"/>
                <a:cs typeface="+mn-cs"/>
              </a:rPr>
              <a:t>societățile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membre</a:t>
            </a:r>
            <a:r>
              <a:rPr lang="en-US" sz="1200" kern="1200" dirty="0" smtClean="0">
                <a:solidFill>
                  <a:schemeClr val="tx1"/>
                </a:solidFill>
                <a:effectLst/>
                <a:latin typeface="+mn-lt"/>
                <a:ea typeface="+mn-ea"/>
                <a:cs typeface="+mn-cs"/>
              </a:rPr>
              <a:t> AAES, care </a:t>
            </a:r>
            <a:r>
              <a:rPr lang="en-US" sz="1200" kern="1200" dirty="0" err="1" smtClean="0">
                <a:solidFill>
                  <a:schemeClr val="tx1"/>
                </a:solidFill>
                <a:effectLst/>
                <a:latin typeface="+mn-lt"/>
                <a:ea typeface="+mn-ea"/>
                <a:cs typeface="+mn-cs"/>
              </a:rPr>
              <a:t>reprezintă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mediul</a:t>
            </a:r>
            <a:r>
              <a:rPr lang="en-US" sz="1200" kern="1200" dirty="0" smtClean="0">
                <a:solidFill>
                  <a:schemeClr val="tx1"/>
                </a:solidFill>
                <a:effectLst/>
                <a:latin typeface="+mn-lt"/>
                <a:ea typeface="+mn-ea"/>
                <a:cs typeface="+mn-cs"/>
              </a:rPr>
              <a:t> academic, pentru a </a:t>
            </a:r>
            <a:r>
              <a:rPr lang="en-US" sz="1200" kern="1200" dirty="0" err="1" smtClean="0">
                <a:solidFill>
                  <a:schemeClr val="tx1"/>
                </a:solidFill>
                <a:effectLst/>
                <a:latin typeface="+mn-lt"/>
                <a:ea typeface="+mn-ea"/>
                <a:cs typeface="+mn-cs"/>
              </a:rPr>
              <a:t>ajuta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echipa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cercetare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elaborarea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critica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proiectului</a:t>
            </a:r>
            <a:r>
              <a:rPr lang="en-US" sz="1200" kern="1200" dirty="0" smtClean="0">
                <a:solidFill>
                  <a:schemeClr val="tx1"/>
                </a:solidFill>
                <a:effectLst/>
                <a:latin typeface="+mn-lt"/>
                <a:ea typeface="+mn-ea"/>
                <a:cs typeface="+mn-cs"/>
              </a:rPr>
              <a:t> de model.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De-a </a:t>
            </a:r>
            <a:r>
              <a:rPr lang="en-US" sz="1200" kern="1200" dirty="0" err="1" smtClean="0">
                <a:solidFill>
                  <a:schemeClr val="tx1"/>
                </a:solidFill>
                <a:effectLst/>
                <a:latin typeface="+mn-lt"/>
                <a:ea typeface="+mn-ea"/>
                <a:cs typeface="+mn-cs"/>
              </a:rPr>
              <a:t>lungul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dezvoltării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modelului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grupul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lucru</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căutat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adune</a:t>
            </a:r>
            <a:r>
              <a:rPr lang="en-US" sz="1200" kern="1200" dirty="0" smtClean="0">
                <a:solidFill>
                  <a:schemeClr val="tx1"/>
                </a:solidFill>
                <a:effectLst/>
                <a:latin typeface="+mn-lt"/>
                <a:ea typeface="+mn-ea"/>
                <a:cs typeface="+mn-cs"/>
              </a:rPr>
              <a:t> feedback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contribuții</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părțile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interesate</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toată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comunitatea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inginerească</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educatorii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viitorilor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până</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cei</a:t>
            </a:r>
            <a:r>
              <a:rPr lang="en-US" sz="1200" kern="1200" dirty="0" smtClean="0">
                <a:solidFill>
                  <a:schemeClr val="tx1"/>
                </a:solidFill>
                <a:effectLst/>
                <a:latin typeface="+mn-lt"/>
                <a:ea typeface="+mn-ea"/>
                <a:cs typeface="+mn-cs"/>
              </a:rPr>
              <a:t> care </a:t>
            </a:r>
            <a:r>
              <a:rPr lang="en-US" sz="1200" kern="1200" dirty="0" err="1" smtClean="0">
                <a:solidFill>
                  <a:schemeClr val="tx1"/>
                </a:solidFill>
                <a:effectLst/>
                <a:latin typeface="+mn-lt"/>
                <a:ea typeface="+mn-ea"/>
                <a:cs typeface="+mn-cs"/>
              </a:rPr>
              <a:t>angajează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februarie</a:t>
            </a:r>
            <a:r>
              <a:rPr lang="en-US" sz="1200" kern="1200" dirty="0" smtClean="0">
                <a:solidFill>
                  <a:schemeClr val="tx1"/>
                </a:solidFill>
                <a:effectLst/>
                <a:latin typeface="+mn-lt"/>
                <a:ea typeface="+mn-ea"/>
                <a:cs typeface="+mn-cs"/>
              </a:rPr>
              <a:t> 2015 a </a:t>
            </a:r>
            <a:r>
              <a:rPr lang="en-US" sz="1200" kern="1200" dirty="0" err="1" smtClean="0">
                <a:solidFill>
                  <a:schemeClr val="tx1"/>
                </a:solidFill>
                <a:effectLst/>
                <a:latin typeface="+mn-lt"/>
                <a:ea typeface="+mn-ea"/>
                <a:cs typeface="+mn-cs"/>
              </a:rPr>
              <a:t>avut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loc</a:t>
            </a:r>
            <a:r>
              <a:rPr lang="en-US" sz="1200" kern="1200" dirty="0" smtClean="0">
                <a:solidFill>
                  <a:schemeClr val="tx1"/>
                </a:solidFill>
                <a:effectLst/>
                <a:latin typeface="+mn-lt"/>
                <a:ea typeface="+mn-ea"/>
                <a:cs typeface="+mn-cs"/>
              </a:rPr>
              <a:t> un webinar pentru </a:t>
            </a:r>
            <a:r>
              <a:rPr lang="en-US" sz="1200" kern="1200" dirty="0" err="1" smtClean="0">
                <a:solidFill>
                  <a:schemeClr val="tx1"/>
                </a:solidFill>
                <a:effectLst/>
                <a:latin typeface="+mn-lt"/>
                <a:ea typeface="+mn-ea"/>
                <a:cs typeface="+mn-cs"/>
              </a:rPr>
              <a:t>societățile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membre</a:t>
            </a:r>
            <a:r>
              <a:rPr lang="en-US" sz="1200" kern="1200" dirty="0" smtClean="0">
                <a:solidFill>
                  <a:schemeClr val="tx1"/>
                </a:solidFill>
                <a:effectLst/>
                <a:latin typeface="+mn-lt"/>
                <a:ea typeface="+mn-ea"/>
                <a:cs typeface="+mn-cs"/>
              </a:rPr>
              <a:t> AAES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părți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interesate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explice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procesul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dezvoltare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discute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care </a:t>
            </a:r>
            <a:r>
              <a:rPr lang="en-US" sz="1200" kern="1200" dirty="0" err="1" smtClean="0">
                <a:solidFill>
                  <a:schemeClr val="tx1"/>
                </a:solidFill>
                <a:effectLst/>
                <a:latin typeface="+mn-lt"/>
                <a:ea typeface="+mn-ea"/>
                <a:cs typeface="+mn-cs"/>
              </a:rPr>
              <a:t>modelul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putea</a:t>
            </a:r>
            <a:r>
              <a:rPr lang="en-US" sz="1200" kern="1200" dirty="0" smtClean="0">
                <a:solidFill>
                  <a:schemeClr val="tx1"/>
                </a:solidFill>
                <a:effectLst/>
                <a:latin typeface="+mn-lt"/>
                <a:ea typeface="+mn-ea"/>
                <a:cs typeface="+mn-cs"/>
              </a:rPr>
              <a:t> fi un instrument </a:t>
            </a:r>
            <a:r>
              <a:rPr lang="en-US" sz="1200" kern="1200" dirty="0" err="1" smtClean="0">
                <a:solidFill>
                  <a:schemeClr val="tx1"/>
                </a:solidFill>
                <a:effectLst/>
                <a:latin typeface="+mn-lt"/>
                <a:ea typeface="+mn-ea"/>
                <a:cs typeface="+mn-cs"/>
              </a:rPr>
              <a:t>util</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societățile</a:t>
            </a:r>
            <a:r>
              <a:rPr lang="en-US" sz="1200" kern="1200" dirty="0" smtClean="0">
                <a:solidFill>
                  <a:schemeClr val="tx1"/>
                </a:solidFill>
                <a:effectLst/>
                <a:latin typeface="+mn-lt"/>
                <a:ea typeface="+mn-ea"/>
                <a:cs typeface="+mn-cs"/>
              </a:rPr>
              <a:t> legate de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obțină</a:t>
            </a:r>
            <a:r>
              <a:rPr lang="en-US" sz="1200" kern="1200" dirty="0" smtClean="0">
                <a:solidFill>
                  <a:schemeClr val="tx1"/>
                </a:solidFill>
                <a:effectLst/>
                <a:latin typeface="+mn-lt"/>
                <a:ea typeface="+mn-ea"/>
                <a:cs typeface="+mn-cs"/>
              </a:rPr>
              <a:t> feedback cu </a:t>
            </a:r>
            <a:r>
              <a:rPr lang="en-US" sz="1200" kern="1200" dirty="0" err="1" smtClean="0">
                <a:solidFill>
                  <a:schemeClr val="tx1"/>
                </a:solidFill>
                <a:effectLst/>
                <a:latin typeface="+mn-lt"/>
                <a:ea typeface="+mn-ea"/>
                <a:cs typeface="+mn-cs"/>
              </a:rPr>
              <a:t>privire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proiectul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preliminar</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Grupul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lucru</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distribuit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asemenea</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sondaj</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solicita</a:t>
            </a:r>
            <a:r>
              <a:rPr lang="en-US" sz="1200" kern="1200" dirty="0" smtClean="0">
                <a:solidFill>
                  <a:schemeClr val="tx1"/>
                </a:solidFill>
                <a:effectLst/>
                <a:latin typeface="+mn-lt"/>
                <a:ea typeface="+mn-ea"/>
                <a:cs typeface="+mn-cs"/>
              </a:rPr>
              <a:t> feedback de la </a:t>
            </a:r>
            <a:r>
              <a:rPr lang="en-US" sz="1200" kern="1200" dirty="0" err="1" smtClean="0">
                <a:solidFill>
                  <a:schemeClr val="tx1"/>
                </a:solidFill>
                <a:effectLst/>
                <a:latin typeface="+mn-lt"/>
                <a:ea typeface="+mn-ea"/>
                <a:cs typeface="+mn-cs"/>
              </a:rPr>
              <a:t>comunitatea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adunat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contribuții</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peste</a:t>
            </a:r>
            <a:r>
              <a:rPr lang="en-US" sz="1200" kern="1200" dirty="0" smtClean="0">
                <a:solidFill>
                  <a:schemeClr val="tx1"/>
                </a:solidFill>
                <a:effectLst/>
                <a:latin typeface="+mn-lt"/>
                <a:ea typeface="+mn-ea"/>
                <a:cs typeface="+mn-cs"/>
              </a:rPr>
              <a:t> 100 de </a:t>
            </a:r>
            <a:r>
              <a:rPr lang="en-US" sz="1200" kern="1200" dirty="0" err="1" smtClean="0">
                <a:solidFill>
                  <a:schemeClr val="tx1"/>
                </a:solidFill>
                <a:effectLst/>
                <a:latin typeface="+mn-lt"/>
                <a:ea typeface="+mn-ea"/>
                <a:cs typeface="+mn-cs"/>
              </a:rPr>
              <a:t>lideri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Datele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sondajului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analizate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echipa</a:t>
            </a:r>
            <a:r>
              <a:rPr lang="en-US" sz="1200" kern="1200" dirty="0" smtClean="0">
                <a:solidFill>
                  <a:schemeClr val="tx1"/>
                </a:solidFill>
                <a:effectLst/>
                <a:latin typeface="+mn-lt"/>
                <a:ea typeface="+mn-ea"/>
                <a:cs typeface="+mn-cs"/>
              </a:rPr>
              <a:t> DOL, au </a:t>
            </a:r>
            <a:r>
              <a:rPr lang="en-US" sz="1200" kern="1200" dirty="0" err="1" smtClean="0">
                <a:solidFill>
                  <a:schemeClr val="tx1"/>
                </a:solidFill>
                <a:effectLst/>
                <a:latin typeface="+mn-lt"/>
                <a:ea typeface="+mn-ea"/>
                <a:cs typeface="+mn-cs"/>
              </a:rPr>
              <a:t>fost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considerare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actualizarea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revizuirea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făcut</a:t>
            </a:r>
            <a:r>
              <a:rPr lang="en-US" sz="1200" kern="1200" dirty="0" smtClean="0">
                <a:solidFill>
                  <a:schemeClr val="tx1"/>
                </a:solidFill>
                <a:effectLst/>
                <a:latin typeface="+mn-lt"/>
                <a:ea typeface="+mn-ea"/>
                <a:cs typeface="+mn-cs"/>
              </a:rPr>
              <a:t> parte din agenda pentru </a:t>
            </a:r>
            <a:r>
              <a:rPr lang="en-US" sz="1200" kern="1200" dirty="0" err="1" smtClean="0">
                <a:solidFill>
                  <a:schemeClr val="tx1"/>
                </a:solidFill>
                <a:effectLst/>
                <a:latin typeface="+mn-lt"/>
                <a:ea typeface="+mn-ea"/>
                <a:cs typeface="+mn-cs"/>
              </a:rPr>
              <a:t>ședința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validatorilor</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aprilie</a:t>
            </a:r>
            <a:r>
              <a:rPr lang="en-US" sz="1200" kern="1200" dirty="0" smtClean="0">
                <a:solidFill>
                  <a:schemeClr val="tx1"/>
                </a:solidFill>
                <a:effectLst/>
                <a:latin typeface="+mn-lt"/>
                <a:ea typeface="+mn-ea"/>
                <a:cs typeface="+mn-cs"/>
              </a:rPr>
              <a:t> 2015, </a:t>
            </a:r>
            <a:r>
              <a:rPr lang="en-US" sz="1200" kern="1200" dirty="0" err="1" smtClean="0">
                <a:solidFill>
                  <a:schemeClr val="tx1"/>
                </a:solidFill>
                <a:effectLst/>
                <a:latin typeface="+mn-lt"/>
                <a:ea typeface="+mn-ea"/>
                <a:cs typeface="+mn-cs"/>
              </a:rPr>
              <a:t>grupul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lucru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Administrația</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ocuparea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forței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Departamentul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Muncii</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organizat</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întâlnire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validat</a:t>
            </a:r>
            <a:r>
              <a:rPr lang="ro-RO" sz="1200"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 cu </a:t>
            </a:r>
            <a:r>
              <a:rPr lang="en-US" sz="1200" kern="1200" dirty="0" err="1" smtClean="0">
                <a:solidFill>
                  <a:schemeClr val="tx1"/>
                </a:solidFill>
                <a:effectLst/>
                <a:latin typeface="+mn-lt"/>
                <a:ea typeface="+mn-ea"/>
                <a:cs typeface="+mn-cs"/>
              </a:rPr>
              <a:t>experții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materie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reprezentanți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organizațiilor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membre</a:t>
            </a:r>
            <a:r>
              <a:rPr lang="en-US" sz="1200" kern="1200" dirty="0" smtClean="0">
                <a:solidFill>
                  <a:schemeClr val="tx1"/>
                </a:solidFill>
                <a:effectLst/>
                <a:latin typeface="+mn-lt"/>
                <a:ea typeface="+mn-ea"/>
                <a:cs typeface="+mn-cs"/>
              </a:rPr>
              <a:t> AAES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membri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comunității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inginerești</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aduna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informații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suplimentare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finaliza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Modelul</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a:t>
            </a:r>
            <a:r>
              <a:rPr lang="en-US" sz="1200" kern="1200" dirty="0" err="1" smtClean="0">
                <a:solidFill>
                  <a:schemeClr val="tx1"/>
                </a:solidFill>
                <a:effectLst/>
                <a:latin typeface="+mn-lt"/>
                <a:ea typeface="+mn-ea"/>
                <a:cs typeface="+mn-cs"/>
              </a:rPr>
              <a:t>ompetenț</a:t>
            </a:r>
            <a:r>
              <a:rPr lang="ro-RO" sz="1200" kern="1200" dirty="0" err="1" smtClean="0">
                <a:solidFill>
                  <a:schemeClr val="tx1"/>
                </a:solidFill>
                <a:effectLst/>
                <a:latin typeface="+mn-lt"/>
                <a:ea typeface="+mn-ea"/>
                <a:cs typeface="+mn-cs"/>
              </a:rPr>
              <a:t>elor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plus, </a:t>
            </a:r>
            <a:r>
              <a:rPr lang="en-US" sz="1200" kern="1200" dirty="0" err="1" smtClean="0">
                <a:solidFill>
                  <a:schemeClr val="tx1"/>
                </a:solidFill>
                <a:effectLst/>
                <a:latin typeface="+mn-lt"/>
                <a:ea typeface="+mn-ea"/>
                <a:cs typeface="+mn-cs"/>
              </a:rPr>
              <a:t>modelul</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fost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avizat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organul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reprezentativ</a:t>
            </a:r>
            <a:r>
              <a:rPr lang="en-US" sz="1200" kern="1200" dirty="0" smtClean="0">
                <a:solidFill>
                  <a:schemeClr val="tx1"/>
                </a:solidFill>
                <a:effectLst/>
                <a:latin typeface="+mn-lt"/>
                <a:ea typeface="+mn-ea"/>
                <a:cs typeface="+mn-cs"/>
              </a:rPr>
              <a:t> al AAES, </a:t>
            </a:r>
            <a:r>
              <a:rPr lang="en-US" sz="1200" kern="1200" dirty="0" err="1" smtClean="0">
                <a:solidFill>
                  <a:schemeClr val="tx1"/>
                </a:solidFill>
                <a:effectLst/>
                <a:latin typeface="+mn-lt"/>
                <a:ea typeface="+mn-ea"/>
                <a:cs typeface="+mn-cs"/>
              </a:rPr>
              <a:t>Adunarea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Generală</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aprilie</a:t>
            </a:r>
            <a:r>
              <a:rPr lang="en-US" sz="1200" kern="1200" dirty="0" smtClean="0">
                <a:solidFill>
                  <a:schemeClr val="tx1"/>
                </a:solidFill>
                <a:effectLst/>
                <a:latin typeface="+mn-lt"/>
                <a:ea typeface="+mn-ea"/>
                <a:cs typeface="+mn-cs"/>
              </a:rPr>
              <a:t> 2015</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Modelul</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fost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finalizat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iunie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lansat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cadrul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Centrului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Competențe</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modelul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competențe</a:t>
            </a:r>
            <a:r>
              <a:rPr lang="en-US" sz="1200" kern="1200" dirty="0" smtClean="0">
                <a:solidFill>
                  <a:schemeClr val="tx1"/>
                </a:solidFill>
                <a:effectLst/>
                <a:latin typeface="+mn-lt"/>
                <a:ea typeface="+mn-ea"/>
                <a:cs typeface="+mn-cs"/>
              </a:rPr>
              <a:t> al DOL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iulie</a:t>
            </a:r>
            <a:r>
              <a:rPr lang="en-US" sz="1200" kern="1200" dirty="0" smtClean="0">
                <a:solidFill>
                  <a:schemeClr val="tx1"/>
                </a:solidFill>
                <a:effectLst/>
                <a:latin typeface="+mn-lt"/>
                <a:ea typeface="+mn-ea"/>
                <a:cs typeface="+mn-cs"/>
              </a:rPr>
              <a:t> 2015.</a:t>
            </a: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23</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Modelul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conceput</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stabili</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orientare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consistentă</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profesie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unind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ingineriei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jurul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competențelor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comune</a:t>
            </a:r>
            <a:r>
              <a:rPr lang="en-US" sz="1200" kern="1200" dirty="0" smtClean="0">
                <a:solidFill>
                  <a:schemeClr val="tx1"/>
                </a:solidFill>
                <a:effectLst/>
                <a:latin typeface="+mn-lt"/>
                <a:ea typeface="+mn-ea"/>
                <a:cs typeface="+mn-cs"/>
              </a:rPr>
              <a:t> care </a:t>
            </a:r>
            <a:r>
              <a:rPr lang="en-US" sz="1200" kern="1200" dirty="0" err="1" smtClean="0">
                <a:solidFill>
                  <a:schemeClr val="tx1"/>
                </a:solidFill>
                <a:effectLst/>
                <a:latin typeface="+mn-lt"/>
                <a:ea typeface="+mn-ea"/>
                <a:cs typeface="+mn-cs"/>
              </a:rPr>
              <a:t>sunt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esențiale</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succes</a:t>
            </a:r>
            <a:r>
              <a:rPr lang="en-US"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Modelul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destinat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utilizării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către</a:t>
            </a:r>
            <a:r>
              <a:rPr lang="en-US" sz="1200" kern="1200" dirty="0" smtClean="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Liderii</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angajatorii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cei care lucrează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resurse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umane</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identifica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nevoile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calificare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evalua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competențele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performanța</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200" kern="1200" dirty="0" smtClean="0">
                <a:solidFill>
                  <a:schemeClr val="tx1"/>
                </a:solidFill>
                <a:effectLst/>
                <a:latin typeface="+mn-lt"/>
                <a:ea typeface="+mn-ea"/>
                <a:cs typeface="+mn-cs"/>
              </a:rPr>
              <a:t>Forma</a:t>
            </a:r>
            <a:r>
              <a:rPr lang="en-US" sz="1200" kern="1200" dirty="0" smtClean="0">
                <a:solidFill>
                  <a:schemeClr val="tx1"/>
                </a:solidFill>
                <a:effectLst/>
                <a:latin typeface="+mn-lt"/>
                <a:ea typeface="+mn-ea"/>
                <a:cs typeface="+mn-cs"/>
              </a:rPr>
              <a:t>tori / </a:t>
            </a:r>
            <a:r>
              <a:rPr lang="ro-RO" sz="1200" kern="1200" dirty="0" smtClean="0">
                <a:solidFill>
                  <a:schemeClr val="tx1"/>
                </a:solidFill>
                <a:effectLst/>
                <a:latin typeface="+mn-lt"/>
                <a:ea typeface="+mn-ea"/>
                <a:cs typeface="+mn-cs"/>
              </a:rPr>
              <a:t>cadre didactice</a:t>
            </a:r>
            <a:r>
              <a:rPr lang="en-US" sz="1200" kern="1200" dirty="0" smtClean="0">
                <a:solidFill>
                  <a:schemeClr val="tx1"/>
                </a:solidFill>
                <a:effectLst/>
                <a:latin typeface="+mn-lt"/>
                <a:ea typeface="+mn-ea"/>
                <a:cs typeface="+mn-cs"/>
              </a:rPr>
              <a:t>, pentru </a:t>
            </a:r>
            <a:r>
              <a:rPr lang="ro-RO" sz="1200" kern="1200" dirty="0"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ezvoltarea</a:t>
            </a:r>
            <a:r>
              <a:rPr lang="en-US"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curriculei</a:t>
            </a:r>
            <a:r>
              <a:rPr lang="ro-RO"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bazate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competențe</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200" kern="1200" dirty="0" smtClean="0">
                <a:solidFill>
                  <a:schemeClr val="tx1"/>
                </a:solidFill>
                <a:effectLst/>
                <a:latin typeface="+mn-lt"/>
                <a:ea typeface="+mn-ea"/>
                <a:cs typeface="+mn-cs"/>
              </a:rPr>
              <a:t>Forța</a:t>
            </a:r>
            <a:r>
              <a:rPr lang="ro-RO" sz="1200" kern="1200" baseline="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calificată</a:t>
            </a:r>
            <a:r>
              <a:rPr lang="ro-RO"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consilieri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carieră</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dezvolta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resurse</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explorarea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orientarea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carieră</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200" kern="1200" dirty="0" smtClean="0">
                <a:solidFill>
                  <a:schemeClr val="tx1"/>
                </a:solidFill>
                <a:effectLst/>
                <a:latin typeface="+mn-lt"/>
                <a:ea typeface="+mn-ea"/>
                <a:cs typeface="+mn-cs"/>
              </a:rPr>
              <a:t>Inginerii </a:t>
            </a:r>
            <a:r>
              <a:rPr lang="en-US" sz="1200" kern="1200" dirty="0" err="1" smtClean="0">
                <a:solidFill>
                  <a:schemeClr val="tx1"/>
                </a:solidFill>
                <a:effectLst/>
                <a:latin typeface="+mn-lt"/>
                <a:ea typeface="+mn-ea"/>
                <a:cs typeface="+mn-cs"/>
              </a:rPr>
              <a:t>actuali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viitori</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obține</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înțelegere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clară</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abilităților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competențel</a:t>
            </a:r>
            <a:r>
              <a:rPr lang="en-US" sz="1200" kern="1200" dirty="0" smtClean="0">
                <a:solidFill>
                  <a:schemeClr val="tx1"/>
                </a:solidFill>
                <a:effectLst/>
                <a:latin typeface="+mn-lt"/>
                <a:ea typeface="+mn-ea"/>
                <a:cs typeface="+mn-cs"/>
              </a:rPr>
              <a:t>or </a:t>
            </a:r>
            <a:r>
              <a:rPr lang="en-US" sz="1200" kern="1200" dirty="0" err="1" smtClean="0">
                <a:solidFill>
                  <a:schemeClr val="tx1"/>
                </a:solidFill>
                <a:effectLst/>
                <a:latin typeface="+mn-lt"/>
                <a:ea typeface="+mn-ea"/>
                <a:cs typeface="+mn-cs"/>
              </a:rPr>
              <a:t>necesare</a:t>
            </a:r>
            <a:r>
              <a:rPr lang="en-US" sz="1200" kern="1200" dirty="0" smtClean="0">
                <a:solidFill>
                  <a:schemeClr val="tx1"/>
                </a:solidFill>
                <a:effectLst/>
                <a:latin typeface="+mn-lt"/>
                <a:ea typeface="+mn-ea"/>
                <a:cs typeface="+mn-cs"/>
              </a:rPr>
              <a:t> pentru a intra, </a:t>
            </a:r>
            <a:r>
              <a:rPr lang="en-US" sz="1200" kern="1200" dirty="0" err="1" smtClean="0">
                <a:solidFill>
                  <a:schemeClr val="tx1"/>
                </a:solidFill>
                <a:effectLst/>
                <a:latin typeface="+mn-lt"/>
                <a:ea typeface="+mn-ea"/>
                <a:cs typeface="+mn-cs"/>
              </a:rPr>
              <a:t>avansa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reuși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24</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is a depiction of the model. It has a pyramid-like shape with different tiers. Each tier is made up of various competencies.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competency is the capability to apply a set of related knowledge, skills, and abilities (</a:t>
            </a:r>
            <a:r>
              <a:rPr lang="en-US" sz="1200" kern="1200" dirty="0" err="1">
                <a:solidFill>
                  <a:schemeClr val="tx1"/>
                </a:solidFill>
                <a:effectLst/>
                <a:latin typeface="+mn-lt"/>
                <a:ea typeface="+mn-ea"/>
                <a:cs typeface="+mn-cs"/>
              </a:rPr>
              <a:t>KSAs</a:t>
            </a:r>
            <a:r>
              <a:rPr lang="en-US" sz="1200" kern="1200" dirty="0">
                <a:solidFill>
                  <a:schemeClr val="tx1"/>
                </a:solidFill>
                <a:effectLst/>
                <a:latin typeface="+mn-lt"/>
                <a:ea typeface="+mn-ea"/>
                <a:cs typeface="+mn-cs"/>
              </a:rPr>
              <a:t>) to successfully perform work tasks in an industry or field.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model is designed to establish a more consistent guideline for the profession, uniting the engineering industry around common competencies that are essential for success.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model is intended for use by industry leaders, employers, human resource professionals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educators, workforce professionals and career counselors, as well as current and future engineers.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[Background for Presenter:</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model is intended for use by:</a:t>
            </a: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Industry leaders, employers and human resource professionals</a:t>
            </a:r>
            <a:r>
              <a:rPr lang="en-US" sz="1200" b="0" i="0" kern="1200" dirty="0">
                <a:solidFill>
                  <a:schemeClr val="tx1"/>
                </a:solidFill>
                <a:effectLst/>
                <a:latin typeface="+mn-lt"/>
                <a:ea typeface="+mn-ea"/>
                <a:cs typeface="+mn-cs"/>
              </a:rPr>
              <a:t>, to identify skill needs and assess competencies and performance</a:t>
            </a:r>
            <a:endParaRPr lang="en-US" dirty="0">
              <a:effectLst/>
            </a:endParaRP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Educators/academics</a:t>
            </a:r>
            <a:r>
              <a:rPr lang="en-US" sz="1200" b="0" i="0" kern="1200" dirty="0">
                <a:solidFill>
                  <a:schemeClr val="tx1"/>
                </a:solidFill>
                <a:effectLst/>
                <a:latin typeface="+mn-lt"/>
                <a:ea typeface="+mn-ea"/>
                <a:cs typeface="+mn-cs"/>
              </a:rPr>
              <a:t>, to inform the development of competency-based curricula and training</a:t>
            </a:r>
            <a:endParaRPr lang="en-US" dirty="0">
              <a:effectLst/>
            </a:endParaRP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Workforce professionals and career counselors</a:t>
            </a: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develop resources for career exploration and guidance</a:t>
            </a:r>
            <a:endParaRPr lang="en-US" dirty="0">
              <a:effectLst/>
            </a:endParaRP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Current and future engineers</a:t>
            </a: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gain a clear understanding of the skills and abilities necessary to enter, advance and succeed in the industry]</a:t>
            </a:r>
            <a:endParaRPr lang="en-US" dirty="0">
              <a:effectLst/>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A287D-3498-41E4-864F-A642FC76AE88}" type="slidenum">
              <a:rPr lang="en-US" smtClean="0"/>
              <a:t>26</a:t>
            </a:fld>
            <a:endParaRPr lang="en-US" dirty="0"/>
          </a:p>
        </p:txBody>
      </p:sp>
    </p:spTree>
    <p:extLst>
      <p:ext uri="{BB962C8B-B14F-4D97-AF65-F5344CB8AC3E}">
        <p14:creationId xmlns:p14="http://schemas.microsoft.com/office/powerpoint/2010/main" val="249440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Baza modelului</a:t>
            </a:r>
            <a:r>
              <a:rPr lang="ro-RO" sz="1200" kern="1200" baseline="0" dirty="0" smtClean="0">
                <a:solidFill>
                  <a:schemeClr val="tx1"/>
                </a:solidFill>
                <a:effectLst/>
                <a:latin typeface="+mn-lt"/>
                <a:ea typeface="+mn-ea"/>
                <a:cs typeface="+mn-cs"/>
              </a:rPr>
              <a:t> este formată din Nivelele </a:t>
            </a:r>
            <a:r>
              <a:rPr lang="en-US" sz="1200" kern="1200" dirty="0" smtClean="0">
                <a:solidFill>
                  <a:schemeClr val="tx1"/>
                </a:solidFill>
                <a:effectLst/>
                <a:latin typeface="+mn-lt"/>
                <a:ea typeface="+mn-ea"/>
                <a:cs typeface="+mn-cs"/>
              </a:rPr>
              <a:t>1 </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a:t>
            </a:r>
            <a:r>
              <a:rPr lang="ro-RO" sz="1200" kern="1200" dirty="0" smtClean="0">
                <a:solidFill>
                  <a:schemeClr val="tx1"/>
                </a:solidFill>
                <a:effectLst/>
                <a:latin typeface="+mn-lt"/>
                <a:ea typeface="+mn-ea"/>
                <a:cs typeface="+mn-cs"/>
              </a:rPr>
              <a:t>, care reprezintă competențele non-tehnice</a:t>
            </a:r>
            <a:r>
              <a:rPr lang="ro-RO" sz="1200" kern="1200" baseline="0" dirty="0" smtClean="0">
                <a:solidFill>
                  <a:schemeClr val="tx1"/>
                </a:solidFill>
                <a:effectLst/>
                <a:latin typeface="+mn-lt"/>
                <a:ea typeface="+mn-ea"/>
                <a:cs typeface="+mn-cs"/>
              </a:rPr>
              <a:t> și de apt de muncă pe care majoritatea </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angajatorilor le</a:t>
            </a:r>
            <a:r>
              <a:rPr lang="ro-RO" sz="1200" kern="1200" baseline="0" dirty="0" smtClean="0">
                <a:solidFill>
                  <a:schemeClr val="tx1"/>
                </a:solidFill>
                <a:effectLst/>
                <a:latin typeface="+mn-lt"/>
                <a:ea typeface="+mn-ea"/>
                <a:cs typeface="+mn-cs"/>
              </a:rPr>
              <a:t> cer.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Aici sunt prezentate</a:t>
            </a:r>
            <a:r>
              <a:rPr lang="ro-RO"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Nivelele </a:t>
            </a:r>
            <a:r>
              <a:rPr lang="en-US" sz="1200" kern="1200" dirty="0" smtClean="0">
                <a:solidFill>
                  <a:schemeClr val="tx1"/>
                </a:solidFill>
                <a:effectLst/>
                <a:latin typeface="+mn-lt"/>
                <a:ea typeface="+mn-ea"/>
                <a:cs typeface="+mn-cs"/>
              </a:rPr>
              <a:t>1 </a:t>
            </a:r>
            <a:r>
              <a:rPr lang="ro-RO" sz="1200" kern="1200" dirty="0"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2</a:t>
            </a:r>
            <a:r>
              <a:rPr lang="ro-RO" sz="1200" kern="1200" dirty="0" smtClean="0">
                <a:solidFill>
                  <a:schemeClr val="tx1"/>
                </a:solidFill>
                <a:effectLst/>
                <a:latin typeface="+mn-lt"/>
                <a:ea typeface="+mn-ea"/>
                <a:cs typeface="+mn-cs"/>
              </a:rPr>
              <a:t>. Nivelul 1 cuprinde</a:t>
            </a:r>
            <a:r>
              <a:rPr lang="ro-RO" sz="1200" kern="1200" baseline="0" dirty="0" smtClean="0">
                <a:solidFill>
                  <a:schemeClr val="tx1"/>
                </a:solidFill>
                <a:effectLst/>
                <a:latin typeface="+mn-lt"/>
                <a:ea typeface="+mn-ea"/>
                <a:cs typeface="+mn-cs"/>
              </a:rPr>
              <a:t> competențele legate de eficiența personală iar Nivelul 2 pe cele academice. Nivelul </a:t>
            </a:r>
            <a:r>
              <a:rPr lang="en-US" sz="1200" kern="1200" dirty="0" smtClean="0">
                <a:solidFill>
                  <a:schemeClr val="tx1"/>
                </a:solidFill>
                <a:effectLst/>
                <a:latin typeface="+mn-lt"/>
                <a:ea typeface="+mn-ea"/>
                <a:cs typeface="+mn-cs"/>
              </a:rPr>
              <a:t>3 </a:t>
            </a:r>
            <a:r>
              <a:rPr lang="ro-RO" sz="1200" kern="1200" dirty="0" smtClean="0">
                <a:solidFill>
                  <a:schemeClr val="tx1"/>
                </a:solidFill>
                <a:effectLst/>
                <a:latin typeface="+mn-lt"/>
                <a:ea typeface="+mn-ea"/>
                <a:cs typeface="+mn-cs"/>
              </a:rPr>
              <a:t>de pe următorul</a:t>
            </a:r>
            <a:r>
              <a:rPr lang="ro-RO" sz="1200" kern="1200" baseline="0" dirty="0" smtClean="0">
                <a:solidFill>
                  <a:schemeClr val="tx1"/>
                </a:solidFill>
                <a:effectLst/>
                <a:latin typeface="+mn-lt"/>
                <a:ea typeface="+mn-ea"/>
                <a:cs typeface="+mn-cs"/>
              </a:rPr>
              <a:t> </a:t>
            </a:r>
            <a:r>
              <a:rPr lang="ro-RO" sz="1200" kern="1200" baseline="0" dirty="0" err="1" smtClean="0">
                <a:solidFill>
                  <a:schemeClr val="tx1"/>
                </a:solidFill>
                <a:effectLst/>
                <a:latin typeface="+mn-lt"/>
                <a:ea typeface="+mn-ea"/>
                <a:cs typeface="+mn-cs"/>
              </a:rPr>
              <a:t>slide</a:t>
            </a:r>
            <a:r>
              <a:rPr lang="ro-RO" sz="1200" kern="1200" baseline="0" dirty="0" smtClean="0">
                <a:solidFill>
                  <a:schemeClr val="tx1"/>
                </a:solidFill>
                <a:effectLst/>
                <a:latin typeface="+mn-lt"/>
                <a:ea typeface="+mn-ea"/>
                <a:cs typeface="+mn-cs"/>
              </a:rPr>
              <a:t> acoperă competențele de la locul de muncă.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În</a:t>
            </a:r>
            <a:r>
              <a:rPr lang="ro-RO" sz="1200" kern="1200" baseline="0" dirty="0" smtClean="0">
                <a:solidFill>
                  <a:schemeClr val="tx1"/>
                </a:solidFill>
                <a:effectLst/>
                <a:latin typeface="+mn-lt"/>
                <a:ea typeface="+mn-ea"/>
                <a:cs typeface="+mn-cs"/>
              </a:rPr>
              <a:t> primul rând, inginerii eficienți sunt oameni eficienți. Competențele legate de eficiența personală, cum ar fi competențele interpersonale, integritatea, profesionalismul, inițiativa, adaptabilitatea și flexibilitatea, seriozitatea și încrederea, precum și interesul pentru învățarea pe tot parcursul vieții reprezintă calități esențiale de care au nevoie inginerii pentru a avansa și reuși pe plan profesional.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Urmează Nivelul </a:t>
            </a:r>
            <a:r>
              <a:rPr lang="en-US" sz="1200" kern="1200" dirty="0" smtClean="0">
                <a:solidFill>
                  <a:schemeClr val="tx1"/>
                </a:solidFill>
                <a:effectLst/>
                <a:latin typeface="+mn-lt"/>
                <a:ea typeface="+mn-ea"/>
                <a:cs typeface="+mn-cs"/>
              </a:rPr>
              <a:t>2 </a:t>
            </a:r>
            <a:r>
              <a:rPr lang="en-US" sz="1200" kern="1200" dirty="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Competențele academice.</a:t>
            </a:r>
            <a:r>
              <a:rPr lang="ro-RO" sz="1200" kern="1200" baseline="0" dirty="0" smtClean="0">
                <a:solidFill>
                  <a:schemeClr val="tx1"/>
                </a:solidFill>
                <a:effectLst/>
                <a:latin typeface="+mn-lt"/>
                <a:ea typeface="+mn-ea"/>
                <a:cs typeface="+mn-cs"/>
              </a:rPr>
              <a:t> Din punct de vedere academic, inginerii trebuie să fie foarte competenți în domenii ca matematica și științele și tehnologia, și trebuie să aibă competențe digitale și gândire critică și analitică. </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Competențele de scris,</a:t>
            </a:r>
            <a:r>
              <a:rPr lang="ro-RO" sz="1200" kern="1200" baseline="0" dirty="0" smtClean="0">
                <a:solidFill>
                  <a:schemeClr val="tx1"/>
                </a:solidFill>
                <a:effectLst/>
                <a:latin typeface="+mn-lt"/>
                <a:ea typeface="+mn-ea"/>
                <a:cs typeface="+mn-cs"/>
              </a:rPr>
              <a:t> citit și comunicare sunt și, de asemenea, necesare.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Combinând aceste competențe, inginerii sunt pregătiți pentru a gândi critic despre sistemele</a:t>
            </a:r>
            <a:r>
              <a:rPr lang="ro-RO" sz="1200" kern="1200" baseline="0" dirty="0" smtClean="0">
                <a:solidFill>
                  <a:schemeClr val="tx1"/>
                </a:solidFill>
                <a:effectLst/>
                <a:latin typeface="+mn-lt"/>
                <a:ea typeface="+mn-ea"/>
                <a:cs typeface="+mn-cs"/>
              </a:rPr>
              <a:t> și problemele pe care trebuie să le rezolve, și pot transmite aceste idei către diferite forme de public prin numeroase platforme de tehnologie.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29</a:t>
            </a:fld>
            <a:endParaRPr lang="en-US" dirty="0"/>
          </a:p>
        </p:txBody>
      </p:sp>
    </p:spTree>
    <p:extLst>
      <p:ext uri="{BB962C8B-B14F-4D97-AF65-F5344CB8AC3E}">
        <p14:creationId xmlns:p14="http://schemas.microsoft.com/office/powerpoint/2010/main" val="98760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Odată</a:t>
            </a:r>
            <a:r>
              <a:rPr lang="ro-RO" sz="1200" kern="1200" baseline="0" dirty="0" smtClean="0">
                <a:solidFill>
                  <a:schemeClr val="tx1"/>
                </a:solidFill>
                <a:effectLst/>
                <a:latin typeface="+mn-lt"/>
                <a:ea typeface="+mn-ea"/>
                <a:cs typeface="+mn-cs"/>
              </a:rPr>
              <a:t> ce inginerii au demonstrat că sunt competenți și eficienți din punct de vedere personal și academic</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trebuie apoi să aplice aceste competențe în context profesional la locul de muncă, ceea reprezintă</a:t>
            </a:r>
            <a:r>
              <a:rPr lang="ro-RO" sz="1200" kern="1200" baseline="0" dirty="0" smtClean="0">
                <a:solidFill>
                  <a:schemeClr val="tx1"/>
                </a:solidFill>
                <a:effectLst/>
                <a:latin typeface="+mn-lt"/>
                <a:ea typeface="+mn-ea"/>
                <a:cs typeface="+mn-cs"/>
              </a:rPr>
              <a:t> Nivelul </a:t>
            </a:r>
            <a:r>
              <a:rPr lang="en-US" sz="1200" kern="1200" dirty="0" smtClean="0">
                <a:solidFill>
                  <a:schemeClr val="tx1"/>
                </a:solidFill>
                <a:effectLst/>
                <a:latin typeface="+mn-lt"/>
                <a:ea typeface="+mn-ea"/>
                <a:cs typeface="+mn-cs"/>
              </a:rPr>
              <a:t>Tier </a:t>
            </a:r>
            <a:r>
              <a:rPr lang="en-US" sz="1200" kern="1200" dirty="0">
                <a:solidFill>
                  <a:schemeClr val="tx1"/>
                </a:solidFill>
                <a:effectLst/>
                <a:latin typeface="+mn-lt"/>
                <a:ea typeface="+mn-ea"/>
                <a:cs typeface="+mn-cs"/>
              </a:rPr>
              <a:t>3. </a:t>
            </a:r>
            <a:r>
              <a:rPr lang="ro-RO" sz="1200" kern="1200" dirty="0" smtClean="0">
                <a:solidFill>
                  <a:schemeClr val="tx1"/>
                </a:solidFill>
                <a:effectLst/>
                <a:latin typeface="+mn-lt"/>
                <a:ea typeface="+mn-ea"/>
                <a:cs typeface="+mn-cs"/>
              </a:rPr>
              <a:t>Ingineri lucrează</a:t>
            </a:r>
            <a:r>
              <a:rPr lang="ro-RO" sz="1200" kern="1200" baseline="0" dirty="0" smtClean="0">
                <a:solidFill>
                  <a:schemeClr val="tx1"/>
                </a:solidFill>
                <a:effectLst/>
                <a:latin typeface="+mn-lt"/>
                <a:ea typeface="+mn-ea"/>
                <a:cs typeface="+mn-cs"/>
              </a:rPr>
              <a:t> în echipă și utilizează fundamentele afacerii cu colaboratorii interni și externi și factorii interesați</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Inginerii</a:t>
            </a:r>
            <a:r>
              <a:rPr lang="ro-RO" sz="1200" kern="1200" baseline="0" dirty="0" smtClean="0">
                <a:solidFill>
                  <a:schemeClr val="tx1"/>
                </a:solidFill>
                <a:effectLst/>
                <a:latin typeface="+mn-lt"/>
                <a:ea typeface="+mn-ea"/>
                <a:cs typeface="+mn-cs"/>
              </a:rPr>
              <a:t> abordează provocările de la locul de muncă găsind soluții – folosind instrumente și tehnologia, competențele de management de proiect și atenția pentru detalii pentru a atinge rezultatele dorite ale proiectului. </a:t>
            </a:r>
          </a:p>
          <a:p>
            <a:pPr marL="171450" lvl="0" indent="-171450">
              <a:buFont typeface="Arial" panose="020B0604020202020204" pitchFamily="34" charset="0"/>
              <a:buChar char="•"/>
            </a:pPr>
            <a:r>
              <a:rPr lang="ro-RO" sz="1200" kern="1200" baseline="0" dirty="0" smtClean="0">
                <a:solidFill>
                  <a:schemeClr val="tx1"/>
                </a:solidFill>
                <a:effectLst/>
                <a:latin typeface="+mn-lt"/>
                <a:ea typeface="+mn-ea"/>
                <a:cs typeface="+mn-cs"/>
              </a:rPr>
              <a:t>La locul de muncă, inginerii eficienți se folosesc de competențele de planificare și organizare, precum și de gândirea critică pentru a întâmpina provocările cu soluții.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30</a:t>
            </a:fld>
            <a:endParaRPr lang="en-US" dirty="0"/>
          </a:p>
        </p:txBody>
      </p:sp>
    </p:spTree>
    <p:extLst>
      <p:ext uri="{BB962C8B-B14F-4D97-AF65-F5344CB8AC3E}">
        <p14:creationId xmlns:p14="http://schemas.microsoft.com/office/powerpoint/2010/main" val="237090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Nivelul 4 evidențiază competențele</a:t>
            </a:r>
            <a:r>
              <a:rPr lang="ro-RO" sz="1200" kern="1200" baseline="0" dirty="0" smtClean="0">
                <a:solidFill>
                  <a:schemeClr val="tx1"/>
                </a:solidFill>
                <a:effectLst/>
                <a:latin typeface="+mn-lt"/>
                <a:ea typeface="+mn-ea"/>
                <a:cs typeface="+mn-cs"/>
              </a:rPr>
              <a:t> esențiale pentru sectorul de industrie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De la birou pe teren, competențele tehnice sunt esențiale</a:t>
            </a:r>
            <a:r>
              <a:rPr lang="ro-RO" sz="1200" kern="1200" baseline="0" dirty="0" smtClean="0">
                <a:solidFill>
                  <a:schemeClr val="tx1"/>
                </a:solidFill>
                <a:effectLst/>
                <a:latin typeface="+mn-lt"/>
                <a:ea typeface="+mn-ea"/>
                <a:cs typeface="+mn-cs"/>
              </a:rPr>
              <a:t> pentru ingineri. Inginerii practică fundamentele ingineriei – suprapunând cunoștințele aferente industriei cu experiența specifică, în timp ce pun accentul constat pe pilonii ingineriei, proiectare</a:t>
            </a:r>
            <a:r>
              <a:rPr lang="en-US"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sustenabilita</a:t>
            </a:r>
            <a:r>
              <a:rPr lang="en-US" sz="1200" kern="1200" dirty="0" smtClean="0">
                <a:solidFill>
                  <a:schemeClr val="tx1"/>
                </a:solidFill>
                <a:effectLst/>
                <a:latin typeface="+mn-lt"/>
                <a:ea typeface="+mn-ea"/>
                <a:cs typeface="+mn-cs"/>
              </a:rPr>
              <a:t>t</a:t>
            </a:r>
            <a:r>
              <a:rPr lang="ro-RO" sz="1200" kern="1200" dirty="0" smtClean="0">
                <a:solidFill>
                  <a:schemeClr val="tx1"/>
                </a:solidFill>
                <a:effectLst/>
                <a:latin typeface="+mn-lt"/>
                <a:ea typeface="+mn-ea"/>
                <a:cs typeface="+mn-cs"/>
              </a:rPr>
              <a:t>e, calitate, siguranță</a:t>
            </a:r>
            <a:r>
              <a:rPr lang="ro-RO" sz="1200" kern="1200" baseline="0" dirty="0" smtClean="0">
                <a:solidFill>
                  <a:schemeClr val="tx1"/>
                </a:solidFill>
                <a:effectLst/>
                <a:latin typeface="+mn-lt"/>
                <a:ea typeface="+mn-ea"/>
                <a:cs typeface="+mn-cs"/>
              </a:rPr>
              <a:t> și etica profesională. Prelucrare și construcții, operare și mentenanță, politici de afaceri, legislative și publice, inginerie economică, controlul și asigurarea calității, sunt competențe suplimentare vitale aferente domeniului. </a:t>
            </a:r>
          </a:p>
          <a:p>
            <a:pPr marL="171450" lvl="0" indent="-171450">
              <a:buFont typeface="Arial" panose="020B0604020202020204" pitchFamily="34" charset="0"/>
              <a:buChar char="•"/>
            </a:pPr>
            <a:r>
              <a:rPr lang="ro-RO" sz="1200" kern="1200" baseline="0" dirty="0" smtClean="0">
                <a:solidFill>
                  <a:schemeClr val="tx1"/>
                </a:solidFill>
                <a:effectLst/>
                <a:latin typeface="+mn-lt"/>
                <a:ea typeface="+mn-ea"/>
                <a:cs typeface="+mn-cs"/>
              </a:rPr>
              <a:t>Așa cum a fost menționat anterior, considerăm acest model de tip „4 Nivele„, ceea ce înseamnă că se adresează cerințelor generale ale sectorului de industrie, care sunt comune tuturor </a:t>
            </a:r>
            <a:r>
              <a:rPr lang="en-US" sz="1200" kern="1200" baseline="0" dirty="0" smtClean="0">
                <a:solidFill>
                  <a:schemeClr val="tx1"/>
                </a:solidFill>
                <a:effectLst/>
                <a:latin typeface="+mn-lt"/>
                <a:ea typeface="+mn-ea"/>
                <a:cs typeface="+mn-cs"/>
              </a:rPr>
              <a:t>sectoarelor din </a:t>
            </a:r>
            <a:r>
              <a:rPr lang="en-US" sz="1200" kern="1200" baseline="0" dirty="0" err="1" smtClean="0">
                <a:solidFill>
                  <a:schemeClr val="tx1"/>
                </a:solidFill>
                <a:effectLst/>
                <a:latin typeface="+mn-lt"/>
                <a:ea typeface="+mn-ea"/>
                <a:cs typeface="+mn-cs"/>
              </a:rPr>
              <a:t>inginerie</a:t>
            </a:r>
            <a:r>
              <a:rPr lang="en-US" sz="1200" kern="1200" baseline="0" dirty="0" smtClean="0">
                <a:solidFill>
                  <a:schemeClr val="tx1"/>
                </a:solidFill>
                <a:effectLst/>
                <a:latin typeface="+mn-lt"/>
                <a:ea typeface="+mn-ea"/>
                <a:cs typeface="+mn-cs"/>
              </a:rPr>
              <a:t>. Nu </a:t>
            </a:r>
            <a:r>
              <a:rPr lang="en-US" sz="1200" kern="1200" baseline="0" dirty="0" err="1" smtClean="0">
                <a:solidFill>
                  <a:schemeClr val="tx1"/>
                </a:solidFill>
                <a:effectLst/>
                <a:latin typeface="+mn-lt"/>
                <a:ea typeface="+mn-ea"/>
                <a:cs typeface="+mn-cs"/>
              </a:rPr>
              <a:t>intr</a:t>
            </a:r>
            <a:r>
              <a:rPr lang="ro-RO" sz="1200" kern="1200" baseline="0" dirty="0" smtClean="0">
                <a:solidFill>
                  <a:schemeClr val="tx1"/>
                </a:solidFill>
                <a:effectLst/>
                <a:latin typeface="+mn-lt"/>
                <a:ea typeface="+mn-ea"/>
                <a:cs typeface="+mn-cs"/>
              </a:rPr>
              <a:t>ă în cerințele specifice pentru ramurile din inginerie, motiv pentru care Nivelul 5 nu este prezentat aici.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31</a:t>
            </a:fld>
            <a:endParaRPr lang="en-US" dirty="0"/>
          </a:p>
        </p:txBody>
      </p:sp>
    </p:spTree>
    <p:extLst>
      <p:ext uri="{BB962C8B-B14F-4D97-AF65-F5344CB8AC3E}">
        <p14:creationId xmlns:p14="http://schemas.microsoft.com/office/powerpoint/2010/main" val="3618193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Cum </a:t>
            </a:r>
            <a:r>
              <a:rPr lang="en-US" sz="1200" kern="1200" dirty="0" err="1" smtClean="0">
                <a:solidFill>
                  <a:schemeClr val="tx1"/>
                </a:solidFill>
                <a:effectLst/>
                <a:latin typeface="+mn-lt"/>
                <a:ea typeface="+mn-ea"/>
                <a:cs typeface="+mn-cs"/>
              </a:rPr>
              <a:t>putem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satisface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cererea</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mulți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a:t>
            </a:r>
            <a:r>
              <a:rPr lang="en-US"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Insufând</a:t>
            </a:r>
            <a:r>
              <a:rPr lang="ro-RO" sz="1200" kern="1200" dirty="0" smtClean="0">
                <a:solidFill>
                  <a:schemeClr val="tx1"/>
                </a:solidFill>
                <a:effectLst/>
                <a:latin typeface="+mn-lt"/>
                <a:ea typeface="+mn-ea"/>
                <a:cs typeface="+mn-cs"/>
              </a:rPr>
              <a:t> încredere </a:t>
            </a:r>
            <a:r>
              <a:rPr lang="en-US" sz="1200" kern="1200" dirty="0" err="1" smtClean="0">
                <a:solidFill>
                  <a:schemeClr val="tx1"/>
                </a:solidFill>
                <a:effectLst/>
                <a:latin typeface="+mn-lt"/>
                <a:ea typeface="+mn-ea"/>
                <a:cs typeface="+mn-cs"/>
              </a:rPr>
              <a:t>oamenilor</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oameni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inteligenți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eficienți</a:t>
            </a:r>
            <a:r>
              <a:rPr lang="en-US" sz="1200" kern="1200" dirty="0" smtClean="0">
                <a:solidFill>
                  <a:schemeClr val="tx1"/>
                </a:solidFill>
                <a:effectLst/>
                <a:latin typeface="+mn-lt"/>
                <a:ea typeface="+mn-ea"/>
                <a:cs typeface="+mn-cs"/>
              </a:rPr>
              <a:t> - care </a:t>
            </a:r>
            <a:r>
              <a:rPr lang="en-US" sz="1200" kern="1200" dirty="0" err="1" smtClean="0">
                <a:solidFill>
                  <a:schemeClr val="tx1"/>
                </a:solidFill>
                <a:effectLst/>
                <a:latin typeface="+mn-lt"/>
                <a:ea typeface="+mn-ea"/>
                <a:cs typeface="+mn-cs"/>
              </a:rPr>
              <a:t>doresc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lucreze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într</a:t>
            </a:r>
            <a:r>
              <a:rPr lang="en-US" sz="1200" kern="1200" dirty="0" smtClean="0">
                <a:solidFill>
                  <a:schemeClr val="tx1"/>
                </a:solidFill>
                <a:effectLst/>
                <a:latin typeface="+mn-lt"/>
                <a:ea typeface="+mn-ea"/>
                <a:cs typeface="+mn-cs"/>
              </a:rPr>
              <a:t>-o </a:t>
            </a:r>
            <a:r>
              <a:rPr lang="en-US" sz="1200" kern="1200" dirty="0" err="1" smtClean="0">
                <a:solidFill>
                  <a:schemeClr val="tx1"/>
                </a:solidFill>
                <a:effectLst/>
                <a:latin typeface="+mn-lt"/>
                <a:ea typeface="+mn-ea"/>
                <a:cs typeface="+mn-cs"/>
              </a:rPr>
              <a:t>profesie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care </a:t>
            </a:r>
            <a:r>
              <a:rPr lang="en-US" sz="1200" kern="1200" dirty="0" err="1" smtClean="0">
                <a:solidFill>
                  <a:schemeClr val="tx1"/>
                </a:solidFill>
                <a:effectLst/>
                <a:latin typeface="+mn-lt"/>
                <a:ea typeface="+mn-ea"/>
                <a:cs typeface="+mn-cs"/>
              </a:rPr>
              <a:t>sunt</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mobilizați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rezolve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provocările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lumii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folosind</a:t>
            </a:r>
            <a:r>
              <a:rPr lang="en-US" sz="1200" kern="1200" dirty="0" smtClean="0">
                <a:solidFill>
                  <a:schemeClr val="tx1"/>
                </a:solidFill>
                <a:effectLst/>
                <a:latin typeface="+mn-lt"/>
                <a:ea typeface="+mn-ea"/>
                <a:cs typeface="+mn-cs"/>
              </a:rPr>
              <a:t> un set </a:t>
            </a:r>
            <a:r>
              <a:rPr lang="en-US" sz="1200" kern="1200" dirty="0" err="1" smtClean="0">
                <a:solidFill>
                  <a:schemeClr val="tx1"/>
                </a:solidFill>
                <a:effectLst/>
                <a:latin typeface="+mn-lt"/>
                <a:ea typeface="+mn-ea"/>
                <a:cs typeface="+mn-cs"/>
              </a:rPr>
              <a:t>unic</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abilități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personale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academice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tehnice</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Când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aplică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abilități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fundamentale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activitatea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zi</a:t>
            </a:r>
            <a:r>
              <a:rPr lang="en-US" sz="1200" kern="1200" dirty="0" smtClean="0">
                <a:solidFill>
                  <a:schemeClr val="tx1"/>
                </a:solidFill>
                <a:effectLst/>
                <a:latin typeface="+mn-lt"/>
                <a:ea typeface="+mn-ea"/>
                <a:cs typeface="+mn-cs"/>
              </a:rPr>
              <a:t> cu </a:t>
            </a:r>
            <a:r>
              <a:rPr lang="en-US" sz="1200" kern="1200" dirty="0" err="1" smtClean="0">
                <a:solidFill>
                  <a:schemeClr val="tx1"/>
                </a:solidFill>
                <a:effectLst/>
                <a:latin typeface="+mn-lt"/>
                <a:ea typeface="+mn-ea"/>
                <a:cs typeface="+mn-cs"/>
              </a:rPr>
              <a:t>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proiectează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îmbunătățesc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susțin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sistemele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structurile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care ne </a:t>
            </a:r>
            <a:r>
              <a:rPr lang="en-US" sz="1200" kern="1200" dirty="0" err="1" smtClean="0">
                <a:solidFill>
                  <a:schemeClr val="tx1"/>
                </a:solidFill>
                <a:effectLst/>
                <a:latin typeface="+mn-lt"/>
                <a:ea typeface="+mn-ea"/>
                <a:cs typeface="+mn-cs"/>
              </a:rPr>
              <a:t>bazăm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Drept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urmare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drumurile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podurile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noastre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sigure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mașinile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noastre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încredere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aprovizionarea</a:t>
            </a:r>
            <a:r>
              <a:rPr lang="en-US" sz="1200" kern="1200" dirty="0" smtClean="0">
                <a:solidFill>
                  <a:schemeClr val="tx1"/>
                </a:solidFill>
                <a:effectLst/>
                <a:latin typeface="+mn-lt"/>
                <a:ea typeface="+mn-ea"/>
                <a:cs typeface="+mn-cs"/>
              </a:rPr>
              <a:t> cu </a:t>
            </a:r>
            <a:r>
              <a:rPr lang="en-US" sz="1200" kern="1200" dirty="0" err="1" smtClean="0">
                <a:solidFill>
                  <a:schemeClr val="tx1"/>
                </a:solidFill>
                <a:effectLst/>
                <a:latin typeface="+mn-lt"/>
                <a:ea typeface="+mn-ea"/>
                <a:cs typeface="+mn-cs"/>
              </a:rPr>
              <a:t>alimente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apă</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sănătoas</a:t>
            </a:r>
            <a:r>
              <a:rPr lang="ro-RO" sz="1200" kern="1200" dirty="0" smtClean="0">
                <a:solidFill>
                  <a:schemeClr val="tx1"/>
                </a:solidFill>
                <a:effectLst/>
                <a:latin typeface="+mn-lt"/>
                <a:ea typeface="+mn-ea"/>
                <a:cs typeface="+mn-cs"/>
              </a:rPr>
              <a:t>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suntem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conectați</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nivel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mondial</a:t>
            </a:r>
            <a:r>
              <a:rPr lang="en-US" sz="1200" kern="1200" dirty="0" smtClean="0">
                <a:solidFill>
                  <a:schemeClr val="tx1"/>
                </a:solidFill>
                <a:effectLst/>
                <a:latin typeface="+mn-lt"/>
                <a:ea typeface="+mn-ea"/>
                <a:cs typeface="+mn-cs"/>
              </a:rPr>
              <a:t> ca </a:t>
            </a:r>
            <a:r>
              <a:rPr lang="en-US" sz="1200" kern="1200" dirty="0" err="1" smtClean="0">
                <a:solidFill>
                  <a:schemeClr val="tx1"/>
                </a:solidFill>
                <a:effectLst/>
                <a:latin typeface="+mn-lt"/>
                <a:ea typeface="+mn-ea"/>
                <a:cs typeface="+mn-cs"/>
              </a:rPr>
              <a:t>niciodată</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Utilizând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sistem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integrat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bază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construim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a:t>
            </a:r>
            <a:r>
              <a:rPr lang="en-US" sz="1200" kern="1200" dirty="0" smtClean="0">
                <a:solidFill>
                  <a:schemeClr val="tx1"/>
                </a:solidFill>
                <a:effectLst/>
                <a:latin typeface="+mn-lt"/>
                <a:ea typeface="+mn-ea"/>
                <a:cs typeface="+mn-cs"/>
              </a:rPr>
              <a:t> de mare </a:t>
            </a:r>
            <a:r>
              <a:rPr lang="en-US" sz="1200" kern="1200" dirty="0" err="1" smtClean="0">
                <a:solidFill>
                  <a:schemeClr val="tx1"/>
                </a:solidFill>
                <a:effectLst/>
                <a:latin typeface="+mn-lt"/>
                <a:ea typeface="+mn-ea"/>
                <a:cs typeface="+mn-cs"/>
              </a:rPr>
              <a:t>calibru</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viitor</a:t>
            </a:r>
            <a:r>
              <a:rPr lang="en-US" sz="1200" kern="1200" dirty="0" smtClean="0">
                <a:solidFill>
                  <a:schemeClr val="tx1"/>
                </a:solidFill>
                <a:effectLst/>
                <a:latin typeface="+mn-lt"/>
                <a:ea typeface="+mn-ea"/>
                <a:cs typeface="+mn-cs"/>
              </a:rPr>
              <a:t>, care </a:t>
            </a:r>
            <a:r>
              <a:rPr lang="en-US" sz="1200" kern="1200" dirty="0" err="1" smtClean="0">
                <a:solidFill>
                  <a:schemeClr val="tx1"/>
                </a:solidFill>
                <a:effectLst/>
                <a:latin typeface="+mn-lt"/>
                <a:ea typeface="+mn-ea"/>
                <a:cs typeface="+mn-cs"/>
              </a:rPr>
              <a:t>vor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echipa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industria</a:t>
            </a:r>
            <a:r>
              <a:rPr lang="en-US" sz="1200" kern="1200" dirty="0" smtClean="0">
                <a:solidFill>
                  <a:schemeClr val="tx1"/>
                </a:solidFill>
                <a:effectLst/>
                <a:latin typeface="+mn-lt"/>
                <a:ea typeface="+mn-ea"/>
                <a:cs typeface="+mn-cs"/>
              </a:rPr>
              <a:t> pentru a-</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amplifica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impactul</a:t>
            </a:r>
            <a:r>
              <a:rPr lang="en-US" sz="1200" kern="1200" dirty="0" smtClean="0">
                <a:solidFill>
                  <a:schemeClr val="tx1"/>
                </a:solidFill>
                <a:effectLst/>
                <a:latin typeface="+mn-lt"/>
                <a:ea typeface="+mn-ea"/>
                <a:cs typeface="+mn-cs"/>
              </a:rPr>
              <a:t> tot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mare.</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Deveniți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a:t>
            </a:r>
            <a:r>
              <a:rPr lang="ro-RO" sz="1200"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asemenea</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veți</a:t>
            </a:r>
            <a:r>
              <a:rPr lang="ro-RO" sz="1200" kern="1200" baseline="0" dirty="0" smtClean="0">
                <a:solidFill>
                  <a:schemeClr val="tx1"/>
                </a:solidFill>
                <a:effectLst/>
                <a:latin typeface="+mn-lt"/>
                <a:ea typeface="+mn-ea"/>
                <a:cs typeface="+mn-cs"/>
              </a:rPr>
              <a:t> putea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ajuta</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și dvs.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rezolvați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problemele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lumii</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în care trăim</a:t>
            </a:r>
            <a:r>
              <a:rPr lang="ro-RO"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mod competent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cu </a:t>
            </a:r>
            <a:r>
              <a:rPr lang="en-US" sz="1200" kern="1200" dirty="0" err="1" smtClean="0">
                <a:solidFill>
                  <a:schemeClr val="tx1"/>
                </a:solidFill>
                <a:effectLst/>
                <a:latin typeface="+mn-lt"/>
                <a:ea typeface="+mn-ea"/>
                <a:cs typeface="+mn-cs"/>
              </a:rPr>
              <a:t>încredere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35</a:t>
            </a:fld>
            <a:endParaRPr lang="en-US" dirty="0"/>
          </a:p>
        </p:txBody>
      </p:sp>
    </p:spTree>
    <p:extLst>
      <p:ext uri="{BB962C8B-B14F-4D97-AF65-F5344CB8AC3E}">
        <p14:creationId xmlns:p14="http://schemas.microsoft.com/office/powerpoint/2010/main" val="2516067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37</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Dacă cineva are întrebări cu privire la </a:t>
            </a:r>
            <a:r>
              <a:rPr lang="en-US" sz="1200" kern="1200" dirty="0" smtClean="0">
                <a:solidFill>
                  <a:schemeClr val="tx1"/>
                </a:solidFill>
                <a:effectLst/>
                <a:latin typeface="+mn-lt"/>
                <a:ea typeface="+mn-ea"/>
                <a:cs typeface="+mn-cs"/>
              </a:rPr>
              <a:t>Engineering Competency Model, </a:t>
            </a:r>
            <a:r>
              <a:rPr lang="ro-RO" sz="1200" kern="1200" dirty="0" smtClean="0">
                <a:solidFill>
                  <a:schemeClr val="tx1"/>
                </a:solidFill>
                <a:effectLst/>
                <a:latin typeface="+mn-lt"/>
                <a:ea typeface="+mn-ea"/>
                <a:cs typeface="+mn-cs"/>
              </a:rPr>
              <a:t>direcționați-l</a:t>
            </a:r>
            <a:r>
              <a:rPr lang="ro-RO" sz="1200" kern="1200" baseline="0" dirty="0" smtClean="0">
                <a:solidFill>
                  <a:schemeClr val="tx1"/>
                </a:solidFill>
                <a:effectLst/>
                <a:latin typeface="+mn-lt"/>
                <a:ea typeface="+mn-ea"/>
                <a:cs typeface="+mn-cs"/>
              </a:rPr>
              <a:t> către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www.aaes.org/model</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Această</a:t>
            </a:r>
            <a:r>
              <a:rPr lang="ro-RO" sz="1200" kern="1200" baseline="0" dirty="0" smtClean="0">
                <a:solidFill>
                  <a:schemeClr val="tx1"/>
                </a:solidFill>
                <a:effectLst/>
                <a:latin typeface="+mn-lt"/>
                <a:ea typeface="+mn-ea"/>
                <a:cs typeface="+mn-cs"/>
              </a:rPr>
              <a:t> pagină conține informații pentru contactarea </a:t>
            </a:r>
            <a:r>
              <a:rPr lang="en-US" sz="1200" kern="1200" dirty="0" smtClean="0">
                <a:solidFill>
                  <a:schemeClr val="tx1"/>
                </a:solidFill>
                <a:effectLst/>
                <a:latin typeface="+mn-lt"/>
                <a:ea typeface="+mn-ea"/>
                <a:cs typeface="+mn-cs"/>
              </a:rPr>
              <a:t>AAES.</a:t>
            </a:r>
            <a:endParaRPr lang="en-US" dirty="0"/>
          </a:p>
          <a:p>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15</a:t>
            </a:fld>
            <a:endParaRPr lang="en-US" dirty="0"/>
          </a:p>
        </p:txBody>
      </p:sp>
    </p:spTree>
    <p:extLst>
      <p:ext uri="{BB962C8B-B14F-4D97-AF65-F5344CB8AC3E}">
        <p14:creationId xmlns:p14="http://schemas.microsoft.com/office/powerpoint/2010/main" val="215163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Acum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momentul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dezvolte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viitorului</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individ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pregătit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capabil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re </a:t>
            </a:r>
            <a:r>
              <a:rPr lang="en-US" sz="1200" kern="1200" dirty="0" err="1" smtClean="0">
                <a:solidFill>
                  <a:schemeClr val="tx1"/>
                </a:solidFill>
                <a:effectLst/>
                <a:latin typeface="+mn-lt"/>
                <a:ea typeface="+mn-ea"/>
                <a:cs typeface="+mn-cs"/>
              </a:rPr>
              <a:t>ridice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nivelul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provocării</a:t>
            </a:r>
            <a:r>
              <a:rPr lang="en-US" sz="1200" kern="1200" dirty="0" smtClean="0">
                <a:solidFill>
                  <a:schemeClr val="tx1"/>
                </a:solidFill>
                <a:effectLst/>
                <a:latin typeface="+mn-lt"/>
                <a:ea typeface="+mn-ea"/>
                <a:cs typeface="+mn-cs"/>
              </a:rPr>
              <a:t> de a </a:t>
            </a:r>
            <a:r>
              <a:rPr lang="en-US" sz="1200" kern="1200" dirty="0" err="1" smtClean="0">
                <a:solidFill>
                  <a:schemeClr val="tx1"/>
                </a:solidFill>
                <a:effectLst/>
                <a:latin typeface="+mn-lt"/>
                <a:ea typeface="+mn-ea"/>
                <a:cs typeface="+mn-cs"/>
              </a:rPr>
              <a:t>răspunde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cererea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industriei</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Pentru a </a:t>
            </a:r>
            <a:r>
              <a:rPr lang="en-US" sz="1200" kern="1200" dirty="0" err="1" smtClean="0">
                <a:solidFill>
                  <a:schemeClr val="tx1"/>
                </a:solidFill>
                <a:effectLst/>
                <a:latin typeface="+mn-lt"/>
                <a:ea typeface="+mn-ea"/>
                <a:cs typeface="+mn-cs"/>
              </a:rPr>
              <a:t>atinge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scop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Asociația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Americană</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Societăților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Inginerești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Departamentul</a:t>
            </a:r>
            <a:r>
              <a:rPr lang="en-US" sz="1200" kern="1200" dirty="0" smtClean="0">
                <a:solidFill>
                  <a:schemeClr val="tx1"/>
                </a:solidFill>
                <a:effectLst/>
                <a:latin typeface="+mn-lt"/>
                <a:ea typeface="+mn-ea"/>
                <a:cs typeface="+mn-cs"/>
              </a:rPr>
              <a:t> de Stat pentru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al SUA,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exact </a:t>
            </a:r>
            <a:r>
              <a:rPr lang="en-US" sz="1200" kern="1200" dirty="0" err="1" smtClean="0">
                <a:solidFill>
                  <a:schemeClr val="tx1"/>
                </a:solidFill>
                <a:effectLst/>
                <a:latin typeface="+mn-lt"/>
                <a:ea typeface="+mn-ea"/>
                <a:cs typeface="+mn-cs"/>
              </a:rPr>
              <a:t>Administrația</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Forța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Formare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experți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domeniu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ai</a:t>
            </a:r>
            <a:r>
              <a:rPr lang="en-US" sz="1200" kern="1200" dirty="0" smtClean="0">
                <a:solidFill>
                  <a:schemeClr val="tx1"/>
                </a:solidFill>
                <a:effectLst/>
                <a:latin typeface="+mn-lt"/>
                <a:ea typeface="+mn-ea"/>
                <a:cs typeface="+mn-cs"/>
              </a:rPr>
              <a:t> AAES din </a:t>
            </a:r>
            <a:r>
              <a:rPr lang="en-US" sz="1200" kern="1200" dirty="0" err="1" smtClean="0">
                <a:solidFill>
                  <a:schemeClr val="tx1"/>
                </a:solidFill>
                <a:effectLst/>
                <a:latin typeface="+mn-lt"/>
                <a:ea typeface="+mn-ea"/>
                <a:cs typeface="+mn-cs"/>
              </a:rPr>
              <a:t>educație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practica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privată</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creat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Modelul</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Competențelor</a:t>
            </a:r>
            <a:r>
              <a:rPr lang="en-US" sz="1200" b="1" kern="1200" dirty="0" smtClean="0">
                <a:solidFill>
                  <a:schemeClr val="tx1"/>
                </a:solidFill>
                <a:effectLst/>
                <a:latin typeface="+mn-lt"/>
                <a:ea typeface="+mn-ea"/>
                <a:cs typeface="+mn-cs"/>
              </a:rPr>
              <a:t> pentru </a:t>
            </a:r>
            <a:r>
              <a:rPr lang="en-US" sz="1200" b="1" kern="1200" dirty="0" err="1" smtClean="0">
                <a:solidFill>
                  <a:schemeClr val="tx1"/>
                </a:solidFill>
                <a:effectLst/>
                <a:latin typeface="+mn-lt"/>
                <a:ea typeface="+mn-ea"/>
                <a:cs typeface="+mn-cs"/>
              </a:rPr>
              <a:t>Inginerie</a:t>
            </a:r>
            <a:r>
              <a:rPr lang="ro-RO" sz="1200" kern="1200" dirty="0" smtClean="0">
                <a:solidFill>
                  <a:schemeClr val="tx1"/>
                </a:solidFill>
                <a:effectLst/>
                <a:latin typeface="+mn-lt"/>
                <a:ea typeface="+mn-ea"/>
                <a:cs typeface="+mn-cs"/>
              </a:rPr>
              <a:t>, denumit în</a:t>
            </a:r>
            <a:r>
              <a:rPr lang="ro-RO" sz="1200" kern="1200" baseline="0" dirty="0" smtClean="0">
                <a:solidFill>
                  <a:schemeClr val="tx1"/>
                </a:solidFill>
                <a:effectLst/>
                <a:latin typeface="+mn-lt"/>
                <a:ea typeface="+mn-ea"/>
                <a:cs typeface="+mn-cs"/>
              </a:rPr>
              <a:t> continuare </a:t>
            </a:r>
            <a:r>
              <a:rPr lang="ro-RO" sz="1200" b="1" kern="1200" baseline="0" dirty="0" smtClean="0">
                <a:solidFill>
                  <a:schemeClr val="tx1"/>
                </a:solidFill>
                <a:effectLst/>
                <a:latin typeface="+mn-lt"/>
                <a:ea typeface="+mn-ea"/>
                <a:cs typeface="+mn-cs"/>
              </a:rPr>
              <a:t>Modelul</a:t>
            </a:r>
            <a:r>
              <a:rPr lang="en-US" sz="1200" b="1"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Modelul definește</a:t>
            </a:r>
            <a:r>
              <a:rPr lang="ro-RO" sz="1200" kern="1200" baseline="0" dirty="0" smtClean="0">
                <a:solidFill>
                  <a:schemeClr val="tx1"/>
                </a:solidFill>
                <a:effectLst/>
                <a:latin typeface="+mn-lt"/>
                <a:ea typeface="+mn-ea"/>
                <a:cs typeface="+mn-cs"/>
              </a:rPr>
              <a:t> competențele necesare pentru inginerii de azi și cei în formare pentru a progresa și reuși în carieră</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ro-RO" sz="1200" kern="1200" dirty="0" smtClean="0">
                <a:solidFill>
                  <a:schemeClr val="tx1"/>
                </a:solidFill>
                <a:effectLst/>
                <a:latin typeface="+mn-lt"/>
                <a:ea typeface="+mn-ea"/>
                <a:cs typeface="+mn-cs"/>
              </a:rPr>
              <a:t>La fel ca sistemul</a:t>
            </a:r>
            <a:r>
              <a:rPr lang="ro-RO" sz="1200" kern="1200" baseline="0" dirty="0" smtClean="0">
                <a:solidFill>
                  <a:schemeClr val="tx1"/>
                </a:solidFill>
                <a:effectLst/>
                <a:latin typeface="+mn-lt"/>
                <a:ea typeface="+mn-ea"/>
                <a:cs typeface="+mn-cs"/>
              </a:rPr>
              <a:t> pe care îl construiesc, inginerii înșiși sunt formați din părți componente, sau competențe, care conlucrează pentru a crea un profesionist dinamic și adaptabil</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16</a:t>
            </a:fld>
            <a:endParaRPr lang="en-US" dirty="0"/>
          </a:p>
        </p:txBody>
      </p:sp>
    </p:spTree>
    <p:extLst>
      <p:ext uri="{BB962C8B-B14F-4D97-AF65-F5344CB8AC3E}">
        <p14:creationId xmlns:p14="http://schemas.microsoft.com/office/powerpoint/2010/main" val="2387566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Înainte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abordăm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anumite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aspecte</a:t>
            </a:r>
            <a:r>
              <a:rPr lang="en-US" sz="1200" kern="1200" dirty="0" smtClean="0">
                <a:solidFill>
                  <a:schemeClr val="tx1"/>
                </a:solidFill>
                <a:effectLst/>
                <a:latin typeface="+mn-lt"/>
                <a:ea typeface="+mn-ea"/>
                <a:cs typeface="+mn-cs"/>
              </a:rPr>
              <a:t> ale </a:t>
            </a:r>
            <a:r>
              <a:rPr lang="en-US" sz="1200" kern="1200" dirty="0" err="1" smtClean="0">
                <a:solidFill>
                  <a:schemeClr val="tx1"/>
                </a:solidFill>
                <a:effectLst/>
                <a:latin typeface="+mn-lt"/>
                <a:ea typeface="+mn-ea"/>
                <a:cs typeface="+mn-cs"/>
              </a:rPr>
              <a:t>modelului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ofer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câteva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informații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organizațiile</a:t>
            </a:r>
            <a:r>
              <a:rPr lang="en-US" sz="1200" kern="1200" dirty="0" smtClean="0">
                <a:solidFill>
                  <a:schemeClr val="tx1"/>
                </a:solidFill>
                <a:effectLst/>
                <a:latin typeface="+mn-lt"/>
                <a:ea typeface="+mn-ea"/>
                <a:cs typeface="+mn-cs"/>
              </a:rPr>
              <a:t> care au </a:t>
            </a:r>
            <a:r>
              <a:rPr lang="en-US" sz="1200" kern="1200" dirty="0" err="1" smtClean="0">
                <a:solidFill>
                  <a:schemeClr val="tx1"/>
                </a:solidFill>
                <a:effectLst/>
                <a:latin typeface="+mn-lt"/>
                <a:ea typeface="+mn-ea"/>
                <a:cs typeface="+mn-cs"/>
              </a:rPr>
              <a:t>condus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această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inițiativă</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Asociația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Americană</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Societăților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federația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Statelor</a:t>
            </a:r>
            <a:r>
              <a:rPr lang="en-US" sz="1200" kern="1200" dirty="0" smtClean="0">
                <a:solidFill>
                  <a:schemeClr val="tx1"/>
                </a:solidFill>
                <a:effectLst/>
                <a:latin typeface="+mn-lt"/>
                <a:ea typeface="+mn-ea"/>
                <a:cs typeface="+mn-cs"/>
              </a:rPr>
              <a:t> Unite pentru </a:t>
            </a:r>
            <a:r>
              <a:rPr lang="en-US" sz="1200" kern="1200" dirty="0" err="1" smtClean="0">
                <a:solidFill>
                  <a:schemeClr val="tx1"/>
                </a:solidFill>
                <a:effectLst/>
                <a:latin typeface="+mn-lt"/>
                <a:ea typeface="+mn-ea"/>
                <a:cs typeface="+mn-cs"/>
              </a:rPr>
              <a:t>societăți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profesionale</a:t>
            </a:r>
            <a:r>
              <a:rPr lang="en-US" sz="1200" kern="1200" dirty="0" smtClean="0">
                <a:solidFill>
                  <a:schemeClr val="tx1"/>
                </a:solidFill>
                <a:effectLst/>
                <a:latin typeface="+mn-lt"/>
                <a:ea typeface="+mn-ea"/>
                <a:cs typeface="+mn-cs"/>
              </a:rPr>
              <a:t> legate de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inginerie</a:t>
            </a:r>
            <a:r>
              <a:rPr lang="en-US" sz="1200" kern="1200" dirty="0" smtClean="0">
                <a:solidFill>
                  <a:schemeClr val="tx1"/>
                </a:solidFill>
                <a:effectLst/>
                <a:latin typeface="+mn-lt"/>
                <a:ea typeface="+mn-ea"/>
                <a:cs typeface="+mn-cs"/>
              </a:rPr>
              <a:t>. Cu 17 </a:t>
            </a:r>
            <a:r>
              <a:rPr lang="en-US" sz="1200" kern="1200" dirty="0" err="1" smtClean="0">
                <a:solidFill>
                  <a:schemeClr val="tx1"/>
                </a:solidFill>
                <a:effectLst/>
                <a:latin typeface="+mn-lt"/>
                <a:ea typeface="+mn-ea"/>
                <a:cs typeface="+mn-cs"/>
              </a:rPr>
              <a:t>societăți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membre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momentul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dezvoltării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puterea</a:t>
            </a:r>
            <a:r>
              <a:rPr lang="en-US" sz="1200" kern="1200" dirty="0" smtClean="0">
                <a:solidFill>
                  <a:schemeClr val="tx1"/>
                </a:solidFill>
                <a:effectLst/>
                <a:latin typeface="+mn-lt"/>
                <a:ea typeface="+mn-ea"/>
                <a:cs typeface="+mn-cs"/>
              </a:rPr>
              <a:t> AAES </a:t>
            </a:r>
            <a:r>
              <a:rPr lang="en-US" sz="1200" kern="1200" dirty="0" err="1"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capacitatea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de a </a:t>
            </a:r>
            <a:r>
              <a:rPr lang="en-US" sz="1200" kern="1200" dirty="0" err="1" smtClean="0">
                <a:solidFill>
                  <a:schemeClr val="tx1"/>
                </a:solidFill>
                <a:effectLst/>
                <a:latin typeface="+mn-lt"/>
                <a:ea typeface="+mn-ea"/>
                <a:cs typeface="+mn-cs"/>
              </a:rPr>
              <a:t>încuraja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colaborarea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transdisciplinară</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17</a:t>
            </a:fld>
            <a:endParaRPr lang="en-US" dirty="0"/>
          </a:p>
        </p:txBody>
      </p:sp>
    </p:spTree>
    <p:extLst>
      <p:ext uri="{BB962C8B-B14F-4D97-AF65-F5344CB8AC3E}">
        <p14:creationId xmlns:p14="http://schemas.microsoft.com/office/powerpoint/2010/main" val="359791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AAES’ Lifelong Learning Working Group </a:t>
            </a:r>
            <a:r>
              <a:rPr lang="ro-RO" sz="1200" b="0" i="0" kern="1200" dirty="0" smtClean="0">
                <a:solidFill>
                  <a:schemeClr val="tx1"/>
                </a:solidFill>
                <a:effectLst/>
                <a:latin typeface="+mn-lt"/>
                <a:ea typeface="+mn-ea"/>
                <a:cs typeface="+mn-cs"/>
              </a:rPr>
              <a:t>a condus dezvoltarea modelului</a:t>
            </a:r>
            <a:r>
              <a:rPr lang="ro-RO" sz="1200" b="0" i="0" kern="1200" baseline="0" dirty="0" smtClean="0">
                <a:solidFill>
                  <a:schemeClr val="tx1"/>
                </a:solidFill>
                <a:effectLst/>
                <a:latin typeface="+mn-lt"/>
                <a:ea typeface="+mn-ea"/>
                <a:cs typeface="+mn-cs"/>
              </a:rPr>
              <a:t> în cadrul </a:t>
            </a:r>
            <a:r>
              <a:rPr lang="en-US" sz="1200" b="0" i="0" kern="1200" dirty="0" smtClean="0">
                <a:solidFill>
                  <a:schemeClr val="tx1"/>
                </a:solidFill>
                <a:effectLst/>
                <a:latin typeface="+mn-lt"/>
                <a:ea typeface="+mn-ea"/>
                <a:cs typeface="+mn-cs"/>
              </a:rPr>
              <a:t>AAES</a:t>
            </a:r>
            <a:r>
              <a:rPr lang="en-US" sz="1200" b="0" i="0" kern="1200" dirty="0">
                <a:solidFill>
                  <a:schemeClr val="tx1"/>
                </a:solidFill>
                <a:effectLst/>
                <a:latin typeface="+mn-lt"/>
                <a:ea typeface="+mn-ea"/>
                <a:cs typeface="+mn-cs"/>
              </a:rPr>
              <a:t>.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err="1" smtClean="0">
                <a:solidFill>
                  <a:schemeClr val="tx1"/>
                </a:solidFill>
                <a:effectLst/>
                <a:latin typeface="+mn-lt"/>
                <a:ea typeface="+mn-ea"/>
                <a:cs typeface="+mn-cs"/>
              </a:rPr>
              <a:t>Grupul</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lucru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servește</a:t>
            </a:r>
            <a:r>
              <a:rPr lang="en-US" sz="1200" b="0" i="0" kern="1200" dirty="0" smtClean="0">
                <a:solidFill>
                  <a:schemeClr val="tx1"/>
                </a:solidFill>
                <a:effectLst/>
                <a:latin typeface="+mn-lt"/>
                <a:ea typeface="+mn-ea"/>
                <a:cs typeface="+mn-cs"/>
              </a:rPr>
              <a:t> ca un forum pentru a </a:t>
            </a:r>
            <a:r>
              <a:rPr lang="en-US" sz="1200" b="0" i="0" kern="1200" dirty="0" err="1" smtClean="0">
                <a:solidFill>
                  <a:schemeClr val="tx1"/>
                </a:solidFill>
                <a:effectLst/>
                <a:latin typeface="+mn-lt"/>
                <a:ea typeface="+mn-ea"/>
                <a:cs typeface="+mn-cs"/>
              </a:rPr>
              <a:t>împărtăși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practici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și</a:t>
            </a:r>
            <a:r>
              <a:rPr lang="en-US" sz="1200" b="0" i="0" kern="1200" dirty="0" smtClean="0">
                <a:solidFill>
                  <a:schemeClr val="tx1"/>
                </a:solidFill>
                <a:effectLst/>
                <a:latin typeface="+mn-lt"/>
                <a:ea typeface="+mn-ea"/>
                <a:cs typeface="+mn-cs"/>
              </a:rPr>
              <a:t> date </a:t>
            </a:r>
            <a:r>
              <a:rPr lang="en-US" sz="1200" b="0" i="0" kern="1200" dirty="0" err="1" smtClean="0">
                <a:solidFill>
                  <a:schemeClr val="tx1"/>
                </a:solidFill>
                <a:effectLst/>
                <a:latin typeface="+mn-lt"/>
                <a:ea typeface="+mn-ea"/>
                <a:cs typeface="+mn-cs"/>
              </a:rPr>
              <a:t>și</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discuta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problemele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și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oportunitățile</a:t>
            </a:r>
            <a:r>
              <a:rPr lang="en-US" sz="1200" b="0" i="0" kern="1200" dirty="0" smtClean="0">
                <a:solidFill>
                  <a:schemeClr val="tx1"/>
                </a:solidFill>
                <a:effectLst/>
                <a:latin typeface="+mn-lt"/>
                <a:ea typeface="+mn-ea"/>
                <a:cs typeface="+mn-cs"/>
              </a:rPr>
              <a:t> legate de </a:t>
            </a:r>
            <a:r>
              <a:rPr lang="en-US" sz="1200" b="0" i="0" kern="1200" dirty="0" err="1" smtClean="0">
                <a:solidFill>
                  <a:schemeClr val="tx1"/>
                </a:solidFill>
                <a:effectLst/>
                <a:latin typeface="+mn-lt"/>
                <a:ea typeface="+mn-ea"/>
                <a:cs typeface="+mn-cs"/>
              </a:rPr>
              <a:t>activitățile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societăților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membre</a:t>
            </a:r>
            <a:r>
              <a:rPr lang="en-US" sz="1200" b="0" i="0" kern="1200" dirty="0" smtClean="0">
                <a:solidFill>
                  <a:schemeClr val="tx1"/>
                </a:solidFill>
                <a:effectLst/>
                <a:latin typeface="+mn-lt"/>
                <a:ea typeface="+mn-ea"/>
                <a:cs typeface="+mn-cs"/>
              </a:rPr>
              <a:t> pentru a </a:t>
            </a:r>
            <a:r>
              <a:rPr lang="en-US" sz="1200" b="0" i="0" kern="1200" dirty="0" err="1" smtClean="0">
                <a:solidFill>
                  <a:schemeClr val="tx1"/>
                </a:solidFill>
                <a:effectLst/>
                <a:latin typeface="+mn-lt"/>
                <a:ea typeface="+mn-ea"/>
                <a:cs typeface="+mn-cs"/>
              </a:rPr>
              <a:t>îmbunătăți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calitatea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programelor</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învățare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a:t>
            </a:r>
            <a:r>
              <a:rPr lang="en-US" sz="1200" b="0" i="0" kern="1200" dirty="0" smtClean="0">
                <a:solidFill>
                  <a:schemeClr val="tx1"/>
                </a:solidFill>
                <a:effectLst/>
                <a:latin typeface="+mn-lt"/>
                <a:ea typeface="+mn-ea"/>
                <a:cs typeface="+mn-cs"/>
              </a:rPr>
              <a:t> tot </a:t>
            </a:r>
            <a:r>
              <a:rPr lang="en-US" sz="1200" b="0" i="0" kern="1200" dirty="0" err="1" smtClean="0">
                <a:solidFill>
                  <a:schemeClr val="tx1"/>
                </a:solidFill>
                <a:effectLst/>
                <a:latin typeface="+mn-lt"/>
                <a:ea typeface="+mn-ea"/>
                <a:cs typeface="+mn-cs"/>
              </a:rPr>
              <a:t>parcursul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vieții</a:t>
            </a:r>
            <a:r>
              <a:rPr lang="en-US" sz="1200" b="0" i="0" kern="1200" dirty="0" smtClean="0">
                <a:solidFill>
                  <a:schemeClr val="tx1"/>
                </a:solidFill>
                <a:effectLst/>
                <a:latin typeface="+mn-lt"/>
                <a:ea typeface="+mn-ea"/>
                <a:cs typeface="+mn-cs"/>
              </a:rPr>
              <a:t> din S.U.A.</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18</a:t>
            </a:fld>
            <a:endParaRPr lang="en-US" dirty="0"/>
          </a:p>
        </p:txBody>
      </p:sp>
    </p:spTree>
    <p:extLst>
      <p:ext uri="{BB962C8B-B14F-4D97-AF65-F5344CB8AC3E}">
        <p14:creationId xmlns:p14="http://schemas.microsoft.com/office/powerpoint/2010/main" val="359791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Industry Competency Model Initiative </a:t>
            </a:r>
            <a:r>
              <a:rPr lang="ro-RO"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Inițiativa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modelului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face parte din </a:t>
            </a:r>
            <a:r>
              <a:rPr lang="en-US" sz="1200" kern="1200" dirty="0" err="1" smtClean="0">
                <a:solidFill>
                  <a:schemeClr val="tx1"/>
                </a:solidFill>
                <a:effectLst/>
                <a:latin typeface="+mn-lt"/>
                <a:ea typeface="+mn-ea"/>
                <a:cs typeface="+mn-cs"/>
              </a:rPr>
              <a:t>eforturile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Administrației</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ocuparea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forței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formare</a:t>
            </a:r>
            <a:r>
              <a:rPr lang="en-US" sz="1200" kern="1200" dirty="0" smtClean="0">
                <a:solidFill>
                  <a:schemeClr val="tx1"/>
                </a:solidFill>
                <a:effectLst/>
                <a:latin typeface="+mn-lt"/>
                <a:ea typeface="+mn-ea"/>
                <a:cs typeface="+mn-cs"/>
              </a:rPr>
              <a:t> (ETA) de a </a:t>
            </a:r>
            <a:r>
              <a:rPr lang="en-US" sz="1200" kern="1200" dirty="0" err="1" smtClean="0">
                <a:solidFill>
                  <a:schemeClr val="tx1"/>
                </a:solidFill>
                <a:effectLst/>
                <a:latin typeface="+mn-lt"/>
                <a:ea typeface="+mn-ea"/>
                <a:cs typeface="+mn-cs"/>
              </a:rPr>
              <a:t>crea</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forță</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dinamică</a:t>
            </a:r>
            <a:r>
              <a:rPr lang="en-US" sz="1200" kern="1200" dirty="0" smtClean="0">
                <a:solidFill>
                  <a:schemeClr val="tx1"/>
                </a:solidFill>
                <a:effectLst/>
                <a:latin typeface="+mn-lt"/>
                <a:ea typeface="+mn-ea"/>
                <a:cs typeface="+mn-cs"/>
              </a:rPr>
              <a:t>, bine </a:t>
            </a:r>
            <a:r>
              <a:rPr lang="en-US" sz="1200" kern="1200" dirty="0" err="1" smtClean="0">
                <a:solidFill>
                  <a:schemeClr val="tx1"/>
                </a:solidFill>
                <a:effectLst/>
                <a:latin typeface="+mn-lt"/>
                <a:ea typeface="+mn-ea"/>
                <a:cs typeface="+mn-cs"/>
              </a:rPr>
              <a:t>pregătită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competitivă</a:t>
            </a:r>
            <a:r>
              <a:rPr lang="en-US" sz="1200" kern="1200" dirty="0" smtClean="0">
                <a:solidFill>
                  <a:schemeClr val="tx1"/>
                </a:solidFill>
                <a:effectLst/>
                <a:latin typeface="+mn-lt"/>
                <a:ea typeface="+mn-ea"/>
                <a:cs typeface="+mn-cs"/>
              </a:rPr>
              <a:t>. Ca parte a </a:t>
            </a:r>
            <a:r>
              <a:rPr lang="en-US" sz="1200" kern="1200" dirty="0" err="1" smtClean="0">
                <a:solidFill>
                  <a:schemeClr val="tx1"/>
                </a:solidFill>
                <a:effectLst/>
                <a:latin typeface="+mn-lt"/>
                <a:ea typeface="+mn-ea"/>
                <a:cs typeface="+mn-cs"/>
              </a:rPr>
              <a:t>inițiativei</a:t>
            </a:r>
            <a:r>
              <a:rPr lang="en-US" sz="1200" kern="1200" dirty="0" smtClean="0">
                <a:solidFill>
                  <a:schemeClr val="tx1"/>
                </a:solidFill>
                <a:effectLst/>
                <a:latin typeface="+mn-lt"/>
                <a:ea typeface="+mn-ea"/>
                <a:cs typeface="+mn-cs"/>
              </a:rPr>
              <a:t>, ETA </a:t>
            </a:r>
            <a:r>
              <a:rPr lang="en-US" sz="1200" kern="1200" dirty="0" err="1" smtClean="0">
                <a:solidFill>
                  <a:schemeClr val="tx1"/>
                </a:solidFill>
                <a:effectLst/>
                <a:latin typeface="+mn-lt"/>
                <a:ea typeface="+mn-ea"/>
                <a:cs typeface="+mn-cs"/>
              </a:rPr>
              <a:t>lucrează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colaborare</a:t>
            </a:r>
            <a:r>
              <a:rPr lang="en-US" sz="1200" kern="1200" dirty="0" smtClean="0">
                <a:solidFill>
                  <a:schemeClr val="tx1"/>
                </a:solidFill>
                <a:effectLst/>
                <a:latin typeface="+mn-lt"/>
                <a:ea typeface="+mn-ea"/>
                <a:cs typeface="+mn-cs"/>
              </a:rPr>
              <a:t> cu </a:t>
            </a:r>
            <a:r>
              <a:rPr lang="en-US" sz="1200" kern="1200" dirty="0" err="1" smtClean="0">
                <a:solidFill>
                  <a:schemeClr val="tx1"/>
                </a:solidFill>
                <a:effectLst/>
                <a:latin typeface="+mn-lt"/>
                <a:ea typeface="+mn-ea"/>
                <a:cs typeface="+mn-cs"/>
              </a:rPr>
              <a:t>alte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agenții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federale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asociații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industriale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colegii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comunitare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experți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domeniu</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dezvolta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menține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competențe</a:t>
            </a:r>
            <a:r>
              <a:rPr lang="en-US" sz="1200" kern="1200" dirty="0" smtClean="0">
                <a:solidFill>
                  <a:schemeClr val="tx1"/>
                </a:solidFill>
                <a:effectLst/>
                <a:latin typeface="+mn-lt"/>
                <a:ea typeface="+mn-ea"/>
                <a:cs typeface="+mn-cs"/>
              </a:rPr>
              <a:t> pentru </a:t>
            </a:r>
            <a:r>
              <a:rPr lang="en-US" sz="1200" kern="1200" dirty="0" err="1" smtClean="0">
                <a:solidFill>
                  <a:schemeClr val="tx1"/>
                </a:solidFill>
                <a:effectLst/>
                <a:latin typeface="+mn-lt"/>
                <a:ea typeface="+mn-ea"/>
                <a:cs typeface="+mn-cs"/>
              </a:rPr>
              <a:t>industriile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sectoarele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vitale</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punct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vedere</a:t>
            </a:r>
            <a:r>
              <a:rPr lang="en-US" sz="1200" kern="1200" dirty="0" smtClean="0">
                <a:solidFill>
                  <a:schemeClr val="tx1"/>
                </a:solidFill>
                <a:effectLst/>
                <a:latin typeface="+mn-lt"/>
                <a:ea typeface="+mn-ea"/>
                <a:cs typeface="+mn-cs"/>
              </a:rPr>
              <a:t> economic</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din </a:t>
            </a:r>
            <a:r>
              <a:rPr lang="en-US" sz="1200" kern="1200" dirty="0" err="1" smtClean="0">
                <a:solidFill>
                  <a:schemeClr val="tx1"/>
                </a:solidFill>
                <a:effectLst/>
                <a:latin typeface="+mn-lt"/>
                <a:ea typeface="+mn-ea"/>
                <a:cs typeface="+mn-cs"/>
              </a:rPr>
              <a:t>economia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americană</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19</a:t>
            </a:fld>
            <a:endParaRPr lang="en-US" dirty="0"/>
          </a:p>
        </p:txBody>
      </p:sp>
    </p:spTree>
    <p:extLst>
      <p:ext uri="{BB962C8B-B14F-4D97-AF65-F5344CB8AC3E}">
        <p14:creationId xmlns:p14="http://schemas.microsoft.com/office/powerpoint/2010/main" val="359791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defTabSz="914350" fontAlgn="auto">
              <a:spcBef>
                <a:spcPts val="0"/>
              </a:spcBef>
              <a:spcAft>
                <a:spcPts val="0"/>
              </a:spcAft>
              <a:buFont typeface="Arial" panose="020B0604020202020204" pitchFamily="34" charset="0"/>
              <a:buChar char="•"/>
              <a:defRPr/>
            </a:pPr>
            <a:r>
              <a:rPr lang="en-US" dirty="0" smtClean="0"/>
              <a:t>Cum </a:t>
            </a:r>
            <a:r>
              <a:rPr lang="en-US" dirty="0" err="1" smtClean="0"/>
              <a:t>definim</a:t>
            </a:r>
            <a:r>
              <a:rPr lang="en-US" dirty="0" smtClean="0"/>
              <a:t> </a:t>
            </a:r>
            <a:r>
              <a:rPr lang="en-US" dirty="0" err="1" smtClean="0"/>
              <a:t>competențele</a:t>
            </a:r>
            <a:r>
              <a:rPr lang="en-US" dirty="0" smtClean="0"/>
              <a:t>? Ce </a:t>
            </a:r>
            <a:r>
              <a:rPr lang="en-US" dirty="0" err="1" smtClean="0"/>
              <a:t>înțelegem</a:t>
            </a:r>
            <a:r>
              <a:rPr lang="en-US" dirty="0" smtClean="0"/>
              <a:t> </a:t>
            </a:r>
            <a:r>
              <a:rPr lang="en-US" dirty="0" err="1" smtClean="0"/>
              <a:t>prin</a:t>
            </a:r>
            <a:r>
              <a:rPr lang="en-US" dirty="0" smtClean="0"/>
              <a:t> „</a:t>
            </a:r>
            <a:r>
              <a:rPr lang="en-US" dirty="0" err="1" smtClean="0"/>
              <a:t>modele</a:t>
            </a:r>
            <a:r>
              <a:rPr lang="en-US" dirty="0" smtClean="0"/>
              <a:t> de </a:t>
            </a:r>
            <a:r>
              <a:rPr lang="en-US" dirty="0" err="1" smtClean="0"/>
              <a:t>competență</a:t>
            </a:r>
            <a:r>
              <a:rPr lang="en-US" dirty="0" smtClean="0"/>
              <a:t>”? </a:t>
            </a:r>
            <a:r>
              <a:rPr lang="en-US" dirty="0" err="1" smtClean="0"/>
              <a:t>După</a:t>
            </a:r>
            <a:r>
              <a:rPr lang="en-US" dirty="0" smtClean="0"/>
              <a:t> cum </a:t>
            </a:r>
            <a:r>
              <a:rPr lang="en-US" dirty="0" err="1" smtClean="0"/>
              <a:t>puteți</a:t>
            </a:r>
            <a:r>
              <a:rPr lang="en-US" dirty="0" smtClean="0"/>
              <a:t> </a:t>
            </a:r>
            <a:r>
              <a:rPr lang="en-US" dirty="0" err="1" smtClean="0"/>
              <a:t>vedea</a:t>
            </a:r>
            <a:r>
              <a:rPr lang="en-US" dirty="0" smtClean="0"/>
              <a:t> </a:t>
            </a:r>
            <a:r>
              <a:rPr lang="en-US" dirty="0" err="1" smtClean="0"/>
              <a:t>pe</a:t>
            </a:r>
            <a:r>
              <a:rPr lang="en-US" dirty="0" smtClean="0"/>
              <a:t> </a:t>
            </a:r>
            <a:r>
              <a:rPr lang="ro-RO" dirty="0" err="1" smtClean="0"/>
              <a:t>slide</a:t>
            </a:r>
            <a:r>
              <a:rPr lang="en-US" dirty="0" smtClean="0"/>
              <a:t>, </a:t>
            </a:r>
            <a:r>
              <a:rPr lang="en-US" dirty="0" err="1" smtClean="0"/>
              <a:t>avem</a:t>
            </a:r>
            <a:r>
              <a:rPr lang="en-US" dirty="0" smtClean="0"/>
              <a:t> </a:t>
            </a:r>
            <a:r>
              <a:rPr lang="en-US" dirty="0" err="1" smtClean="0"/>
              <a:t>câteva</a:t>
            </a:r>
            <a:r>
              <a:rPr lang="en-US" dirty="0" smtClean="0"/>
              <a:t> </a:t>
            </a:r>
            <a:r>
              <a:rPr lang="en-US" dirty="0" err="1" smtClean="0"/>
              <a:t>definiții</a:t>
            </a:r>
            <a:r>
              <a:rPr lang="en-US" dirty="0" smtClean="0"/>
              <a:t> </a:t>
            </a:r>
            <a:r>
              <a:rPr lang="en-US" dirty="0" err="1" smtClean="0"/>
              <a:t>formale</a:t>
            </a:r>
            <a:r>
              <a:rPr lang="en-US" dirty="0" smtClean="0"/>
              <a:t>. O </a:t>
            </a:r>
            <a:r>
              <a:rPr lang="en-US" dirty="0" err="1" smtClean="0"/>
              <a:t>competență</a:t>
            </a:r>
            <a:r>
              <a:rPr lang="en-US" dirty="0" smtClean="0"/>
              <a:t> </a:t>
            </a:r>
            <a:r>
              <a:rPr lang="en-US" dirty="0" err="1" smtClean="0"/>
              <a:t>este</a:t>
            </a:r>
            <a:r>
              <a:rPr lang="en-US" dirty="0" smtClean="0"/>
              <a:t> </a:t>
            </a:r>
            <a:r>
              <a:rPr lang="en-US" dirty="0" err="1" smtClean="0"/>
              <a:t>abilitatea</a:t>
            </a:r>
            <a:r>
              <a:rPr lang="en-US" dirty="0" smtClean="0"/>
              <a:t> de a </a:t>
            </a:r>
            <a:r>
              <a:rPr lang="en-US" dirty="0" err="1" smtClean="0"/>
              <a:t>aplica</a:t>
            </a:r>
            <a:r>
              <a:rPr lang="en-US" dirty="0" smtClean="0"/>
              <a:t> </a:t>
            </a:r>
            <a:r>
              <a:rPr lang="en-US" dirty="0" err="1" smtClean="0"/>
              <a:t>cunoștințe</a:t>
            </a:r>
            <a:r>
              <a:rPr lang="en-US" dirty="0" smtClean="0"/>
              <a:t>, </a:t>
            </a:r>
            <a:r>
              <a:rPr lang="en-US" dirty="0" err="1" smtClean="0"/>
              <a:t>abilități</a:t>
            </a:r>
            <a:r>
              <a:rPr lang="en-US" dirty="0" smtClean="0"/>
              <a:t> </a:t>
            </a:r>
            <a:r>
              <a:rPr lang="en-US" dirty="0" err="1" smtClean="0"/>
              <a:t>și</a:t>
            </a:r>
            <a:r>
              <a:rPr lang="en-US" dirty="0" smtClean="0"/>
              <a:t> </a:t>
            </a:r>
            <a:r>
              <a:rPr lang="en-US" dirty="0" err="1" smtClean="0"/>
              <a:t>abilități</a:t>
            </a:r>
            <a:r>
              <a:rPr lang="en-US" dirty="0" smtClean="0"/>
              <a:t> - KSA - pentru a </a:t>
            </a:r>
            <a:r>
              <a:rPr lang="en-US" dirty="0" err="1" smtClean="0"/>
              <a:t>îndeplini</a:t>
            </a:r>
            <a:r>
              <a:rPr lang="en-US" dirty="0" smtClean="0"/>
              <a:t> </a:t>
            </a:r>
            <a:r>
              <a:rPr lang="en-US" dirty="0" err="1" smtClean="0"/>
              <a:t>sarcini</a:t>
            </a:r>
            <a:r>
              <a:rPr lang="en-US" dirty="0" smtClean="0"/>
              <a:t> de </a:t>
            </a:r>
            <a:r>
              <a:rPr lang="en-US" dirty="0" err="1" smtClean="0"/>
              <a:t>lucru</a:t>
            </a:r>
            <a:r>
              <a:rPr lang="en-US" dirty="0" smtClean="0"/>
              <a:t> </a:t>
            </a:r>
            <a:r>
              <a:rPr lang="en-US" dirty="0" err="1" smtClean="0"/>
              <a:t>într</a:t>
            </a:r>
            <a:r>
              <a:rPr lang="en-US" dirty="0" smtClean="0"/>
              <a:t>-o </a:t>
            </a:r>
            <a:r>
              <a:rPr lang="en-US" dirty="0" err="1" smtClean="0"/>
              <a:t>industrie</a:t>
            </a:r>
            <a:r>
              <a:rPr lang="en-US" dirty="0" smtClean="0"/>
              <a:t> </a:t>
            </a:r>
            <a:r>
              <a:rPr lang="en-US" dirty="0" err="1" smtClean="0"/>
              <a:t>sau</a:t>
            </a:r>
            <a:r>
              <a:rPr lang="en-US" dirty="0" smtClean="0"/>
              <a:t> </a:t>
            </a:r>
            <a:r>
              <a:rPr lang="en-US" dirty="0" err="1" smtClean="0"/>
              <a:t>domeniu</a:t>
            </a:r>
            <a:r>
              <a:rPr lang="en-US" dirty="0" smtClean="0"/>
              <a:t>. De </a:t>
            </a:r>
            <a:r>
              <a:rPr lang="en-US" dirty="0" err="1" smtClean="0"/>
              <a:t>exemplu</a:t>
            </a:r>
            <a:r>
              <a:rPr lang="en-US" dirty="0" smtClean="0"/>
              <a:t>, </a:t>
            </a:r>
            <a:r>
              <a:rPr lang="en-US" dirty="0" err="1" smtClean="0"/>
              <a:t>dacă</a:t>
            </a:r>
            <a:r>
              <a:rPr lang="en-US" dirty="0" smtClean="0"/>
              <a:t> </a:t>
            </a:r>
            <a:r>
              <a:rPr lang="en-US" dirty="0" err="1" smtClean="0"/>
              <a:t>cineva</a:t>
            </a:r>
            <a:r>
              <a:rPr lang="en-US" dirty="0" smtClean="0"/>
              <a:t> </a:t>
            </a:r>
            <a:r>
              <a:rPr lang="en-US" dirty="0" err="1" smtClean="0"/>
              <a:t>posedă</a:t>
            </a:r>
            <a:r>
              <a:rPr lang="en-US" dirty="0" smtClean="0"/>
              <a:t> </a:t>
            </a:r>
            <a:r>
              <a:rPr lang="en-US" dirty="0" err="1" smtClean="0"/>
              <a:t>competenț</a:t>
            </a:r>
            <a:r>
              <a:rPr lang="ro-RO" dirty="0" smtClean="0"/>
              <a:t>a</a:t>
            </a:r>
            <a:r>
              <a:rPr lang="en-US" dirty="0" smtClean="0"/>
              <a:t> „</a:t>
            </a:r>
            <a:r>
              <a:rPr lang="en-US" dirty="0" err="1" smtClean="0"/>
              <a:t>Gândire</a:t>
            </a:r>
            <a:r>
              <a:rPr lang="en-US" dirty="0" smtClean="0"/>
              <a:t> </a:t>
            </a:r>
            <a:r>
              <a:rPr lang="en-US" dirty="0" err="1" smtClean="0"/>
              <a:t>critică</a:t>
            </a:r>
            <a:r>
              <a:rPr lang="en-US" dirty="0" smtClean="0"/>
              <a:t> </a:t>
            </a:r>
            <a:r>
              <a:rPr lang="en-US" dirty="0" err="1" smtClean="0"/>
              <a:t>și</a:t>
            </a:r>
            <a:r>
              <a:rPr lang="en-US" dirty="0" smtClean="0"/>
              <a:t> </a:t>
            </a:r>
            <a:r>
              <a:rPr lang="en-US" dirty="0" err="1" smtClean="0"/>
              <a:t>analitică</a:t>
            </a:r>
            <a:r>
              <a:rPr lang="en-US" dirty="0" smtClean="0"/>
              <a:t>”, el </a:t>
            </a:r>
            <a:r>
              <a:rPr lang="en-US" dirty="0" err="1" smtClean="0"/>
              <a:t>sau</a:t>
            </a:r>
            <a:r>
              <a:rPr lang="en-US" dirty="0" smtClean="0"/>
              <a:t> </a:t>
            </a:r>
            <a:r>
              <a:rPr lang="en-US" dirty="0" err="1" smtClean="0"/>
              <a:t>ea</a:t>
            </a:r>
            <a:r>
              <a:rPr lang="en-US" dirty="0" smtClean="0"/>
              <a:t> </a:t>
            </a:r>
            <a:r>
              <a:rPr lang="en-US" dirty="0" err="1" smtClean="0"/>
              <a:t>sunt</a:t>
            </a:r>
            <a:r>
              <a:rPr lang="en-US" dirty="0" smtClean="0"/>
              <a:t> </a:t>
            </a:r>
            <a:r>
              <a:rPr lang="en-US" dirty="0" err="1" smtClean="0"/>
              <a:t>capabili</a:t>
            </a:r>
            <a:r>
              <a:rPr lang="en-US" dirty="0" smtClean="0"/>
              <a:t> </a:t>
            </a:r>
            <a:r>
              <a:rPr lang="en-US" dirty="0" err="1" smtClean="0"/>
              <a:t>să</a:t>
            </a:r>
            <a:r>
              <a:rPr lang="en-US" dirty="0" smtClean="0"/>
              <a:t> </a:t>
            </a:r>
            <a:r>
              <a:rPr lang="en-US" dirty="0" err="1" smtClean="0"/>
              <a:t>folosească</a:t>
            </a:r>
            <a:r>
              <a:rPr lang="en-US" dirty="0" smtClean="0"/>
              <a:t> </a:t>
            </a:r>
            <a:r>
              <a:rPr lang="en-US" dirty="0" err="1" smtClean="0"/>
              <a:t>logica</a:t>
            </a:r>
            <a:r>
              <a:rPr lang="en-US" dirty="0" smtClean="0"/>
              <a:t>, </a:t>
            </a:r>
            <a:r>
              <a:rPr lang="en-US" dirty="0" err="1" smtClean="0"/>
              <a:t>raționamentul</a:t>
            </a:r>
            <a:r>
              <a:rPr lang="en-US" dirty="0" smtClean="0"/>
              <a:t> </a:t>
            </a:r>
            <a:r>
              <a:rPr lang="en-US" dirty="0" err="1" smtClean="0"/>
              <a:t>și</a:t>
            </a:r>
            <a:r>
              <a:rPr lang="en-US" dirty="0" smtClean="0"/>
              <a:t> </a:t>
            </a:r>
            <a:r>
              <a:rPr lang="en-US" dirty="0" err="1" smtClean="0"/>
              <a:t>analiza</a:t>
            </a:r>
            <a:r>
              <a:rPr lang="en-US" dirty="0" smtClean="0"/>
              <a:t> pentru a </a:t>
            </a:r>
            <a:r>
              <a:rPr lang="en-US" dirty="0" err="1" smtClean="0"/>
              <a:t>rezolva</a:t>
            </a:r>
            <a:r>
              <a:rPr lang="en-US" dirty="0" smtClean="0"/>
              <a:t> </a:t>
            </a:r>
            <a:r>
              <a:rPr lang="en-US" dirty="0" err="1" smtClean="0"/>
              <a:t>problemele</a:t>
            </a:r>
            <a:r>
              <a:rPr lang="en-US" dirty="0" smtClean="0"/>
              <a:t>.</a:t>
            </a:r>
          </a:p>
          <a:p>
            <a:pPr marL="171450" indent="-171450" defTabSz="914350" fontAlgn="auto">
              <a:spcBef>
                <a:spcPts val="0"/>
              </a:spcBef>
              <a:spcAft>
                <a:spcPts val="0"/>
              </a:spcAft>
              <a:buFont typeface="Arial" panose="020B0604020202020204" pitchFamily="34" charset="0"/>
              <a:buChar char="•"/>
              <a:defRPr/>
            </a:pPr>
            <a:r>
              <a:rPr lang="en-US" dirty="0" err="1" smtClean="0"/>
              <a:t>Modelele</a:t>
            </a:r>
            <a:r>
              <a:rPr lang="en-US" dirty="0" smtClean="0"/>
              <a:t> de </a:t>
            </a:r>
            <a:r>
              <a:rPr lang="en-US" dirty="0" err="1" smtClean="0"/>
              <a:t>competență</a:t>
            </a:r>
            <a:r>
              <a:rPr lang="en-US" dirty="0" smtClean="0"/>
              <a:t> ale ETA </a:t>
            </a:r>
            <a:r>
              <a:rPr lang="en-US" dirty="0" err="1" smtClean="0"/>
              <a:t>sunt</a:t>
            </a:r>
            <a:r>
              <a:rPr lang="en-US" dirty="0" smtClean="0"/>
              <a:t> o </a:t>
            </a:r>
            <a:r>
              <a:rPr lang="en-US" dirty="0" err="1" smtClean="0"/>
              <a:t>modalitate</a:t>
            </a:r>
            <a:r>
              <a:rPr lang="en-US" dirty="0" smtClean="0"/>
              <a:t> </a:t>
            </a:r>
            <a:r>
              <a:rPr lang="en-US" dirty="0" err="1" smtClean="0"/>
              <a:t>convenabilă</a:t>
            </a:r>
            <a:r>
              <a:rPr lang="en-US" dirty="0" smtClean="0"/>
              <a:t> de a </a:t>
            </a:r>
            <a:r>
              <a:rPr lang="en-US" dirty="0" err="1" smtClean="0"/>
              <a:t>organiza</a:t>
            </a:r>
            <a:r>
              <a:rPr lang="en-US" dirty="0" smtClean="0"/>
              <a:t> </a:t>
            </a:r>
            <a:r>
              <a:rPr lang="en-US" dirty="0" err="1" smtClean="0"/>
              <a:t>și</a:t>
            </a:r>
            <a:r>
              <a:rPr lang="en-US" dirty="0" smtClean="0"/>
              <a:t> </a:t>
            </a:r>
            <a:r>
              <a:rPr lang="en-US" dirty="0" err="1" smtClean="0"/>
              <a:t>comunica</a:t>
            </a:r>
            <a:r>
              <a:rPr lang="en-US" dirty="0" smtClean="0"/>
              <a:t> </a:t>
            </a:r>
            <a:r>
              <a:rPr lang="en-US" dirty="0" err="1" smtClean="0"/>
              <a:t>competențele</a:t>
            </a:r>
            <a:r>
              <a:rPr lang="en-US" dirty="0" smtClean="0"/>
              <a:t> </a:t>
            </a:r>
            <a:r>
              <a:rPr lang="en-US" dirty="0" err="1" smtClean="0"/>
              <a:t>necesare</a:t>
            </a:r>
            <a:r>
              <a:rPr lang="en-US" dirty="0" smtClean="0"/>
              <a:t> </a:t>
            </a:r>
            <a:r>
              <a:rPr lang="en-US" dirty="0" err="1" smtClean="0"/>
              <a:t>într</a:t>
            </a:r>
            <a:r>
              <a:rPr lang="en-US" dirty="0" smtClean="0"/>
              <a:t>-o </a:t>
            </a:r>
            <a:r>
              <a:rPr lang="en-US" dirty="0" err="1" smtClean="0"/>
              <a:t>anumită</a:t>
            </a:r>
            <a:r>
              <a:rPr lang="en-US" dirty="0" smtClean="0"/>
              <a:t> </a:t>
            </a:r>
            <a:r>
              <a:rPr lang="en-US" dirty="0" err="1" smtClean="0"/>
              <a:t>industrie</a:t>
            </a:r>
            <a:r>
              <a:rPr lang="en-US" dirty="0" smtClean="0"/>
              <a:t> </a:t>
            </a:r>
            <a:r>
              <a:rPr lang="en-US" dirty="0" err="1" smtClean="0"/>
              <a:t>sau</a:t>
            </a:r>
            <a:r>
              <a:rPr lang="en-US" dirty="0" smtClean="0"/>
              <a:t> </a:t>
            </a:r>
            <a:r>
              <a:rPr lang="en-US" dirty="0" err="1" smtClean="0"/>
              <a:t>profesie</a:t>
            </a:r>
            <a:endParaRPr lang="en-US" dirty="0"/>
          </a:p>
        </p:txBody>
      </p:sp>
      <p:sp>
        <p:nvSpPr>
          <p:cNvPr id="4" name="Slide Number Placeholder 3"/>
          <p:cNvSpPr>
            <a:spLocks noGrp="1"/>
          </p:cNvSpPr>
          <p:nvPr>
            <p:ph type="sldNum" sz="quarter" idx="10"/>
          </p:nvPr>
        </p:nvSpPr>
        <p:spPr/>
        <p:txBody>
          <a:bodyPr/>
          <a:lstStyle/>
          <a:p>
            <a:fld id="{709A287D-3498-41E4-864F-A642FC76AE88}" type="slidenum">
              <a:rPr lang="en-US" smtClean="0"/>
              <a:t>20</a:t>
            </a:fld>
            <a:endParaRPr lang="en-US" dirty="0"/>
          </a:p>
        </p:txBody>
      </p:sp>
    </p:spTree>
    <p:extLst>
      <p:ext uri="{BB962C8B-B14F-4D97-AF65-F5344CB8AC3E}">
        <p14:creationId xmlns:p14="http://schemas.microsoft.com/office/powerpoint/2010/main" val="37285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competență</a:t>
            </a:r>
            <a:r>
              <a:rPr lang="en-US" sz="1200" kern="1200" dirty="0" smtClean="0">
                <a:solidFill>
                  <a:schemeClr val="tx1"/>
                </a:solidFill>
                <a:effectLst/>
                <a:latin typeface="+mn-lt"/>
                <a:ea typeface="+mn-ea"/>
                <a:cs typeface="+mn-cs"/>
              </a:rPr>
              <a:t>? Cum pot fi </a:t>
            </a:r>
            <a:r>
              <a:rPr lang="en-US" sz="1200" kern="1200" dirty="0" err="1" smtClean="0">
                <a:solidFill>
                  <a:schemeClr val="tx1"/>
                </a:solidFill>
                <a:effectLst/>
                <a:latin typeface="+mn-lt"/>
                <a:ea typeface="+mn-ea"/>
                <a:cs typeface="+mn-cs"/>
              </a:rPr>
              <a:t>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folosite</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dezvolta</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forță</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puternică</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Industria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națională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profesionale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principal o </a:t>
            </a:r>
            <a:r>
              <a:rPr lang="en-US" sz="1200" kern="1200" dirty="0" err="1" smtClean="0">
                <a:solidFill>
                  <a:schemeClr val="tx1"/>
                </a:solidFill>
                <a:effectLst/>
                <a:latin typeface="+mn-lt"/>
                <a:ea typeface="+mn-ea"/>
                <a:cs typeface="+mn-cs"/>
              </a:rPr>
              <a:t>resursă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un instrument pentru </a:t>
            </a:r>
            <a:r>
              <a:rPr lang="en-US" sz="1200" kern="1200" dirty="0" err="1" smtClean="0">
                <a:solidFill>
                  <a:schemeClr val="tx1"/>
                </a:solidFill>
                <a:effectLst/>
                <a:latin typeface="+mn-lt"/>
                <a:ea typeface="+mn-ea"/>
                <a:cs typeface="+mn-cs"/>
              </a:rPr>
              <a:t>dezvoltarea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produse</a:t>
            </a:r>
            <a:r>
              <a:rPr lang="en-US" sz="1200" kern="1200" dirty="0" smtClean="0">
                <a:solidFill>
                  <a:schemeClr val="tx1"/>
                </a:solidFill>
                <a:effectLst/>
                <a:latin typeface="+mn-lt"/>
                <a:ea typeface="+mn-ea"/>
                <a:cs typeface="+mn-cs"/>
              </a:rPr>
              <a:t> finale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specifice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exemplu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modelele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competență</a:t>
            </a:r>
            <a:r>
              <a:rPr lang="en-US" sz="1200" kern="1200" dirty="0" smtClean="0">
                <a:solidFill>
                  <a:schemeClr val="tx1"/>
                </a:solidFill>
                <a:effectLst/>
                <a:latin typeface="+mn-lt"/>
                <a:ea typeface="+mn-ea"/>
                <a:cs typeface="+mn-cs"/>
              </a:rPr>
              <a:t> pot fi </a:t>
            </a:r>
            <a:r>
              <a:rPr lang="en-US" sz="1200" kern="1200" dirty="0" err="1" smtClean="0">
                <a:solidFill>
                  <a:schemeClr val="tx1"/>
                </a:solidFill>
                <a:effectLst/>
                <a:latin typeface="+mn-lt"/>
                <a:ea typeface="+mn-ea"/>
                <a:cs typeface="+mn-cs"/>
              </a:rPr>
              <a:t>utilizate</a:t>
            </a:r>
            <a:r>
              <a:rPr lang="en-US" sz="1200" kern="1200" dirty="0" smtClean="0">
                <a:solidFill>
                  <a:schemeClr val="tx1"/>
                </a:solidFill>
                <a:effectLst/>
                <a:latin typeface="+mn-lt"/>
                <a:ea typeface="+mn-ea"/>
                <a:cs typeface="+mn-cs"/>
              </a:rPr>
              <a:t> pentru a </a:t>
            </a:r>
            <a:r>
              <a:rPr lang="en-US" sz="1200" kern="1200" dirty="0" err="1" smtClean="0">
                <a:solidFill>
                  <a:schemeClr val="tx1"/>
                </a:solidFill>
                <a:effectLst/>
                <a:latin typeface="+mn-lt"/>
                <a:ea typeface="+mn-ea"/>
                <a:cs typeface="+mn-cs"/>
              </a:rPr>
              <a:t>identifica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nevoile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specifice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abilități</a:t>
            </a:r>
            <a:r>
              <a:rPr lang="en-US" sz="1200" kern="1200" dirty="0" smtClean="0">
                <a:solidFill>
                  <a:schemeClr val="tx1"/>
                </a:solidFill>
                <a:effectLst/>
                <a:latin typeface="+mn-lt"/>
                <a:ea typeface="+mn-ea"/>
                <a:cs typeface="+mn-cs"/>
              </a:rPr>
              <a:t> ale </a:t>
            </a:r>
            <a:r>
              <a:rPr lang="en-US" sz="1200" kern="1200" dirty="0" err="1" smtClean="0">
                <a:solidFill>
                  <a:schemeClr val="tx1"/>
                </a:solidFill>
                <a:effectLst/>
                <a:latin typeface="+mn-lt"/>
                <a:ea typeface="+mn-ea"/>
                <a:cs typeface="+mn-cs"/>
              </a:rPr>
              <a:t>angajatorului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dezvolta</a:t>
            </a:r>
            <a:r>
              <a:rPr lang="en-US"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curricule</a:t>
            </a:r>
            <a:r>
              <a:rPr lang="ro-RO"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bazate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competențe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module de </a:t>
            </a:r>
            <a:r>
              <a:rPr lang="ro-RO" sz="1200" kern="1200" dirty="0" smtClean="0">
                <a:solidFill>
                  <a:schemeClr val="tx1"/>
                </a:solidFill>
                <a:effectLst/>
                <a:latin typeface="+mn-lt"/>
                <a:ea typeface="+mn-ea"/>
                <a:cs typeface="+mn-cs"/>
              </a:rPr>
              <a:t>formare</a:t>
            </a:r>
            <a:r>
              <a:rPr lang="en-US"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pentru 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dezvolta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indicatori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performanță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definiți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standarde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abilități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certificări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ajuta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indivizii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ro-RO" sz="1200" kern="1200" dirty="0" smtClean="0">
                <a:solidFill>
                  <a:schemeClr val="tx1"/>
                </a:solidFill>
                <a:effectLst/>
                <a:latin typeface="+mn-lt"/>
                <a:ea typeface="+mn-ea"/>
                <a:cs typeface="+mn-cs"/>
              </a:rPr>
              <a:t> își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exploreze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carierele</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Datorită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numeroaselor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aplicații</a:t>
            </a:r>
            <a:r>
              <a:rPr lang="en-US" sz="1200" kern="1200" dirty="0" smtClean="0">
                <a:solidFill>
                  <a:schemeClr val="tx1"/>
                </a:solidFill>
                <a:effectLst/>
                <a:latin typeface="+mn-lt"/>
                <a:ea typeface="+mn-ea"/>
                <a:cs typeface="+mn-cs"/>
              </a:rPr>
              <a:t> ale </a:t>
            </a:r>
            <a:r>
              <a:rPr lang="en-US" sz="1200" kern="1200" dirty="0" err="1" smtClean="0">
                <a:solidFill>
                  <a:schemeClr val="tx1"/>
                </a:solidFill>
                <a:effectLst/>
                <a:latin typeface="+mn-lt"/>
                <a:ea typeface="+mn-ea"/>
                <a:cs typeface="+mn-cs"/>
              </a:rPr>
              <a:t>modelelor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competență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există</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serie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persoane</a:t>
            </a:r>
            <a:r>
              <a:rPr lang="en-US" sz="1200" kern="1200" dirty="0" smtClean="0">
                <a:solidFill>
                  <a:schemeClr val="tx1"/>
                </a:solidFill>
                <a:effectLst/>
                <a:latin typeface="+mn-lt"/>
                <a:ea typeface="+mn-ea"/>
                <a:cs typeface="+mn-cs"/>
              </a:rPr>
              <a:t> care le pot </a:t>
            </a:r>
            <a:r>
              <a:rPr lang="en-US" sz="1200" kern="1200" dirty="0" err="1" smtClean="0">
                <a:solidFill>
                  <a:schemeClr val="tx1"/>
                </a:solidFill>
                <a:effectLst/>
                <a:latin typeface="+mn-lt"/>
                <a:ea typeface="+mn-ea"/>
                <a:cs typeface="+mn-cs"/>
              </a:rPr>
              <a:t>găsi</a:t>
            </a:r>
            <a:r>
              <a:rPr lang="en-US" sz="1200" kern="1200" dirty="0" smtClean="0">
                <a:solidFill>
                  <a:schemeClr val="tx1"/>
                </a:solidFill>
                <a:effectLst/>
                <a:latin typeface="+mn-lt"/>
                <a:ea typeface="+mn-ea"/>
                <a:cs typeface="+mn-cs"/>
              </a:rPr>
              <a:t> utile, </a:t>
            </a:r>
            <a:r>
              <a:rPr lang="en-US" sz="1200" kern="1200" dirty="0" err="1" smtClean="0">
                <a:solidFill>
                  <a:schemeClr val="tx1"/>
                </a:solidFill>
                <a:effectLst/>
                <a:latin typeface="+mn-lt"/>
                <a:ea typeface="+mn-ea"/>
                <a:cs typeface="+mn-cs"/>
              </a:rPr>
              <a:t>inclusiv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angajatori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lideri</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industrie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profesioniști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resurse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umane</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formatori,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dezvoltatori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economici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profesioniști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forței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muncă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publice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studenți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asociații</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A287D-3498-41E4-864F-A642FC76AE88}" type="slidenum">
              <a:rPr lang="en-US" smtClean="0"/>
              <a:t>21</a:t>
            </a:fld>
            <a:endParaRPr lang="en-US" dirty="0"/>
          </a:p>
        </p:txBody>
      </p:sp>
    </p:spTree>
    <p:extLst>
      <p:ext uri="{BB962C8B-B14F-4D97-AF65-F5344CB8AC3E}">
        <p14:creationId xmlns:p14="http://schemas.microsoft.com/office/powerpoint/2010/main" val="319013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Ca </a:t>
            </a:r>
            <a:r>
              <a:rPr lang="en-US" baseline="0" dirty="0" err="1" smtClean="0"/>
              <a:t>exemplu</a:t>
            </a:r>
            <a:r>
              <a:rPr lang="en-US" baseline="0" dirty="0" smtClean="0"/>
              <a:t> de </a:t>
            </a:r>
            <a:r>
              <a:rPr lang="en-US" baseline="0" dirty="0" err="1" smtClean="0"/>
              <a:t>aplicare</a:t>
            </a:r>
            <a:r>
              <a:rPr lang="en-US" baseline="0" dirty="0" smtClean="0"/>
              <a:t> </a:t>
            </a:r>
            <a:r>
              <a:rPr lang="en-US" baseline="0" dirty="0" err="1" smtClean="0"/>
              <a:t>practică</a:t>
            </a:r>
            <a:r>
              <a:rPr lang="en-US" baseline="0" dirty="0" smtClean="0"/>
              <a:t> a </a:t>
            </a:r>
            <a:r>
              <a:rPr lang="en-US" baseline="0" dirty="0" err="1" smtClean="0"/>
              <a:t>modelului</a:t>
            </a:r>
            <a:r>
              <a:rPr lang="en-US" baseline="0" dirty="0" smtClean="0"/>
              <a:t>, </a:t>
            </a:r>
            <a:r>
              <a:rPr lang="en-US" baseline="0" dirty="0" err="1" smtClean="0"/>
              <a:t>vom</a:t>
            </a:r>
            <a:r>
              <a:rPr lang="en-US" baseline="0" dirty="0" smtClean="0"/>
              <a:t> </a:t>
            </a:r>
            <a:r>
              <a:rPr lang="en-US" baseline="0" dirty="0" err="1" smtClean="0"/>
              <a:t>explora</a:t>
            </a:r>
            <a:r>
              <a:rPr lang="en-US" baseline="0" dirty="0" smtClean="0"/>
              <a:t> </a:t>
            </a:r>
            <a:r>
              <a:rPr lang="en-US" baseline="0" dirty="0" err="1" smtClean="0"/>
              <a:t>Modelul</a:t>
            </a:r>
            <a:r>
              <a:rPr lang="en-US" baseline="0" dirty="0" smtClean="0"/>
              <a:t> de </a:t>
            </a:r>
            <a:r>
              <a:rPr lang="en-US" baseline="0" dirty="0" err="1" smtClean="0"/>
              <a:t>competență</a:t>
            </a:r>
            <a:r>
              <a:rPr lang="en-US" baseline="0" dirty="0" smtClean="0"/>
              <a:t> </a:t>
            </a:r>
            <a:r>
              <a:rPr lang="en-US" baseline="0" dirty="0" err="1" smtClean="0"/>
              <a:t>geospatială</a:t>
            </a:r>
            <a:r>
              <a:rPr lang="en-US" baseline="0" dirty="0" smtClean="0"/>
              <a:t>. </a:t>
            </a:r>
            <a:r>
              <a:rPr lang="ro-RO" baseline="0" dirty="0" smtClean="0"/>
              <a:t>Formatori</a:t>
            </a:r>
            <a:r>
              <a:rPr lang="en-US" baseline="0" dirty="0" err="1" smtClean="0"/>
              <a:t>i</a:t>
            </a:r>
            <a:r>
              <a:rPr lang="en-US" baseline="0" dirty="0" smtClean="0"/>
              <a:t> </a:t>
            </a:r>
            <a:r>
              <a:rPr lang="en-US" baseline="0" dirty="0" err="1" smtClean="0"/>
              <a:t>geospatiali</a:t>
            </a:r>
            <a:r>
              <a:rPr lang="en-US" baseline="0" dirty="0" smtClean="0"/>
              <a:t> din </a:t>
            </a:r>
            <a:r>
              <a:rPr lang="en-US" baseline="0" dirty="0" err="1" smtClean="0"/>
              <a:t>întreaga</a:t>
            </a:r>
            <a:r>
              <a:rPr lang="en-US" baseline="0" dirty="0" smtClean="0"/>
              <a:t> </a:t>
            </a:r>
            <a:r>
              <a:rPr lang="en-US" baseline="0" dirty="0" err="1" smtClean="0"/>
              <a:t>țară</a:t>
            </a:r>
            <a:r>
              <a:rPr lang="en-US" baseline="0" dirty="0" smtClean="0"/>
              <a:t> au </a:t>
            </a:r>
            <a:r>
              <a:rPr lang="en-US" baseline="0" dirty="0" err="1" smtClean="0"/>
              <a:t>elaborat</a:t>
            </a:r>
            <a:r>
              <a:rPr lang="en-US" baseline="0" dirty="0" smtClean="0"/>
              <a:t> </a:t>
            </a:r>
            <a:r>
              <a:rPr lang="en-US" baseline="0" dirty="0" err="1" smtClean="0"/>
              <a:t>și</a:t>
            </a:r>
            <a:r>
              <a:rPr lang="en-US" baseline="0" dirty="0" smtClean="0"/>
              <a:t> </a:t>
            </a:r>
            <a:r>
              <a:rPr lang="en-US" baseline="0" dirty="0" err="1" smtClean="0"/>
              <a:t>actualizat</a:t>
            </a:r>
            <a:r>
              <a:rPr lang="en-US" baseline="0" dirty="0" smtClean="0"/>
              <a:t> curriculum-</a:t>
            </a:r>
            <a:r>
              <a:rPr lang="en-US" baseline="0" dirty="0" err="1" smtClean="0"/>
              <a:t>ul</a:t>
            </a:r>
            <a:r>
              <a:rPr lang="en-US" baseline="0" dirty="0" smtClean="0"/>
              <a:t>. DOL a </a:t>
            </a:r>
            <a:r>
              <a:rPr lang="en-US" baseline="0" dirty="0" err="1" smtClean="0"/>
              <a:t>colaborat</a:t>
            </a:r>
            <a:r>
              <a:rPr lang="en-US" baseline="0" dirty="0" smtClean="0"/>
              <a:t> cu </a:t>
            </a:r>
            <a:r>
              <a:rPr lang="en-US" baseline="0" dirty="0" err="1" smtClean="0"/>
              <a:t>Centrul</a:t>
            </a:r>
            <a:r>
              <a:rPr lang="en-US" baseline="0" dirty="0" smtClean="0"/>
              <a:t> </a:t>
            </a:r>
            <a:r>
              <a:rPr lang="en-US" baseline="0" dirty="0" err="1" smtClean="0"/>
              <a:t>GeoTech</a:t>
            </a:r>
            <a:r>
              <a:rPr lang="en-US" baseline="0" dirty="0" smtClean="0"/>
              <a:t> (</a:t>
            </a:r>
            <a:r>
              <a:rPr lang="en-US" baseline="0" dirty="0" err="1" smtClean="0"/>
              <a:t>finanțat</a:t>
            </a:r>
            <a:r>
              <a:rPr lang="en-US" baseline="0" dirty="0" smtClean="0"/>
              <a:t> </a:t>
            </a:r>
            <a:r>
              <a:rPr lang="en-US" baseline="0" dirty="0" err="1" smtClean="0"/>
              <a:t>parțial</a:t>
            </a:r>
            <a:r>
              <a:rPr lang="en-US" baseline="0" dirty="0" smtClean="0"/>
              <a:t> de </a:t>
            </a:r>
            <a:r>
              <a:rPr lang="en-US" baseline="0" dirty="0" err="1" smtClean="0"/>
              <a:t>Fundația</a:t>
            </a:r>
            <a:r>
              <a:rPr lang="en-US" baseline="0" dirty="0" smtClean="0"/>
              <a:t> Națională de </a:t>
            </a:r>
            <a:r>
              <a:rPr lang="en-US" baseline="0" dirty="0" err="1" smtClean="0"/>
              <a:t>Știință</a:t>
            </a:r>
            <a:r>
              <a:rPr lang="en-US" baseline="0" dirty="0" smtClean="0"/>
              <a:t>) </a:t>
            </a:r>
            <a:r>
              <a:rPr lang="en-US" baseline="0" dirty="0" err="1" smtClean="0"/>
              <a:t>și</a:t>
            </a:r>
            <a:r>
              <a:rPr lang="en-US" baseline="0" dirty="0" smtClean="0"/>
              <a:t> </a:t>
            </a:r>
            <a:r>
              <a:rPr lang="en-US" baseline="0" dirty="0" err="1" smtClean="0"/>
              <a:t>alți</a:t>
            </a:r>
            <a:r>
              <a:rPr lang="en-US" baseline="0" dirty="0" smtClean="0"/>
              <a:t> </a:t>
            </a:r>
            <a:r>
              <a:rPr lang="en-US" baseline="0" dirty="0" err="1" smtClean="0"/>
              <a:t>experți</a:t>
            </a:r>
            <a:r>
              <a:rPr lang="en-US" baseline="0" dirty="0" smtClean="0"/>
              <a:t> </a:t>
            </a:r>
            <a:r>
              <a:rPr lang="en-US" baseline="0" dirty="0" err="1" smtClean="0"/>
              <a:t>în</a:t>
            </a:r>
            <a:r>
              <a:rPr lang="en-US" baseline="0" dirty="0" smtClean="0"/>
              <a:t> </a:t>
            </a:r>
            <a:r>
              <a:rPr lang="en-US" baseline="0" dirty="0" err="1" smtClean="0"/>
              <a:t>materie</a:t>
            </a:r>
            <a:r>
              <a:rPr lang="en-US" baseline="0" dirty="0" smtClean="0"/>
              <a:t> pentru a </a:t>
            </a:r>
            <a:r>
              <a:rPr lang="en-US" baseline="0" dirty="0" err="1" smtClean="0"/>
              <a:t>dezvolta</a:t>
            </a:r>
            <a:r>
              <a:rPr lang="en-US" baseline="0" dirty="0" smtClean="0"/>
              <a:t> un model de </a:t>
            </a:r>
            <a:r>
              <a:rPr lang="en-US" baseline="0" dirty="0" err="1" smtClean="0"/>
              <a:t>competență</a:t>
            </a:r>
            <a:r>
              <a:rPr lang="en-US" baseline="0" dirty="0" smtClean="0"/>
              <a:t> </a:t>
            </a:r>
            <a:r>
              <a:rPr lang="en-US" baseline="0" dirty="0" err="1" smtClean="0"/>
              <a:t>geospatială</a:t>
            </a:r>
            <a:r>
              <a:rPr lang="en-US" baseline="0" dirty="0" smtClean="0"/>
              <a:t>. </a:t>
            </a:r>
            <a:r>
              <a:rPr lang="en-US" baseline="0" dirty="0" err="1" smtClean="0"/>
              <a:t>Educatorii</a:t>
            </a:r>
            <a:r>
              <a:rPr lang="en-US" baseline="0" dirty="0" smtClean="0"/>
              <a:t> au pus </a:t>
            </a:r>
            <a:r>
              <a:rPr lang="en-US" baseline="0" dirty="0" err="1" smtClean="0"/>
              <a:t>apoi</a:t>
            </a:r>
            <a:r>
              <a:rPr lang="en-US" baseline="0" dirty="0" smtClean="0"/>
              <a:t> </a:t>
            </a:r>
            <a:r>
              <a:rPr lang="en-US" baseline="0" dirty="0" err="1" smtClean="0"/>
              <a:t>toate</a:t>
            </a:r>
            <a:r>
              <a:rPr lang="en-US" baseline="0" dirty="0" smtClean="0"/>
              <a:t> </a:t>
            </a:r>
            <a:r>
              <a:rPr lang="en-US" baseline="0" dirty="0" err="1" smtClean="0"/>
              <a:t>elementele</a:t>
            </a:r>
            <a:r>
              <a:rPr lang="en-US" baseline="0" dirty="0" smtClean="0"/>
              <a:t> </a:t>
            </a:r>
            <a:r>
              <a:rPr lang="en-US" baseline="0" dirty="0" err="1" smtClean="0"/>
              <a:t>modelului</a:t>
            </a:r>
            <a:r>
              <a:rPr lang="en-US" baseline="0" dirty="0" smtClean="0"/>
              <a:t> </a:t>
            </a:r>
            <a:r>
              <a:rPr lang="en-US" baseline="0" dirty="0" err="1" smtClean="0"/>
              <a:t>într</a:t>
            </a:r>
            <a:r>
              <a:rPr lang="en-US" baseline="0" dirty="0" smtClean="0"/>
              <a:t>-o </a:t>
            </a:r>
            <a:r>
              <a:rPr lang="en-US" baseline="0" dirty="0" err="1" smtClean="0"/>
              <a:t>foaie</a:t>
            </a:r>
            <a:r>
              <a:rPr lang="en-US" baseline="0" dirty="0" smtClean="0"/>
              <a:t> de </a:t>
            </a:r>
            <a:r>
              <a:rPr lang="en-US" baseline="0" dirty="0" err="1" smtClean="0"/>
              <a:t>calcul</a:t>
            </a:r>
            <a:r>
              <a:rPr lang="en-US" baseline="0" dirty="0" smtClean="0"/>
              <a:t>, </a:t>
            </a:r>
            <a:r>
              <a:rPr lang="en-US" baseline="0" dirty="0" err="1" smtClean="0"/>
              <a:t>și</a:t>
            </a:r>
            <a:r>
              <a:rPr lang="en-US" baseline="0" dirty="0" smtClean="0"/>
              <a:t>-au </a:t>
            </a:r>
            <a:r>
              <a:rPr lang="en-US" baseline="0" dirty="0" err="1" smtClean="0"/>
              <a:t>așezat</a:t>
            </a:r>
            <a:r>
              <a:rPr lang="en-US" baseline="0" dirty="0" smtClean="0"/>
              <a:t> </a:t>
            </a:r>
            <a:r>
              <a:rPr lang="en-US" baseline="0" dirty="0" err="1" smtClean="0"/>
              <a:t>cursurile</a:t>
            </a:r>
            <a:r>
              <a:rPr lang="en-US" baseline="0" dirty="0" smtClean="0"/>
              <a:t> </a:t>
            </a:r>
            <a:r>
              <a:rPr lang="en-US" baseline="0" dirty="0" err="1" smtClean="0"/>
              <a:t>în</a:t>
            </a:r>
            <a:r>
              <a:rPr lang="en-US" baseline="0" dirty="0" smtClean="0"/>
              <a:t> </a:t>
            </a:r>
            <a:r>
              <a:rPr lang="en-US" baseline="0" dirty="0" err="1" smtClean="0"/>
              <a:t>partea</a:t>
            </a:r>
            <a:r>
              <a:rPr lang="en-US" baseline="0" dirty="0" smtClean="0"/>
              <a:t> de </a:t>
            </a:r>
            <a:r>
              <a:rPr lang="en-US" baseline="0" dirty="0" err="1" smtClean="0"/>
              <a:t>sus</a:t>
            </a:r>
            <a:r>
              <a:rPr lang="en-US" baseline="0" dirty="0" smtClean="0"/>
              <a:t> </a:t>
            </a:r>
            <a:r>
              <a:rPr lang="en-US" baseline="0" dirty="0" err="1" smtClean="0"/>
              <a:t>și</a:t>
            </a:r>
            <a:r>
              <a:rPr lang="en-US" baseline="0" dirty="0" smtClean="0"/>
              <a:t> au </a:t>
            </a:r>
            <a:r>
              <a:rPr lang="en-US" baseline="0" dirty="0" err="1" smtClean="0"/>
              <a:t>plasat</a:t>
            </a:r>
            <a:r>
              <a:rPr lang="en-US" baseline="0" dirty="0" smtClean="0"/>
              <a:t> </a:t>
            </a:r>
            <a:r>
              <a:rPr lang="en-US" baseline="0" dirty="0" err="1" smtClean="0"/>
              <a:t>verificări</a:t>
            </a:r>
            <a:r>
              <a:rPr lang="en-US" baseline="0" dirty="0" smtClean="0"/>
              <a:t> </a:t>
            </a:r>
            <a:r>
              <a:rPr lang="en-US" baseline="0" dirty="0" err="1" smtClean="0"/>
              <a:t>în</a:t>
            </a:r>
            <a:r>
              <a:rPr lang="en-US" baseline="0" dirty="0" smtClean="0"/>
              <a:t> </a:t>
            </a:r>
            <a:r>
              <a:rPr lang="en-US" baseline="0" dirty="0" err="1" smtClean="0"/>
              <a:t>căsuțe</a:t>
            </a:r>
            <a:r>
              <a:rPr lang="en-US" baseline="0" dirty="0" smtClean="0"/>
              <a:t> pentru a </a:t>
            </a:r>
            <a:r>
              <a:rPr lang="en-US" baseline="0" dirty="0" err="1" smtClean="0"/>
              <a:t>indica</a:t>
            </a:r>
            <a:r>
              <a:rPr lang="en-US" baseline="0" dirty="0" smtClean="0"/>
              <a:t> </a:t>
            </a:r>
            <a:r>
              <a:rPr lang="en-US" baseline="0" dirty="0" err="1" smtClean="0"/>
              <a:t>ce</a:t>
            </a:r>
            <a:r>
              <a:rPr lang="en-US" baseline="0" dirty="0" smtClean="0"/>
              <a:t> </a:t>
            </a:r>
            <a:r>
              <a:rPr lang="en-US" baseline="0" dirty="0" err="1" smtClean="0"/>
              <a:t>competențe</a:t>
            </a:r>
            <a:r>
              <a:rPr lang="en-US" baseline="0" dirty="0" smtClean="0"/>
              <a:t> au </a:t>
            </a:r>
            <a:r>
              <a:rPr lang="en-US" baseline="0" dirty="0" err="1" smtClean="0"/>
              <a:t>fost</a:t>
            </a:r>
            <a:r>
              <a:rPr lang="en-US" baseline="0" dirty="0" smtClean="0"/>
              <a:t> </a:t>
            </a:r>
            <a:r>
              <a:rPr lang="en-US" baseline="0" dirty="0" err="1" smtClean="0"/>
              <a:t>acoperite</a:t>
            </a:r>
            <a:r>
              <a:rPr lang="en-US" baseline="0" dirty="0" smtClean="0"/>
              <a:t> </a:t>
            </a:r>
            <a:r>
              <a:rPr lang="en-US" baseline="0" dirty="0" err="1" smtClean="0"/>
              <a:t>în</a:t>
            </a:r>
            <a:r>
              <a:rPr lang="en-US" baseline="0" dirty="0" smtClean="0"/>
              <a:t> </a:t>
            </a:r>
            <a:r>
              <a:rPr lang="en-US" baseline="0" dirty="0" err="1" smtClean="0"/>
              <a:t>ce</a:t>
            </a:r>
            <a:r>
              <a:rPr lang="en-US" baseline="0" dirty="0" smtClean="0"/>
              <a:t> </a:t>
            </a:r>
            <a:r>
              <a:rPr lang="en-US" baseline="0" dirty="0" err="1" smtClean="0"/>
              <a:t>cursuri</a:t>
            </a:r>
            <a:r>
              <a:rPr lang="en-US" baseline="0" dirty="0" smtClean="0"/>
              <a:t>. </a:t>
            </a:r>
            <a:r>
              <a:rPr lang="en-US" baseline="0" dirty="0" err="1" smtClean="0"/>
              <a:t>În</a:t>
            </a:r>
            <a:r>
              <a:rPr lang="en-US" baseline="0" dirty="0" smtClean="0"/>
              <a:t> </a:t>
            </a:r>
            <a:r>
              <a:rPr lang="en-US" baseline="0" dirty="0" err="1" smtClean="0"/>
              <a:t>urma</a:t>
            </a:r>
            <a:r>
              <a:rPr lang="en-US" baseline="0" dirty="0" smtClean="0"/>
              <a:t> </a:t>
            </a:r>
            <a:r>
              <a:rPr lang="en-US" baseline="0" dirty="0" err="1" smtClean="0"/>
              <a:t>acestui</a:t>
            </a:r>
            <a:r>
              <a:rPr lang="en-US" baseline="0" dirty="0" smtClean="0"/>
              <a:t> </a:t>
            </a:r>
            <a:r>
              <a:rPr lang="en-US" baseline="0" dirty="0" err="1" smtClean="0"/>
              <a:t>exercițiu</a:t>
            </a:r>
            <a:r>
              <a:rPr lang="en-US" baseline="0" dirty="0" smtClean="0"/>
              <a:t>, au </a:t>
            </a:r>
            <a:r>
              <a:rPr lang="en-US" baseline="0" dirty="0" err="1" smtClean="0"/>
              <a:t>descoperit</a:t>
            </a:r>
            <a:r>
              <a:rPr lang="en-US" baseline="0" dirty="0" smtClean="0"/>
              <a:t> </a:t>
            </a:r>
            <a:r>
              <a:rPr lang="en-US" baseline="0" dirty="0" err="1" smtClean="0"/>
              <a:t>că</a:t>
            </a:r>
            <a:r>
              <a:rPr lang="en-US" baseline="0" dirty="0" smtClean="0"/>
              <a:t> </a:t>
            </a:r>
            <a:r>
              <a:rPr lang="en-US" baseline="0" dirty="0" err="1" smtClean="0"/>
              <a:t>există</a:t>
            </a:r>
            <a:r>
              <a:rPr lang="en-US" baseline="0" dirty="0" smtClean="0"/>
              <a:t> </a:t>
            </a:r>
            <a:r>
              <a:rPr lang="en-US" baseline="0" dirty="0" err="1" smtClean="0"/>
              <a:t>anumite</a:t>
            </a:r>
            <a:r>
              <a:rPr lang="en-US" baseline="0" dirty="0" smtClean="0"/>
              <a:t> </a:t>
            </a:r>
            <a:r>
              <a:rPr lang="en-US" baseline="0" dirty="0" err="1" smtClean="0"/>
              <a:t>competențe</a:t>
            </a:r>
            <a:r>
              <a:rPr lang="en-US" baseline="0" dirty="0" smtClean="0"/>
              <a:t> </a:t>
            </a:r>
            <a:r>
              <a:rPr lang="en-US" baseline="0" dirty="0" err="1" smtClean="0"/>
              <a:t>pe</a:t>
            </a:r>
            <a:r>
              <a:rPr lang="en-US" baseline="0" dirty="0" smtClean="0"/>
              <a:t> care </a:t>
            </a:r>
            <a:r>
              <a:rPr lang="en-US" baseline="0" dirty="0" err="1" smtClean="0"/>
              <a:t>ei</a:t>
            </a:r>
            <a:r>
              <a:rPr lang="en-US" baseline="0" dirty="0" smtClean="0"/>
              <a:t> </a:t>
            </a:r>
            <a:r>
              <a:rPr lang="en-US" baseline="0" dirty="0" err="1" smtClean="0"/>
              <a:t>înșiși</a:t>
            </a:r>
            <a:r>
              <a:rPr lang="en-US" baseline="0" dirty="0" smtClean="0"/>
              <a:t> le-au </a:t>
            </a:r>
            <a:r>
              <a:rPr lang="en-US" baseline="0" dirty="0" err="1" smtClean="0"/>
              <a:t>identificat</a:t>
            </a:r>
            <a:r>
              <a:rPr lang="en-US" baseline="0" dirty="0" smtClean="0"/>
              <a:t> ca </a:t>
            </a:r>
            <a:r>
              <a:rPr lang="en-US" baseline="0" dirty="0" err="1" smtClean="0"/>
              <a:t>fiind</a:t>
            </a:r>
            <a:r>
              <a:rPr lang="en-US" baseline="0" dirty="0" smtClean="0"/>
              <a:t> </a:t>
            </a:r>
            <a:r>
              <a:rPr lang="en-US" baseline="0" dirty="0" err="1" smtClean="0"/>
              <a:t>esențiale</a:t>
            </a:r>
            <a:r>
              <a:rPr lang="en-US" baseline="0" dirty="0" smtClean="0"/>
              <a:t>, </a:t>
            </a:r>
            <a:r>
              <a:rPr lang="en-US" baseline="0" dirty="0" err="1" smtClean="0"/>
              <a:t>dar</a:t>
            </a:r>
            <a:r>
              <a:rPr lang="en-US" baseline="0" dirty="0" smtClean="0"/>
              <a:t> care nu au </a:t>
            </a:r>
            <a:r>
              <a:rPr lang="en-US" baseline="0" dirty="0" err="1" smtClean="0"/>
              <a:t>fost</a:t>
            </a:r>
            <a:r>
              <a:rPr lang="en-US" baseline="0" dirty="0" smtClean="0"/>
              <a:t> </a:t>
            </a:r>
            <a:r>
              <a:rPr lang="en-US" baseline="0" dirty="0" err="1" smtClean="0"/>
              <a:t>acoperite</a:t>
            </a:r>
            <a:r>
              <a:rPr lang="en-US" baseline="0" dirty="0" smtClean="0"/>
              <a:t> </a:t>
            </a:r>
            <a:r>
              <a:rPr lang="en-US" baseline="0" dirty="0" err="1" smtClean="0"/>
              <a:t>în</a:t>
            </a:r>
            <a:r>
              <a:rPr lang="en-US" baseline="0" dirty="0" smtClean="0"/>
              <a:t> </a:t>
            </a:r>
            <a:r>
              <a:rPr lang="en-US" baseline="0" dirty="0" err="1" smtClean="0"/>
              <a:t>niciunul</a:t>
            </a:r>
            <a:r>
              <a:rPr lang="en-US" baseline="0" dirty="0" smtClean="0"/>
              <a:t> </a:t>
            </a:r>
            <a:r>
              <a:rPr lang="en-US" baseline="0" dirty="0" err="1" smtClean="0"/>
              <a:t>dintre</a:t>
            </a:r>
            <a:r>
              <a:rPr lang="en-US" baseline="0" dirty="0" smtClean="0"/>
              <a:t> </a:t>
            </a:r>
            <a:r>
              <a:rPr lang="en-US" baseline="0" dirty="0" err="1" smtClean="0"/>
              <a:t>cursuri</a:t>
            </a:r>
            <a:r>
              <a:rPr lang="en-US" baseline="0" dirty="0" smtClean="0"/>
              <a:t>! Au </a:t>
            </a:r>
            <a:r>
              <a:rPr lang="en-US" baseline="0" dirty="0" err="1" smtClean="0"/>
              <a:t>fost</a:t>
            </a:r>
            <a:r>
              <a:rPr lang="en-US" baseline="0" dirty="0" smtClean="0"/>
              <a:t>, de </a:t>
            </a:r>
            <a:r>
              <a:rPr lang="en-US" baseline="0" dirty="0" err="1" smtClean="0"/>
              <a:t>asemenea</a:t>
            </a:r>
            <a:r>
              <a:rPr lang="en-US" baseline="0" dirty="0" smtClean="0"/>
              <a:t>, </a:t>
            </a:r>
            <a:r>
              <a:rPr lang="en-US" baseline="0" dirty="0" err="1" smtClean="0"/>
              <a:t>competențe</a:t>
            </a:r>
            <a:r>
              <a:rPr lang="en-US" baseline="0" dirty="0" smtClean="0"/>
              <a:t> </a:t>
            </a:r>
            <a:r>
              <a:rPr lang="en-US" baseline="0" dirty="0" err="1" smtClean="0"/>
              <a:t>acoperite</a:t>
            </a:r>
            <a:r>
              <a:rPr lang="en-US" baseline="0" dirty="0" smtClean="0"/>
              <a:t> </a:t>
            </a:r>
            <a:r>
              <a:rPr lang="en-US" baseline="0" dirty="0" err="1" smtClean="0"/>
              <a:t>în</a:t>
            </a:r>
            <a:r>
              <a:rPr lang="en-US" baseline="0" dirty="0" smtClean="0"/>
              <a:t> </a:t>
            </a:r>
            <a:r>
              <a:rPr lang="en-US" baseline="0" dirty="0" err="1" smtClean="0"/>
              <a:t>mai</a:t>
            </a:r>
            <a:r>
              <a:rPr lang="en-US" baseline="0" dirty="0" smtClean="0"/>
              <a:t> </a:t>
            </a:r>
            <a:r>
              <a:rPr lang="en-US" baseline="0" dirty="0" err="1" smtClean="0"/>
              <a:t>multe</a:t>
            </a:r>
            <a:r>
              <a:rPr lang="en-US" baseline="0" dirty="0" smtClean="0"/>
              <a:t> </a:t>
            </a:r>
            <a:r>
              <a:rPr lang="en-US" baseline="0" dirty="0" err="1" smtClean="0"/>
              <a:t>cursuri</a:t>
            </a:r>
            <a:r>
              <a:rPr lang="en-US" baseline="0" dirty="0" smtClean="0"/>
              <a:t> - care pot fi </a:t>
            </a:r>
            <a:r>
              <a:rPr lang="en-US" baseline="0" dirty="0" err="1" smtClean="0"/>
              <a:t>în</a:t>
            </a:r>
            <a:r>
              <a:rPr lang="en-US" baseline="0" dirty="0" smtClean="0"/>
              <a:t> </a:t>
            </a:r>
            <a:r>
              <a:rPr lang="en-US" baseline="0" dirty="0" err="1" smtClean="0"/>
              <a:t>regulă</a:t>
            </a:r>
            <a:r>
              <a:rPr lang="en-US" baseline="0" dirty="0" smtClean="0"/>
              <a:t> - </a:t>
            </a:r>
            <a:r>
              <a:rPr lang="en-US" baseline="0" dirty="0" err="1" smtClean="0"/>
              <a:t>dar</a:t>
            </a:r>
            <a:r>
              <a:rPr lang="en-US" baseline="0" dirty="0" smtClean="0"/>
              <a:t> care </a:t>
            </a:r>
            <a:r>
              <a:rPr lang="en-US" baseline="0" dirty="0" err="1" smtClean="0"/>
              <a:t>trebuiau</a:t>
            </a:r>
            <a:r>
              <a:rPr lang="en-US" baseline="0" dirty="0" smtClean="0"/>
              <a:t> </a:t>
            </a:r>
            <a:r>
              <a:rPr lang="en-US" baseline="0" dirty="0" err="1" smtClean="0"/>
              <a:t>examinate</a:t>
            </a:r>
            <a:r>
              <a:rPr lang="en-US" baseline="0" dirty="0" smtClean="0"/>
              <a:t> cu </a:t>
            </a:r>
            <a:r>
              <a:rPr lang="en-US" baseline="0" dirty="0" err="1" smtClean="0"/>
              <a:t>atenție</a:t>
            </a:r>
            <a:r>
              <a:rPr lang="en-US" baseline="0" dirty="0" smtClean="0"/>
              <a:t> pentru a </a:t>
            </a:r>
            <a:r>
              <a:rPr lang="en-US" baseline="0" dirty="0" err="1" smtClean="0"/>
              <a:t>vă</a:t>
            </a:r>
            <a:r>
              <a:rPr lang="en-US" baseline="0" dirty="0" smtClean="0"/>
              <a:t> </a:t>
            </a:r>
            <a:r>
              <a:rPr lang="en-US" baseline="0" dirty="0" err="1" smtClean="0"/>
              <a:t>asigura</a:t>
            </a:r>
            <a:r>
              <a:rPr lang="en-US" baseline="0" dirty="0" smtClean="0"/>
              <a:t> </a:t>
            </a:r>
            <a:r>
              <a:rPr lang="en-US" baseline="0" dirty="0" err="1" smtClean="0"/>
              <a:t>că</a:t>
            </a:r>
            <a:r>
              <a:rPr lang="en-US" baseline="0" dirty="0" smtClean="0"/>
              <a:t> un curs </a:t>
            </a:r>
            <a:r>
              <a:rPr lang="en-US" baseline="0" dirty="0" err="1" smtClean="0"/>
              <a:t>avansat</a:t>
            </a:r>
            <a:r>
              <a:rPr lang="en-US" baseline="0" dirty="0" smtClean="0"/>
              <a:t> se </a:t>
            </a:r>
            <a:r>
              <a:rPr lang="en-US" baseline="0" dirty="0" err="1" smtClean="0"/>
              <a:t>bazează</a:t>
            </a:r>
            <a:r>
              <a:rPr lang="en-US" baseline="0" dirty="0" smtClean="0"/>
              <a:t> </a:t>
            </a:r>
            <a:r>
              <a:rPr lang="en-US" baseline="0" dirty="0" err="1" smtClean="0"/>
              <a:t>pe</a:t>
            </a:r>
            <a:r>
              <a:rPr lang="en-US" baseline="0" dirty="0" smtClean="0"/>
              <a:t> </a:t>
            </a:r>
            <a:r>
              <a:rPr lang="en-US" baseline="0" dirty="0" err="1" smtClean="0"/>
              <a:t>cunoștințe</a:t>
            </a:r>
            <a:r>
              <a:rPr lang="en-US" baseline="0" dirty="0" smtClean="0"/>
              <a:t> </a:t>
            </a:r>
            <a:r>
              <a:rPr lang="en-US" baseline="0" dirty="0" err="1" smtClean="0"/>
              <a:t>în</a:t>
            </a:r>
            <a:r>
              <a:rPr lang="en-US" baseline="0" dirty="0" smtClean="0"/>
              <a:t> </a:t>
            </a:r>
            <a:r>
              <a:rPr lang="en-US" baseline="0" dirty="0" err="1" smtClean="0"/>
              <a:t>cadrul</a:t>
            </a:r>
            <a:r>
              <a:rPr lang="en-US" baseline="0" dirty="0" smtClean="0"/>
              <a:t> </a:t>
            </a:r>
            <a:r>
              <a:rPr lang="en-US" baseline="0" dirty="0" err="1" smtClean="0"/>
              <a:t>cursurilor</a:t>
            </a:r>
            <a:r>
              <a:rPr lang="en-US" baseline="0" dirty="0" smtClean="0"/>
              <a:t> </a:t>
            </a:r>
            <a:r>
              <a:rPr lang="en-US" baseline="0" dirty="0" err="1" smtClean="0"/>
              <a:t>fundamentale</a:t>
            </a:r>
            <a:r>
              <a:rPr lang="en-US" baseline="0" dirty="0" smtClean="0"/>
              <a:t> </a:t>
            </a:r>
            <a:r>
              <a:rPr lang="en-US" baseline="0" dirty="0" err="1" smtClean="0"/>
              <a:t>și</a:t>
            </a:r>
            <a:r>
              <a:rPr lang="en-US" baseline="0" dirty="0" smtClean="0"/>
              <a:t> se </a:t>
            </a:r>
            <a:r>
              <a:rPr lang="en-US" baseline="0" dirty="0" err="1" smtClean="0"/>
              <a:t>adaugă</a:t>
            </a:r>
            <a:r>
              <a:rPr lang="en-US" baseline="0" dirty="0" smtClean="0"/>
              <a:t> la </a:t>
            </a:r>
            <a:r>
              <a:rPr lang="en-US" baseline="0" dirty="0" err="1" smtClean="0"/>
              <a:t>acestea</a:t>
            </a:r>
            <a:r>
              <a:rPr lang="en-US" baseline="0" dirty="0" smtClean="0"/>
              <a:t>, </a:t>
            </a:r>
            <a:r>
              <a:rPr lang="en-US" baseline="0" dirty="0" err="1" smtClean="0"/>
              <a:t>mai</a:t>
            </a:r>
            <a:r>
              <a:rPr lang="en-US" baseline="0" dirty="0" smtClean="0"/>
              <a:t> </a:t>
            </a:r>
            <a:r>
              <a:rPr lang="en-US" baseline="0" dirty="0" err="1" smtClean="0"/>
              <a:t>degrabă</a:t>
            </a:r>
            <a:r>
              <a:rPr lang="en-US" baseline="0" dirty="0" smtClean="0"/>
              <a:t> </a:t>
            </a:r>
            <a:r>
              <a:rPr lang="en-US" baseline="0" dirty="0" err="1" smtClean="0"/>
              <a:t>decât</a:t>
            </a:r>
            <a:r>
              <a:rPr lang="en-US" baseline="0" dirty="0" smtClean="0"/>
              <a:t> </a:t>
            </a:r>
            <a:r>
              <a:rPr lang="en-US" baseline="0" dirty="0" err="1" smtClean="0"/>
              <a:t>repetarea</a:t>
            </a:r>
            <a:r>
              <a:rPr lang="en-US" baseline="0" dirty="0" smtClean="0"/>
              <a:t> </a:t>
            </a:r>
            <a:r>
              <a:rPr lang="en-US" baseline="0" dirty="0" err="1" smtClean="0"/>
              <a:t>acestuia</a:t>
            </a:r>
            <a:r>
              <a:rPr lang="en-US" baseline="0" dirty="0" smtClean="0"/>
              <a:t>.</a:t>
            </a:r>
          </a:p>
          <a:p>
            <a:pPr marL="171450" indent="-171450">
              <a:buFont typeface="Arial" panose="020B0604020202020204" pitchFamily="34" charset="0"/>
              <a:buChar char="•"/>
            </a:pPr>
            <a:r>
              <a:rPr lang="en-US" baseline="0" dirty="0" err="1" smtClean="0"/>
              <a:t>În</a:t>
            </a:r>
            <a:r>
              <a:rPr lang="en-US" baseline="0" dirty="0" smtClean="0"/>
              <a:t> </a:t>
            </a:r>
            <a:r>
              <a:rPr lang="en-US" baseline="0" dirty="0" err="1" smtClean="0"/>
              <a:t>urma</a:t>
            </a:r>
            <a:r>
              <a:rPr lang="en-US" baseline="0" dirty="0" smtClean="0"/>
              <a:t> </a:t>
            </a:r>
            <a:r>
              <a:rPr lang="en-US" baseline="0" dirty="0" err="1" smtClean="0"/>
              <a:t>acestei</a:t>
            </a:r>
            <a:r>
              <a:rPr lang="en-US" baseline="0" dirty="0" smtClean="0"/>
              <a:t> </a:t>
            </a:r>
            <a:r>
              <a:rPr lang="en-US" baseline="0" dirty="0" err="1" smtClean="0"/>
              <a:t>lucrări</a:t>
            </a:r>
            <a:r>
              <a:rPr lang="en-US" baseline="0" dirty="0" smtClean="0"/>
              <a:t>, site-</a:t>
            </a:r>
            <a:r>
              <a:rPr lang="en-US" baseline="0" dirty="0" err="1" smtClean="0"/>
              <a:t>ul</a:t>
            </a:r>
            <a:r>
              <a:rPr lang="en-US" baseline="0" dirty="0" smtClean="0"/>
              <a:t> Clearinghouse are </a:t>
            </a:r>
            <a:r>
              <a:rPr lang="en-US" baseline="0" dirty="0" err="1" smtClean="0"/>
              <a:t>acum</a:t>
            </a:r>
            <a:r>
              <a:rPr lang="en-US" baseline="0" dirty="0" smtClean="0"/>
              <a:t> </a:t>
            </a:r>
            <a:r>
              <a:rPr lang="en-US" baseline="0" dirty="0" err="1" smtClean="0"/>
              <a:t>fișe</a:t>
            </a:r>
            <a:r>
              <a:rPr lang="en-US" baseline="0" dirty="0" smtClean="0"/>
              <a:t> de </a:t>
            </a:r>
            <a:r>
              <a:rPr lang="en-US" baseline="0" dirty="0" err="1" smtClean="0"/>
              <a:t>lucru</a:t>
            </a:r>
            <a:r>
              <a:rPr lang="en-US" baseline="0" dirty="0" smtClean="0"/>
              <a:t> </a:t>
            </a:r>
            <a:r>
              <a:rPr lang="en-US" baseline="0" dirty="0" err="1" smtClean="0"/>
              <a:t>descărcabile</a:t>
            </a:r>
            <a:r>
              <a:rPr lang="en-US" baseline="0" dirty="0" smtClean="0"/>
              <a:t> pentru </a:t>
            </a:r>
            <a:r>
              <a:rPr lang="en-US" baseline="0" dirty="0" err="1" smtClean="0"/>
              <a:t>elaborarea</a:t>
            </a:r>
            <a:r>
              <a:rPr lang="en-US" baseline="0" dirty="0" smtClean="0"/>
              <a:t> curriculum-</a:t>
            </a:r>
            <a:r>
              <a:rPr lang="en-US" baseline="0" dirty="0" err="1" smtClean="0"/>
              <a:t>ului</a:t>
            </a:r>
            <a:r>
              <a:rPr lang="en-US" baseline="0" dirty="0" smtClean="0"/>
              <a:t> </a:t>
            </a:r>
            <a:r>
              <a:rPr lang="en-US" baseline="0" dirty="0" err="1" smtClean="0"/>
              <a:t>și</a:t>
            </a:r>
            <a:r>
              <a:rPr lang="en-US" baseline="0" dirty="0" smtClean="0"/>
              <a:t> </a:t>
            </a:r>
            <a:r>
              <a:rPr lang="en-US" baseline="0" dirty="0" err="1" smtClean="0"/>
              <a:t>scopuri</a:t>
            </a:r>
            <a:r>
              <a:rPr lang="en-US" baseline="0" dirty="0" smtClean="0"/>
              <a:t> </a:t>
            </a:r>
            <a:r>
              <a:rPr lang="en-US" baseline="0" dirty="0" err="1" smtClean="0"/>
              <a:t>similare</a:t>
            </a:r>
            <a:r>
              <a:rPr lang="en-US" baseline="0" dirty="0" smtClean="0"/>
              <a:t>. </a:t>
            </a:r>
            <a:r>
              <a:rPr lang="en-US" baseline="0" dirty="0" err="1" smtClean="0"/>
              <a:t>Fiecare</a:t>
            </a:r>
            <a:r>
              <a:rPr lang="en-US" baseline="0" dirty="0" smtClean="0"/>
              <a:t> model </a:t>
            </a:r>
            <a:r>
              <a:rPr lang="en-US" baseline="0" dirty="0" err="1" smtClean="0"/>
              <a:t>nou</a:t>
            </a:r>
            <a:r>
              <a:rPr lang="en-US" baseline="0" dirty="0" smtClean="0"/>
              <a:t> </a:t>
            </a:r>
            <a:r>
              <a:rPr lang="en-US" baseline="0" dirty="0" err="1" smtClean="0"/>
              <a:t>postat</a:t>
            </a:r>
            <a:r>
              <a:rPr lang="en-US" baseline="0" dirty="0" smtClean="0"/>
              <a:t> </a:t>
            </a:r>
            <a:r>
              <a:rPr lang="en-US" baseline="0" dirty="0" err="1" smtClean="0"/>
              <a:t>pe</a:t>
            </a:r>
            <a:r>
              <a:rPr lang="en-US" baseline="0" dirty="0" smtClean="0"/>
              <a:t> site are </a:t>
            </a:r>
            <a:r>
              <a:rPr lang="en-US" baseline="0" dirty="0" err="1" smtClean="0"/>
              <a:t>aceste</a:t>
            </a:r>
            <a:r>
              <a:rPr lang="en-US" baseline="0" dirty="0" smtClean="0"/>
              <a:t> </a:t>
            </a:r>
            <a:r>
              <a:rPr lang="en-US" baseline="0" dirty="0" err="1" smtClean="0"/>
              <a:t>resurse</a:t>
            </a:r>
            <a:r>
              <a:rPr lang="en-US" baseline="0" dirty="0" smtClean="0"/>
              <a:t> pentru </a:t>
            </a:r>
            <a:r>
              <a:rPr lang="en-US" baseline="0" dirty="0" err="1" smtClean="0"/>
              <a:t>personalizare</a:t>
            </a:r>
            <a:r>
              <a:rPr lang="en-US" baseline="0" dirty="0" smtClean="0"/>
              <a:t> </a:t>
            </a:r>
            <a:r>
              <a:rPr lang="en-US" baseline="0" dirty="0" err="1" smtClean="0"/>
              <a:t>disponibile</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709A287D-3498-41E4-864F-A642FC76AE88}" type="slidenum">
              <a:rPr lang="en-US" smtClean="0"/>
              <a:t>22</a:t>
            </a:fld>
            <a:endParaRPr lang="en-US" dirty="0"/>
          </a:p>
        </p:txBody>
      </p:sp>
    </p:spTree>
    <p:extLst>
      <p:ext uri="{BB962C8B-B14F-4D97-AF65-F5344CB8AC3E}">
        <p14:creationId xmlns:p14="http://schemas.microsoft.com/office/powerpoint/2010/main" val="319013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C16748-BD33-4A92-8497-3BAC8CB94662}"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411879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16748-BD33-4A92-8497-3BAC8CB94662}"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123982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16748-BD33-4A92-8497-3BAC8CB94662}"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336133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5029200" y="6400800"/>
            <a:ext cx="3657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Engineering Competency Model | 2016 | </a:t>
            </a:r>
            <a:fld id="{D4CB42E0-0C96-4FA7-9E86-488C37B53901}" type="slidenum">
              <a:rPr lang="en-US" smtClean="0"/>
              <a:t>‹#›</a:t>
            </a:fld>
            <a:r>
              <a:rPr lang="en-US" dirty="0"/>
              <a:t> </a:t>
            </a:r>
          </a:p>
        </p:txBody>
      </p:sp>
    </p:spTree>
    <p:extLst>
      <p:ext uri="{BB962C8B-B14F-4D97-AF65-F5344CB8AC3E}">
        <p14:creationId xmlns:p14="http://schemas.microsoft.com/office/powerpoint/2010/main" val="142724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5029200" y="6400800"/>
            <a:ext cx="3657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Engineering Competency Model | 2016 | </a:t>
            </a:r>
            <a:fld id="{D4CB42E0-0C96-4FA7-9E86-488C37B53901}" type="slidenum">
              <a:rPr lang="en-US" smtClean="0"/>
              <a:t>‹#›</a:t>
            </a:fld>
            <a:r>
              <a:rPr lang="en-US" dirty="0"/>
              <a:t> </a:t>
            </a:r>
          </a:p>
        </p:txBody>
      </p:sp>
    </p:spTree>
    <p:extLst>
      <p:ext uri="{BB962C8B-B14F-4D97-AF65-F5344CB8AC3E}">
        <p14:creationId xmlns:p14="http://schemas.microsoft.com/office/powerpoint/2010/main" val="338245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16748-BD33-4A92-8497-3BAC8CB94662}"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111900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16748-BD33-4A92-8497-3BAC8CB94662}"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416509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C16748-BD33-4A92-8497-3BAC8CB94662}"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109112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C16748-BD33-4A92-8497-3BAC8CB94662}" type="datetimeFigureOut">
              <a:rPr lang="en-GB" smtClean="0"/>
              <a:t>27/04/2023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429134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C16748-BD33-4A92-8497-3BAC8CB94662}" type="datetimeFigureOut">
              <a:rPr lang="en-GB" smtClean="0"/>
              <a:t>27/04/2023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143597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16748-BD33-4A92-8497-3BAC8CB94662}" type="datetimeFigureOut">
              <a:rPr lang="en-GB" smtClean="0"/>
              <a:t>27/04/2023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187912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16748-BD33-4A92-8497-3BAC8CB94662}"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81671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16748-BD33-4A92-8497-3BAC8CB94662}"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B3B65A-9602-47FC-B2C6-475B9440A15D}" type="slidenum">
              <a:rPr lang="en-GB" smtClean="0"/>
              <a:t>‹#›</a:t>
            </a:fld>
            <a:endParaRPr lang="en-GB"/>
          </a:p>
        </p:txBody>
      </p:sp>
    </p:spTree>
    <p:extLst>
      <p:ext uri="{BB962C8B-B14F-4D97-AF65-F5344CB8AC3E}">
        <p14:creationId xmlns:p14="http://schemas.microsoft.com/office/powerpoint/2010/main" val="390513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16748-BD33-4A92-8497-3BAC8CB94662}" type="datetimeFigureOut">
              <a:rPr lang="en-GB" smtClean="0"/>
              <a:t>27/04/2023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B65A-9602-47FC-B2C6-475B9440A15D}" type="slidenum">
              <a:rPr lang="en-GB" smtClean="0"/>
              <a:t>‹#›</a:t>
            </a:fld>
            <a:endParaRPr lang="en-GB"/>
          </a:p>
        </p:txBody>
      </p:sp>
    </p:spTree>
    <p:extLst>
      <p:ext uri="{BB962C8B-B14F-4D97-AF65-F5344CB8AC3E}">
        <p14:creationId xmlns:p14="http://schemas.microsoft.com/office/powerpoint/2010/main" val="41259262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49" r:id="rId12"/>
    <p:sldLayoutId id="214748365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14.jpeg"/><Relationship Id="rId21" Type="http://schemas.openxmlformats.org/officeDocument/2006/relationships/image" Target="../media/image1.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www.aiaa.org/default.aspx" TargetMode="External"/><Relationship Id="rId11" Type="http://schemas.openxmlformats.org/officeDocument/2006/relationships/image" Target="../media/image21.png"/><Relationship Id="rId5" Type="http://schemas.openxmlformats.org/officeDocument/2006/relationships/image" Target="../media/image16.gif"/><Relationship Id="rId15" Type="http://schemas.openxmlformats.org/officeDocument/2006/relationships/image" Target="../media/image25.jpeg"/><Relationship Id="rId10" Type="http://schemas.openxmlformats.org/officeDocument/2006/relationships/image" Target="../media/image20.png"/><Relationship Id="rId19" Type="http://schemas.openxmlformats.org/officeDocument/2006/relationships/image" Target="../media/image29.jpeg"/><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image" Target="../media/image24.jpeg"/><Relationship Id="rId2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www.careeronestop.org/competencymod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data.europa.eu/esco/skill/S3" TargetMode="External"/><Relationship Id="rId13" Type="http://schemas.openxmlformats.org/officeDocument/2006/relationships/hyperlink" Target="http://data.europa.eu/esco/skill/S8" TargetMode="External"/><Relationship Id="rId3" Type="http://schemas.openxmlformats.org/officeDocument/2006/relationships/hyperlink" Target="http://data.europa.eu/esco/skill/K" TargetMode="External"/><Relationship Id="rId7" Type="http://schemas.openxmlformats.org/officeDocument/2006/relationships/hyperlink" Target="http://data.europa.eu/esco/skill/S2" TargetMode="External"/><Relationship Id="rId12" Type="http://schemas.openxmlformats.org/officeDocument/2006/relationships/hyperlink" Target="http://data.europa.eu/esco/skill/S7" TargetMode="External"/><Relationship Id="rId2" Type="http://schemas.openxmlformats.org/officeDocument/2006/relationships/hyperlink" Target="http://data.europa.eu/esco/skill/A" TargetMode="External"/><Relationship Id="rId1" Type="http://schemas.openxmlformats.org/officeDocument/2006/relationships/slideLayout" Target="../slideLayouts/slideLayout2.xml"/><Relationship Id="rId6" Type="http://schemas.openxmlformats.org/officeDocument/2006/relationships/hyperlink" Target="http://data.europa.eu/esco/skill/S1" TargetMode="External"/><Relationship Id="rId11" Type="http://schemas.openxmlformats.org/officeDocument/2006/relationships/hyperlink" Target="http://data.europa.eu/esco/skill/S6" TargetMode="External"/><Relationship Id="rId5" Type="http://schemas.openxmlformats.org/officeDocument/2006/relationships/hyperlink" Target="http://data.europa.eu/esco/skill/S" TargetMode="External"/><Relationship Id="rId15" Type="http://schemas.openxmlformats.org/officeDocument/2006/relationships/image" Target="../media/image2.png"/><Relationship Id="rId10" Type="http://schemas.openxmlformats.org/officeDocument/2006/relationships/hyperlink" Target="http://data.europa.eu/esco/skill/S5" TargetMode="External"/><Relationship Id="rId4" Type="http://schemas.openxmlformats.org/officeDocument/2006/relationships/hyperlink" Target="http://data.europa.eu/esco/skill/L" TargetMode="External"/><Relationship Id="rId9" Type="http://schemas.openxmlformats.org/officeDocument/2006/relationships/hyperlink" Target="http://data.europa.eu/esco/skill/S4" TargetMode="External"/><Relationship Id="rId1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730" y="1549329"/>
            <a:ext cx="6515100" cy="868362"/>
          </a:xfrm>
        </p:spPr>
        <p:txBody>
          <a:bodyPr/>
          <a:lstStyle/>
          <a:p>
            <a:r>
              <a:rPr lang="en-US" dirty="0" err="1" smtClean="0">
                <a:latin typeface="Trebuchet MS" panose="020B0603020202020204" pitchFamily="34" charset="0"/>
              </a:rPr>
              <a:t>Modelul</a:t>
            </a:r>
            <a:r>
              <a:rPr lang="en-US" dirty="0" smtClean="0">
                <a:latin typeface="Trebuchet MS" panose="020B0603020202020204" pitchFamily="34" charset="0"/>
              </a:rPr>
              <a:t> </a:t>
            </a:r>
            <a:r>
              <a:rPr lang="ro-RO" dirty="0" smtClean="0">
                <a:latin typeface="Trebuchet MS" panose="020B0603020202020204" pitchFamily="34" charset="0"/>
              </a:rPr>
              <a:t>competențelor</a:t>
            </a:r>
            <a:r>
              <a:rPr lang="en-US" dirty="0" smtClean="0">
                <a:latin typeface="Trebuchet MS" panose="020B0603020202020204" pitchFamily="34" charset="0"/>
              </a:rPr>
              <a:t> </a:t>
            </a:r>
            <a:endParaRPr lang="en-US" dirty="0">
              <a:latin typeface="Trebuchet MS" panose="020B0603020202020204" pitchFamily="34" charset="0"/>
            </a:endParaRPr>
          </a:p>
        </p:txBody>
      </p:sp>
      <p:sp>
        <p:nvSpPr>
          <p:cNvPr id="3" name="Content Placeholder 2"/>
          <p:cNvSpPr>
            <a:spLocks noGrp="1"/>
          </p:cNvSpPr>
          <p:nvPr>
            <p:ph idx="1"/>
          </p:nvPr>
        </p:nvSpPr>
        <p:spPr>
          <a:xfrm>
            <a:off x="228600" y="2286000"/>
            <a:ext cx="8610600" cy="2946318"/>
          </a:xfrm>
        </p:spPr>
        <p:txBody>
          <a:bodyPr>
            <a:normAutofit/>
          </a:bodyPr>
          <a:lstStyle/>
          <a:p>
            <a:pPr marL="0" indent="0" algn="ctr">
              <a:buNone/>
            </a:pPr>
            <a:endParaRPr lang="ro-RO" sz="2400" dirty="0" smtClean="0">
              <a:latin typeface="Trebuchet MS" panose="020B0603020202020204" pitchFamily="34" charset="0"/>
            </a:endParaRPr>
          </a:p>
          <a:p>
            <a:pPr marL="0" indent="0" algn="ctr">
              <a:buNone/>
            </a:pPr>
            <a:r>
              <a:rPr lang="en-US" sz="2400" dirty="0" err="1" smtClean="0">
                <a:latin typeface="Trebuchet MS" panose="020B0603020202020204" pitchFamily="34" charset="0"/>
              </a:rPr>
              <a:t>Modelul</a:t>
            </a:r>
            <a:r>
              <a:rPr lang="en-US" sz="2400" dirty="0" smtClean="0">
                <a:latin typeface="Trebuchet MS" panose="020B0603020202020204" pitchFamily="34" charset="0"/>
              </a:rPr>
              <a:t> </a:t>
            </a:r>
          </a:p>
          <a:p>
            <a:pPr marL="0" indent="0" algn="ctr">
              <a:buNone/>
            </a:pPr>
            <a:r>
              <a:rPr lang="en-US" sz="2400" dirty="0" smtClean="0">
                <a:latin typeface="Trebuchet MS" panose="020B0603020202020204" pitchFamily="34" charset="0"/>
              </a:rPr>
              <a:t>A</a:t>
            </a:r>
            <a:r>
              <a:rPr lang="ro-RO" sz="2400" dirty="0" smtClean="0">
                <a:latin typeface="Trebuchet MS" panose="020B0603020202020204" pitchFamily="34" charset="0"/>
              </a:rPr>
              <a:t>merican Association of Engineering Societies (AAES)</a:t>
            </a:r>
            <a:endParaRPr lang="en-US" sz="2400" dirty="0" smtClean="0">
              <a:latin typeface="Trebuchet MS" panose="020B0603020202020204" pitchFamily="34" charset="0"/>
            </a:endParaRPr>
          </a:p>
          <a:p>
            <a:pPr marL="0" indent="0" algn="ctr">
              <a:buNone/>
            </a:pPr>
            <a:r>
              <a:rPr lang="ro-RO" sz="2400" dirty="0">
                <a:latin typeface="Trebuchet MS" panose="020B0603020202020204" pitchFamily="34" charset="0"/>
              </a:rPr>
              <a:t>v</a:t>
            </a:r>
            <a:r>
              <a:rPr lang="en-US" sz="2400" dirty="0" smtClean="0">
                <a:latin typeface="Trebuchet MS" panose="020B0603020202020204" pitchFamily="34" charset="0"/>
              </a:rPr>
              <a:t>s</a:t>
            </a:r>
            <a:r>
              <a:rPr lang="ro-RO" sz="2400" dirty="0" smtClean="0">
                <a:latin typeface="Trebuchet MS" panose="020B0603020202020204" pitchFamily="34" charset="0"/>
              </a:rPr>
              <a:t>.</a:t>
            </a:r>
            <a:endParaRPr lang="en-US" sz="2400" dirty="0">
              <a:latin typeface="Trebuchet MS" panose="020B0603020202020204" pitchFamily="34" charset="0"/>
            </a:endParaRPr>
          </a:p>
          <a:p>
            <a:pPr marL="0" indent="0" algn="ctr">
              <a:buNone/>
            </a:pPr>
            <a:r>
              <a:rPr lang="ro-RO" sz="2400" dirty="0" smtClean="0">
                <a:latin typeface="Trebuchet MS" panose="020B0603020202020204" pitchFamily="34" charset="0"/>
              </a:rPr>
              <a:t>Autoritatea Națională pentru Calificări (</a:t>
            </a:r>
            <a:r>
              <a:rPr lang="en-US" sz="2400" dirty="0" smtClean="0">
                <a:latin typeface="Trebuchet MS" panose="020B0603020202020204" pitchFamily="34" charset="0"/>
              </a:rPr>
              <a:t>ANC</a:t>
            </a:r>
            <a:r>
              <a:rPr lang="ro-RO" sz="2400" dirty="0" smtClean="0">
                <a:latin typeface="Trebuchet MS" panose="020B0603020202020204" pitchFamily="34" charset="0"/>
              </a:rPr>
              <a:t>)</a:t>
            </a:r>
            <a:r>
              <a:rPr lang="en-US" sz="2400" dirty="0" smtClean="0">
                <a:latin typeface="Trebuchet MS" panose="020B0603020202020204" pitchFamily="34" charset="0"/>
              </a:rPr>
              <a:t> </a:t>
            </a:r>
          </a:p>
        </p:txBody>
      </p:sp>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3" name="TextBox 12"/>
          <p:cNvSpPr txBox="1"/>
          <p:nvPr/>
        </p:nvSpPr>
        <p:spPr>
          <a:xfrm>
            <a:off x="4114800" y="4953000"/>
            <a:ext cx="4495800" cy="830997"/>
          </a:xfrm>
          <a:prstGeom prst="rect">
            <a:avLst/>
          </a:prstGeom>
          <a:noFill/>
        </p:spPr>
        <p:txBody>
          <a:bodyPr wrap="square" rtlCol="0">
            <a:spAutoFit/>
          </a:bodyPr>
          <a:lstStyle/>
          <a:p>
            <a:pPr algn="r"/>
            <a:r>
              <a:rPr lang="en-US" sz="1600" dirty="0" err="1">
                <a:latin typeface="Trebuchet MS" panose="020B0603020202020204" pitchFamily="34" charset="0"/>
              </a:rPr>
              <a:t>Tiberiu</a:t>
            </a:r>
            <a:r>
              <a:rPr lang="en-US" sz="1600" dirty="0">
                <a:latin typeface="Trebuchet MS" panose="020B0603020202020204" pitchFamily="34" charset="0"/>
              </a:rPr>
              <a:t> Gabriel DOBRESCU, </a:t>
            </a:r>
            <a:r>
              <a:rPr lang="en-US" sz="1600" dirty="0" err="1">
                <a:latin typeface="Trebuchet MS" panose="020B0603020202020204" pitchFamily="34" charset="0"/>
              </a:rPr>
              <a:t>Președinte</a:t>
            </a:r>
            <a:endParaRPr lang="en-US" sz="1600" dirty="0">
              <a:latin typeface="Trebuchet MS" panose="020B0603020202020204" pitchFamily="34" charset="0"/>
            </a:endParaRPr>
          </a:p>
          <a:p>
            <a:pPr algn="r"/>
            <a:r>
              <a:rPr lang="en-US" sz="1600" dirty="0">
                <a:latin typeface="Trebuchet MS" panose="020B0603020202020204" pitchFamily="34" charset="0"/>
              </a:rPr>
              <a:t>Nicolae POSTĂVARU, </a:t>
            </a:r>
            <a:r>
              <a:rPr lang="en-US" sz="1600" dirty="0" err="1">
                <a:latin typeface="Trebuchet MS" panose="020B0603020202020204" pitchFamily="34" charset="0"/>
              </a:rPr>
              <a:t>Vicepreședinte</a:t>
            </a:r>
            <a:endParaRPr lang="en-US" sz="1600" dirty="0">
              <a:latin typeface="Trebuchet MS" panose="020B0603020202020204" pitchFamily="34" charset="0"/>
            </a:endParaRPr>
          </a:p>
          <a:p>
            <a:pPr algn="r"/>
            <a:r>
              <a:rPr lang="en-US" sz="1600" dirty="0">
                <a:latin typeface="Trebuchet MS" panose="020B0603020202020204" pitchFamily="34" charset="0"/>
              </a:rPr>
              <a:t>Virgil ION, </a:t>
            </a:r>
            <a:r>
              <a:rPr lang="en-US" sz="1600" dirty="0" err="1">
                <a:latin typeface="Trebuchet MS" panose="020B0603020202020204" pitchFamily="34" charset="0"/>
              </a:rPr>
              <a:t>Șef</a:t>
            </a:r>
            <a:r>
              <a:rPr lang="en-US" sz="1600" dirty="0">
                <a:latin typeface="Trebuchet MS" panose="020B0603020202020204" pitchFamily="34" charset="0"/>
              </a:rPr>
              <a:t> </a:t>
            </a:r>
            <a:r>
              <a:rPr lang="en-US" sz="1600" dirty="0" err="1">
                <a:latin typeface="Trebuchet MS" panose="020B0603020202020204" pitchFamily="34" charset="0"/>
              </a:rPr>
              <a:t>Birou</a:t>
            </a:r>
            <a:r>
              <a:rPr lang="en-US" sz="1600" dirty="0">
                <a:latin typeface="Trebuchet MS" panose="020B0603020202020204" pitchFamily="34" charset="0"/>
              </a:rPr>
              <a:t> </a:t>
            </a:r>
          </a:p>
        </p:txBody>
      </p:sp>
    </p:spTree>
    <p:extLst>
      <p:ext uri="{BB962C8B-B14F-4D97-AF65-F5344CB8AC3E}">
        <p14:creationId xmlns:p14="http://schemas.microsoft.com/office/powerpoint/2010/main" val="286099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15059"/>
            <a:ext cx="6858000" cy="780812"/>
          </a:xfrm>
        </p:spPr>
        <p:txBody>
          <a:bodyPr>
            <a:normAutofit fontScale="90000"/>
          </a:bodyPr>
          <a:lstStyle/>
          <a:p>
            <a:r>
              <a:rPr lang="en-US" sz="2025" dirty="0">
                <a:latin typeface="Trebuchet MS" panose="020B0603020202020204" pitchFamily="34" charset="0"/>
              </a:rPr>
              <a:t>Future job openings of researchers &amp; engineers for educational level possessed in EU in 2018-2030 by education level</a:t>
            </a:r>
          </a:p>
        </p:txBody>
      </p:sp>
      <p:sp>
        <p:nvSpPr>
          <p:cNvPr id="6" name="Title 1"/>
          <p:cNvSpPr txBox="1">
            <a:spLocks/>
          </p:cNvSpPr>
          <p:nvPr/>
        </p:nvSpPr>
        <p:spPr>
          <a:xfrm>
            <a:off x="1006262" y="3692142"/>
            <a:ext cx="6858000" cy="780812"/>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en-US" sz="2100" dirty="0">
                <a:solidFill>
                  <a:prstClr val="black"/>
                </a:solidFill>
                <a:latin typeface="Trebuchet MS" panose="020B0603020202020204" pitchFamily="34" charset="0"/>
              </a:rPr>
              <a:t>Future job openings of researchers &amp; engineers in Romania in 2018-2030</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248" y="2071117"/>
            <a:ext cx="6858014" cy="16596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007" y="4648200"/>
            <a:ext cx="6858014" cy="1659640"/>
          </a:xfrm>
          <a:prstGeom prst="rect">
            <a:avLst/>
          </a:prstGeom>
        </p:spPr>
      </p:pic>
      <p:grpSp>
        <p:nvGrpSpPr>
          <p:cNvPr id="7" name="Group 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383180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028" y="1193199"/>
            <a:ext cx="6858000" cy="780812"/>
          </a:xfrm>
        </p:spPr>
        <p:txBody>
          <a:bodyPr>
            <a:normAutofit fontScale="90000"/>
          </a:bodyPr>
          <a:lstStyle/>
          <a:p>
            <a:r>
              <a:rPr lang="en-US" sz="2025" dirty="0">
                <a:latin typeface="Trebuchet MS" panose="020B0603020202020204" pitchFamily="34" charset="0"/>
              </a:rPr>
              <a:t>Future job openings of service and sales workers for educational level possessed in EU in 2018-2030 by education level</a:t>
            </a:r>
          </a:p>
        </p:txBody>
      </p:sp>
      <p:sp>
        <p:nvSpPr>
          <p:cNvPr id="6" name="Title 1"/>
          <p:cNvSpPr txBox="1">
            <a:spLocks/>
          </p:cNvSpPr>
          <p:nvPr/>
        </p:nvSpPr>
        <p:spPr>
          <a:xfrm>
            <a:off x="996042" y="3607475"/>
            <a:ext cx="6858000" cy="780812"/>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en-US" sz="2100" dirty="0">
                <a:solidFill>
                  <a:prstClr val="black"/>
                </a:solidFill>
                <a:latin typeface="Trebuchet MS" panose="020B0603020202020204" pitchFamily="34" charset="0"/>
              </a:rPr>
              <a:t>Future job openings of service and sales workers in Romania in 2018-2030</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28" y="2133600"/>
            <a:ext cx="6858014" cy="16596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28" y="4495800"/>
            <a:ext cx="6858014" cy="1659640"/>
          </a:xfrm>
          <a:prstGeom prst="rect">
            <a:avLst/>
          </a:prstGeom>
        </p:spPr>
      </p:pic>
      <p:grpSp>
        <p:nvGrpSpPr>
          <p:cNvPr id="8" name="Group 7">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9" name="Picture 8">
              <a:extLst>
                <a:ext uri="{FF2B5EF4-FFF2-40B4-BE49-F238E27FC236}">
                  <a16:creationId xmlns:a16="http://schemas.microsoft.com/office/drawing/2014/main" xmlns="" id="{DB3ABF05-6C33-2269-39EB-7725C69C06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10" name="Picture 9">
              <a:extLst>
                <a:ext uri="{FF2B5EF4-FFF2-40B4-BE49-F238E27FC236}">
                  <a16:creationId xmlns:a16="http://schemas.microsoft.com/office/drawing/2014/main" xmlns="" id="{967661F3-48C5-834B-614E-D199F099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1" name="Group 10">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2"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3" name="Straight Connector 12">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29785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39465"/>
            <a:ext cx="3339193" cy="3801768"/>
          </a:xfrm>
        </p:spPr>
        <p:txBody>
          <a:bodyPr>
            <a:normAutofit/>
          </a:bodyPr>
          <a:lstStyle/>
          <a:p>
            <a:r>
              <a:rPr lang="en-US" sz="2400" dirty="0">
                <a:latin typeface="Trebuchet MS" panose="020B0603020202020204" pitchFamily="34" charset="0"/>
              </a:rPr>
              <a:t>Future employment growth by sectors in Romania compared to EU in 2018-2030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269310"/>
            <a:ext cx="4113704" cy="5143500"/>
          </a:xfrm>
          <a:prstGeom prst="rect">
            <a:avLst/>
          </a:prstGeom>
        </p:spPr>
      </p:pic>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5561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1839465"/>
            <a:ext cx="3750673" cy="3801768"/>
          </a:xfrm>
        </p:spPr>
        <p:txBody>
          <a:bodyPr>
            <a:normAutofit/>
          </a:bodyPr>
          <a:lstStyle/>
          <a:p>
            <a:r>
              <a:rPr lang="en-US" sz="2400" dirty="0" smtClean="0">
                <a:latin typeface="Trebuchet MS" panose="020B0603020202020204" pitchFamily="34" charset="0"/>
              </a:rPr>
              <a:t>Future employment growth by occupations in Romania in 2018-2030</a:t>
            </a:r>
            <a:endParaRPr lang="en-US" sz="2400" dirty="0">
              <a:latin typeface="Trebuchet MS" panose="020B06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447800"/>
            <a:ext cx="2716637" cy="5143500"/>
          </a:xfrm>
          <a:prstGeom prst="rect">
            <a:avLst/>
          </a:prstGeom>
        </p:spPr>
      </p:pic>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0761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27" y="1839465"/>
            <a:ext cx="3750673" cy="3801768"/>
          </a:xfrm>
        </p:spPr>
        <p:txBody>
          <a:bodyPr>
            <a:normAutofit/>
          </a:bodyPr>
          <a:lstStyle/>
          <a:p>
            <a:r>
              <a:rPr lang="en-US" sz="2400" dirty="0" smtClean="0">
                <a:latin typeface="Trebuchet MS" panose="020B0603020202020204" pitchFamily="34" charset="0"/>
              </a:rPr>
              <a:t>Future needs (total job openings) by occupation in Romania in 2018-2030</a:t>
            </a:r>
            <a:endParaRPr lang="en-US" sz="2400" dirty="0">
              <a:latin typeface="Trebuchet MS" panose="020B0603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404144"/>
            <a:ext cx="4336847" cy="5143500"/>
          </a:xfrm>
          <a:prstGeom prst="rect">
            <a:avLst/>
          </a:prstGeom>
        </p:spPr>
      </p:pic>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5095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9801"/>
            <a:ext cx="4522096" cy="3962400"/>
          </a:xfrm>
          <a:prstGeom prst="rect">
            <a:avLst/>
          </a:prstGeom>
        </p:spPr>
      </p:pic>
      <p:sp>
        <p:nvSpPr>
          <p:cNvPr id="2" name="Title 1"/>
          <p:cNvSpPr>
            <a:spLocks noGrp="1"/>
          </p:cNvSpPr>
          <p:nvPr>
            <p:ph type="ctrTitle"/>
          </p:nvPr>
        </p:nvSpPr>
        <p:spPr>
          <a:xfrm>
            <a:off x="368300" y="1133565"/>
            <a:ext cx="8382000" cy="1295400"/>
          </a:xfrm>
        </p:spPr>
        <p:txBody>
          <a:bodyPr>
            <a:noAutofit/>
          </a:bodyPr>
          <a:lstStyle/>
          <a:p>
            <a:r>
              <a:rPr lang="en-US" sz="2400" b="1" dirty="0" smtClean="0">
                <a:latin typeface="Trebuchet MS" panose="020B0603020202020204" pitchFamily="34" charset="0"/>
              </a:rPr>
              <a:t>Pia</a:t>
            </a:r>
            <a:r>
              <a:rPr lang="ro-RO" sz="2400" b="1" dirty="0">
                <a:latin typeface="Trebuchet MS" panose="020B0603020202020204" pitchFamily="34" charset="0"/>
              </a:rPr>
              <a:t>ț</a:t>
            </a:r>
            <a:r>
              <a:rPr lang="en-US" sz="2400" b="1" dirty="0" smtClean="0">
                <a:latin typeface="Trebuchet MS" panose="020B0603020202020204" pitchFamily="34" charset="0"/>
              </a:rPr>
              <a:t>a </a:t>
            </a:r>
            <a:r>
              <a:rPr lang="ro-RO" sz="2400" b="1" dirty="0" smtClean="0">
                <a:latin typeface="Trebuchet MS" panose="020B0603020202020204" pitchFamily="34" charset="0"/>
              </a:rPr>
              <a:t>SUA</a:t>
            </a:r>
            <a:r>
              <a:rPr lang="en-US" sz="2400" b="1" dirty="0" smtClean="0">
                <a:latin typeface="Trebuchet MS" panose="020B0603020202020204" pitchFamily="34" charset="0"/>
              </a:rPr>
              <a:t> </a:t>
            </a:r>
            <a:r>
              <a:rPr lang="en-US" sz="2400" dirty="0">
                <a:solidFill>
                  <a:schemeClr val="bg1">
                    <a:lumMod val="50000"/>
                  </a:schemeClr>
                </a:solidFill>
                <a:latin typeface="Trebuchet MS" panose="020B0603020202020204" pitchFamily="34" charset="0"/>
              </a:rPr>
              <a:t/>
            </a:r>
            <a:br>
              <a:rPr lang="en-US" sz="2400" dirty="0">
                <a:solidFill>
                  <a:schemeClr val="bg1">
                    <a:lumMod val="50000"/>
                  </a:schemeClr>
                </a:solidFill>
                <a:latin typeface="Trebuchet MS" panose="020B0603020202020204" pitchFamily="34" charset="0"/>
              </a:rPr>
            </a:br>
            <a:r>
              <a:rPr lang="en-US" sz="2400" dirty="0">
                <a:latin typeface="Trebuchet MS" panose="020B0603020202020204" pitchFamily="34" charset="0"/>
              </a:rPr>
              <a:t> </a:t>
            </a:r>
            <a:r>
              <a:rPr lang="en-US" sz="2400" b="1" dirty="0">
                <a:solidFill>
                  <a:schemeClr val="accent2"/>
                </a:solidFill>
                <a:latin typeface="Trebuchet MS" panose="020B0603020202020204" pitchFamily="34" charset="0"/>
              </a:rPr>
              <a:t>Engineering Competency </a:t>
            </a:r>
            <a:r>
              <a:rPr lang="en-US" sz="2400" b="1" dirty="0" smtClean="0">
                <a:solidFill>
                  <a:schemeClr val="accent2"/>
                </a:solidFill>
                <a:latin typeface="Trebuchet MS" panose="020B0603020202020204" pitchFamily="34" charset="0"/>
              </a:rPr>
              <a:t>Model</a:t>
            </a:r>
            <a:r>
              <a:rPr lang="ro-RO" sz="2400" b="1" dirty="0" smtClean="0">
                <a:solidFill>
                  <a:schemeClr val="accent2"/>
                </a:solidFill>
                <a:latin typeface="Trebuchet MS" panose="020B0603020202020204" pitchFamily="34" charset="0"/>
              </a:rPr>
              <a:t/>
            </a:r>
            <a:br>
              <a:rPr lang="ro-RO" sz="2400" b="1" dirty="0" smtClean="0">
                <a:solidFill>
                  <a:schemeClr val="accent2"/>
                </a:solidFill>
                <a:latin typeface="Trebuchet MS" panose="020B0603020202020204" pitchFamily="34" charset="0"/>
              </a:rPr>
            </a:br>
            <a:r>
              <a:rPr lang="ro-RO" sz="2400" b="1" dirty="0" smtClean="0">
                <a:solidFill>
                  <a:schemeClr val="accent2"/>
                </a:solidFill>
                <a:latin typeface="Trebuchet MS" panose="020B0603020202020204" pitchFamily="34" charset="0"/>
              </a:rPr>
              <a:t>(Modelul Competențelor pentru  Inginerie)</a:t>
            </a:r>
            <a:r>
              <a:rPr lang="en-US" sz="2400" b="1" dirty="0">
                <a:solidFill>
                  <a:schemeClr val="accent2"/>
                </a:solidFill>
                <a:latin typeface="Trebuchet MS" panose="020B0603020202020204" pitchFamily="34" charset="0"/>
              </a:rPr>
              <a:t/>
            </a:r>
            <a:br>
              <a:rPr lang="en-US" sz="2400" b="1" dirty="0">
                <a:solidFill>
                  <a:schemeClr val="accent2"/>
                </a:solidFill>
                <a:latin typeface="Trebuchet MS" panose="020B0603020202020204" pitchFamily="34" charset="0"/>
              </a:rPr>
            </a:br>
            <a:endParaRPr lang="en-US" sz="2400" b="1" dirty="0">
              <a:solidFill>
                <a:schemeClr val="accent2"/>
              </a:solidFill>
              <a:latin typeface="Trebuchet MS" panose="020B0603020202020204" pitchFamily="34" charset="0"/>
            </a:endParaRPr>
          </a:p>
        </p:txBody>
      </p:sp>
      <p:sp>
        <p:nvSpPr>
          <p:cNvPr id="5" name="AutoShape 2" descr="Displaying ETA_Log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4114800" y="3352800"/>
            <a:ext cx="4572000" cy="1200329"/>
          </a:xfrm>
          <a:prstGeom prst="rect">
            <a:avLst/>
          </a:prstGeom>
        </p:spPr>
        <p:txBody>
          <a:bodyPr>
            <a:spAutoFit/>
          </a:bodyPr>
          <a:lstStyle/>
          <a:p>
            <a:pPr algn="ctr"/>
            <a:r>
              <a:rPr lang="ro-RO" dirty="0" smtClean="0"/>
              <a:t>O inițiativă comună</a:t>
            </a:r>
          </a:p>
          <a:p>
            <a:pPr algn="ctr"/>
            <a:r>
              <a:rPr lang="ro-RO" dirty="0" smtClean="0"/>
              <a:t>a Asociației Americane a Societăților de Inginerie și a Departamentului pentru Muncă al Statelor Unite</a:t>
            </a:r>
            <a:endParaRPr lang="en-US" dirty="0"/>
          </a:p>
        </p:txBody>
      </p:sp>
      <p:grpSp>
        <p:nvGrpSpPr>
          <p:cNvPr id="7" name="Group 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29347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3" y="1042399"/>
            <a:ext cx="3092990" cy="488147"/>
          </a:xfrm>
        </p:spPr>
        <p:txBody>
          <a:bodyPr>
            <a:normAutofit/>
          </a:bodyPr>
          <a:lstStyle/>
          <a:p>
            <a:pPr algn="l"/>
            <a:r>
              <a:rPr lang="ro-RO" sz="2400" b="1" dirty="0" smtClean="0">
                <a:solidFill>
                  <a:schemeClr val="bg1">
                    <a:lumMod val="50000"/>
                  </a:schemeClr>
                </a:solidFill>
                <a:latin typeface="Trebuchet MS" panose="020B0603020202020204" pitchFamily="34" charset="0"/>
              </a:rPr>
              <a:t>Satisfacerea cererii</a:t>
            </a:r>
            <a:endParaRPr lang="en-US" sz="2400" b="1" dirty="0">
              <a:solidFill>
                <a:schemeClr val="bg1">
                  <a:lumMod val="50000"/>
                </a:schemeClr>
              </a:solidFill>
              <a:latin typeface="Trebuchet MS" panose="020B0603020202020204" pitchFamily="34" charset="0"/>
            </a:endParaRPr>
          </a:p>
        </p:txBody>
      </p:sp>
      <p:sp>
        <p:nvSpPr>
          <p:cNvPr id="3" name="Content Placeholder 2"/>
          <p:cNvSpPr>
            <a:spLocks noGrp="1"/>
          </p:cNvSpPr>
          <p:nvPr>
            <p:ph idx="1"/>
          </p:nvPr>
        </p:nvSpPr>
        <p:spPr>
          <a:xfrm>
            <a:off x="549694" y="2057400"/>
            <a:ext cx="4800600" cy="1747769"/>
          </a:xfrm>
        </p:spPr>
        <p:txBody>
          <a:bodyPr>
            <a:noAutofit/>
          </a:bodyPr>
          <a:lstStyle/>
          <a:p>
            <a:pPr marL="0" indent="0">
              <a:spcBef>
                <a:spcPts val="0"/>
              </a:spcBef>
              <a:buNone/>
            </a:pPr>
            <a:r>
              <a:rPr lang="ro-RO" sz="2400" b="1" dirty="0" smtClean="0">
                <a:latin typeface="Trebuchet MS" panose="020B0603020202020204" pitchFamily="34" charset="0"/>
              </a:rPr>
              <a:t>Acum este momentul să se dezvolte inginerul viitorului</a:t>
            </a:r>
            <a:r>
              <a:rPr lang="en-US" sz="2400" b="1" dirty="0" smtClean="0">
                <a:latin typeface="Trebuchet MS" panose="020B0603020202020204" pitchFamily="34" charset="0"/>
              </a:rPr>
              <a:t>: </a:t>
            </a:r>
            <a:r>
              <a:rPr lang="ro-RO" sz="2000" b="1" i="1" dirty="0" smtClean="0">
                <a:latin typeface="Trebuchet MS" panose="020B0603020202020204" pitchFamily="34" charset="0"/>
              </a:rPr>
              <a:t>un individ pregătit și capabil să se ridice la nivelul provocării de a răspunde la cererea industriei</a:t>
            </a:r>
            <a:r>
              <a:rPr lang="en-US" sz="2000" b="1" i="1" dirty="0" smtClean="0">
                <a:latin typeface="Trebuchet MS" panose="020B0603020202020204" pitchFamily="34" charset="0"/>
              </a:rPr>
              <a:t>.</a:t>
            </a:r>
            <a:endParaRPr lang="en-US" sz="2000" dirty="0">
              <a:latin typeface="Trebuchet MS" panose="020B0603020202020204" pitchFamily="34" charset="0"/>
            </a:endParaRPr>
          </a:p>
        </p:txBody>
      </p:sp>
      <p:cxnSp>
        <p:nvCxnSpPr>
          <p:cNvPr id="7" name="Straight Connector 6"/>
          <p:cNvCxnSpPr/>
          <p:nvPr/>
        </p:nvCxnSpPr>
        <p:spPr>
          <a:xfrm>
            <a:off x="609600" y="1524000"/>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88410" y="4168169"/>
            <a:ext cx="8153400" cy="1754326"/>
          </a:xfrm>
          <a:prstGeom prst="rect">
            <a:avLst/>
          </a:prstGeom>
        </p:spPr>
        <p:txBody>
          <a:bodyPr wrap="square">
            <a:spAutoFit/>
          </a:bodyPr>
          <a:lstStyle/>
          <a:p>
            <a:pPr lvl="0" algn="just"/>
            <a:r>
              <a:rPr lang="ro-RO" sz="2000" dirty="0" smtClean="0">
                <a:latin typeface="Trebuchet MS" panose="020B0603020202020204" pitchFamily="34" charset="0"/>
              </a:rPr>
              <a:t>Pentru a atinge acest scop, Asociația Americană a Societăților Inginerești, Departamentul de Stat pentru Muncă al SUA, mai exact Administrația pentru Forța de Muncă și Formare și experții pe domeniu ai </a:t>
            </a:r>
            <a:r>
              <a:rPr lang="en-US" sz="2000" dirty="0" smtClean="0">
                <a:latin typeface="Trebuchet MS" panose="020B0603020202020204" pitchFamily="34" charset="0"/>
              </a:rPr>
              <a:t>AAES </a:t>
            </a:r>
            <a:r>
              <a:rPr lang="ro-RO" sz="2000" dirty="0" smtClean="0">
                <a:latin typeface="Trebuchet MS" panose="020B0603020202020204" pitchFamily="34" charset="0"/>
              </a:rPr>
              <a:t>din educație, industrie și practica privată, au creat </a:t>
            </a:r>
            <a:r>
              <a:rPr lang="en-US" sz="2000" dirty="0" smtClean="0">
                <a:latin typeface="Trebuchet MS" panose="020B0603020202020204" pitchFamily="34" charset="0"/>
              </a:rPr>
              <a:t> </a:t>
            </a:r>
            <a:endParaRPr lang="en-US" sz="2000" dirty="0">
              <a:latin typeface="Trebuchet MS" panose="020B0603020202020204" pitchFamily="34" charset="0"/>
            </a:endParaRPr>
          </a:p>
          <a:p>
            <a:pPr lvl="0" algn="just"/>
            <a:r>
              <a:rPr lang="ro-RO" sz="2800" b="1" dirty="0">
                <a:solidFill>
                  <a:schemeClr val="accent2"/>
                </a:solidFill>
                <a:latin typeface="Trebuchet MS" panose="020B0603020202020204" pitchFamily="34" charset="0"/>
              </a:rPr>
              <a:t>m</a:t>
            </a:r>
            <a:r>
              <a:rPr lang="ro-RO" sz="2800" b="1" dirty="0" smtClean="0">
                <a:solidFill>
                  <a:schemeClr val="accent2"/>
                </a:solidFill>
                <a:latin typeface="Trebuchet MS" panose="020B0603020202020204" pitchFamily="34" charset="0"/>
              </a:rPr>
              <a:t>odelul competențelor pentru Inginerie.</a:t>
            </a:r>
            <a:endParaRPr lang="en-US" sz="2800" b="1" dirty="0">
              <a:solidFill>
                <a:schemeClr val="accent2"/>
              </a:solidFill>
              <a:latin typeface="Trebuchet MS" panose="020B0603020202020204" pitchFamily="34" charset="0"/>
            </a:endParaRPr>
          </a:p>
        </p:txBody>
      </p:sp>
      <p:grpSp>
        <p:nvGrpSpPr>
          <p:cNvPr id="9" name="Group 8"/>
          <p:cNvGrpSpPr/>
          <p:nvPr/>
        </p:nvGrpSpPr>
        <p:grpSpPr>
          <a:xfrm>
            <a:off x="5105400" y="1589818"/>
            <a:ext cx="3826933" cy="2482235"/>
            <a:chOff x="4610100" y="1118924"/>
            <a:chExt cx="4800600" cy="3051619"/>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100" y="2155769"/>
              <a:ext cx="3429000" cy="20147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2081" y="1118924"/>
              <a:ext cx="3121800" cy="17562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1700" y="2241503"/>
              <a:ext cx="3429000" cy="1929040"/>
            </a:xfrm>
            <a:prstGeom prst="rect">
              <a:avLst/>
            </a:prstGeom>
          </p:spPr>
        </p:pic>
      </p:grpSp>
      <p:grpSp>
        <p:nvGrpSpPr>
          <p:cNvPr id="11" name="Group 10">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12" name="Picture 11">
              <a:extLst>
                <a:ext uri="{FF2B5EF4-FFF2-40B4-BE49-F238E27FC236}">
                  <a16:creationId xmlns:a16="http://schemas.microsoft.com/office/drawing/2014/main" xmlns="" id="{DB3ABF05-6C33-2269-39EB-7725C69C06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13" name="Picture 12">
              <a:extLst>
                <a:ext uri="{FF2B5EF4-FFF2-40B4-BE49-F238E27FC236}">
                  <a16:creationId xmlns:a16="http://schemas.microsoft.com/office/drawing/2014/main" xmlns="" id="{967661F3-48C5-834B-614E-D199F099FA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4" name="Group 13">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5"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6" name="Straight Connector 15">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56815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145414"/>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chemeClr val="bg1">
                    <a:lumMod val="50000"/>
                  </a:schemeClr>
                </a:solidFill>
                <a:latin typeface="Trebuchet MS" panose="020B0603020202020204" pitchFamily="34" charset="0"/>
              </a:rPr>
              <a:t>Identi</a:t>
            </a:r>
            <a:r>
              <a:rPr lang="ro-RO" sz="2400" b="1" dirty="0" err="1" smtClean="0">
                <a:solidFill>
                  <a:schemeClr val="bg1">
                    <a:lumMod val="50000"/>
                  </a:schemeClr>
                </a:solidFill>
                <a:latin typeface="Trebuchet MS" panose="020B0603020202020204" pitchFamily="34" charset="0"/>
              </a:rPr>
              <a:t>ficarea</a:t>
            </a:r>
            <a:r>
              <a:rPr lang="ro-RO" sz="2400" b="1" dirty="0" smtClean="0">
                <a:solidFill>
                  <a:schemeClr val="bg1">
                    <a:lumMod val="50000"/>
                  </a:schemeClr>
                </a:solidFill>
                <a:latin typeface="Trebuchet MS" panose="020B0603020202020204" pitchFamily="34" charset="0"/>
              </a:rPr>
              <a:t> unei modalități de abordare</a:t>
            </a:r>
            <a:r>
              <a:rPr lang="en-US" sz="2400" b="1" dirty="0" smtClean="0">
                <a:solidFill>
                  <a:schemeClr val="bg1">
                    <a:lumMod val="50000"/>
                  </a:schemeClr>
                </a:solidFill>
                <a:latin typeface="Trebuchet MS" panose="020B0603020202020204" pitchFamily="34" charset="0"/>
              </a:rPr>
              <a:t>: Leading </a:t>
            </a:r>
            <a:r>
              <a:rPr lang="en-US" sz="2400" b="1" dirty="0">
                <a:solidFill>
                  <a:schemeClr val="bg1">
                    <a:lumMod val="50000"/>
                  </a:schemeClr>
                </a:solidFill>
                <a:latin typeface="Trebuchet MS" panose="020B0603020202020204" pitchFamily="34" charset="0"/>
              </a:rPr>
              <a:t>the Competency Model Initiative </a:t>
            </a:r>
          </a:p>
        </p:txBody>
      </p:sp>
      <p:cxnSp>
        <p:nvCxnSpPr>
          <p:cNvPr id="26" name="Straight Connector 25"/>
          <p:cNvCxnSpPr/>
          <p:nvPr/>
        </p:nvCxnSpPr>
        <p:spPr>
          <a:xfrm>
            <a:off x="533400" y="1981200"/>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1600" y="2151276"/>
            <a:ext cx="8189000" cy="1754326"/>
          </a:xfrm>
          <a:prstGeom prst="rect">
            <a:avLst/>
          </a:prstGeom>
        </p:spPr>
        <p:txBody>
          <a:bodyPr wrap="square">
            <a:spAutoFit/>
          </a:bodyPr>
          <a:lstStyle/>
          <a:p>
            <a:pPr algn="ctr"/>
            <a:r>
              <a:rPr lang="ro-RO" b="1" u="sng" dirty="0" smtClean="0">
                <a:solidFill>
                  <a:schemeClr val="accent2"/>
                </a:solidFill>
                <a:latin typeface="Trebuchet MS" panose="020B0603020202020204" pitchFamily="34" charset="0"/>
              </a:rPr>
              <a:t>Misiunea </a:t>
            </a:r>
            <a:r>
              <a:rPr lang="en-US" b="1" u="sng" dirty="0" smtClean="0">
                <a:solidFill>
                  <a:schemeClr val="accent2"/>
                </a:solidFill>
                <a:latin typeface="Trebuchet MS" panose="020B0603020202020204" pitchFamily="34" charset="0"/>
              </a:rPr>
              <a:t>AAES</a:t>
            </a:r>
            <a:r>
              <a:rPr lang="en-US" b="1" dirty="0" smtClean="0">
                <a:solidFill>
                  <a:schemeClr val="accent2"/>
                </a:solidFill>
                <a:latin typeface="Trebuchet MS" panose="020B0603020202020204" pitchFamily="34" charset="0"/>
              </a:rPr>
              <a:t>: </a:t>
            </a:r>
            <a:endParaRPr lang="en-US" b="1" dirty="0">
              <a:solidFill>
                <a:schemeClr val="accent2"/>
              </a:solidFill>
              <a:latin typeface="Trebuchet MS" panose="020B0603020202020204" pitchFamily="34" charset="0"/>
            </a:endParaRPr>
          </a:p>
          <a:p>
            <a:pPr algn="ctr"/>
            <a:r>
              <a:rPr lang="ro-RO" dirty="0" smtClean="0">
                <a:latin typeface="Trebuchet MS" panose="020B0603020202020204" pitchFamily="34" charset="0"/>
              </a:rPr>
              <a:t>A fi o voce pentru profesia de inginer din SUA</a:t>
            </a:r>
            <a:r>
              <a:rPr lang="en-US" dirty="0" smtClean="0">
                <a:latin typeface="Trebuchet MS" panose="020B0603020202020204" pitchFamily="34" charset="0"/>
              </a:rPr>
              <a:t>.</a:t>
            </a:r>
            <a:endParaRPr lang="en-US" dirty="0">
              <a:latin typeface="Trebuchet MS" panose="020B0603020202020204" pitchFamily="34" charset="0"/>
            </a:endParaRPr>
          </a:p>
          <a:p>
            <a:pPr marL="342900" indent="-342900" algn="ctr">
              <a:buFont typeface="Arial" panose="020B0604020202020204" pitchFamily="34" charset="0"/>
              <a:buChar char="•"/>
            </a:pPr>
            <a:endParaRPr lang="en-US" dirty="0">
              <a:latin typeface="Trebuchet MS" panose="020B0603020202020204" pitchFamily="34" charset="0"/>
            </a:endParaRPr>
          </a:p>
          <a:p>
            <a:pPr algn="ctr"/>
            <a:r>
              <a:rPr lang="ro-RO" b="1" u="sng" dirty="0" smtClean="0">
                <a:solidFill>
                  <a:schemeClr val="accent2"/>
                </a:solidFill>
                <a:latin typeface="Trebuchet MS" panose="020B0603020202020204" pitchFamily="34" charset="0"/>
              </a:rPr>
              <a:t>Viziunea </a:t>
            </a:r>
            <a:r>
              <a:rPr lang="en-US" b="1" u="sng" dirty="0" smtClean="0">
                <a:solidFill>
                  <a:schemeClr val="accent2"/>
                </a:solidFill>
                <a:latin typeface="Trebuchet MS" panose="020B0603020202020204" pitchFamily="34" charset="0"/>
              </a:rPr>
              <a:t>AAES</a:t>
            </a:r>
            <a:r>
              <a:rPr lang="en-US" b="1" dirty="0" smtClean="0">
                <a:solidFill>
                  <a:schemeClr val="accent2"/>
                </a:solidFill>
                <a:latin typeface="Trebuchet MS" panose="020B0603020202020204" pitchFamily="34" charset="0"/>
              </a:rPr>
              <a:t>: </a:t>
            </a:r>
            <a:endParaRPr lang="en-US" b="1" dirty="0">
              <a:solidFill>
                <a:schemeClr val="accent2"/>
              </a:solidFill>
              <a:latin typeface="Trebuchet MS" panose="020B0603020202020204" pitchFamily="34" charset="0"/>
            </a:endParaRPr>
          </a:p>
          <a:p>
            <a:pPr algn="ctr"/>
            <a:r>
              <a:rPr lang="ro-RO" dirty="0" smtClean="0">
                <a:latin typeface="Trebuchet MS" panose="020B0603020202020204" pitchFamily="34" charset="0"/>
              </a:rPr>
              <a:t>Promovarea impactului profesiei de inginer asupra bunului public. </a:t>
            </a:r>
            <a:endParaRPr lang="en-US" dirty="0">
              <a:latin typeface="Trebuchet MS" panose="020B0603020202020204" pitchFamily="34" charset="0"/>
            </a:endParaRPr>
          </a:p>
          <a:p>
            <a:pPr marL="342900" indent="-342900">
              <a:buFont typeface="Arial" panose="020B0604020202020204" pitchFamily="34" charset="0"/>
              <a:buChar char="•"/>
            </a:pPr>
            <a:endParaRPr lang="en-US" dirty="0">
              <a:latin typeface="Trebuchet MS" panose="020B0603020202020204" pitchFamily="34" charset="0"/>
            </a:endParaRPr>
          </a:p>
        </p:txBody>
      </p:sp>
      <p:grpSp>
        <p:nvGrpSpPr>
          <p:cNvPr id="18" name="Group 17"/>
          <p:cNvGrpSpPr/>
          <p:nvPr/>
        </p:nvGrpSpPr>
        <p:grpSpPr>
          <a:xfrm>
            <a:off x="462072" y="3788864"/>
            <a:ext cx="8347684" cy="2307136"/>
            <a:chOff x="462072" y="3229314"/>
            <a:chExt cx="8347684" cy="279936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395" y="3466435"/>
              <a:ext cx="1219200" cy="4867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6252" y="3352800"/>
              <a:ext cx="695776" cy="787712"/>
            </a:xfrm>
            <a:prstGeom prst="rect">
              <a:avLst/>
            </a:prstGeom>
          </p:spPr>
        </p:pic>
        <p:pic>
          <p:nvPicPr>
            <p:cNvPr id="1030" name="Picture 6" descr="NCEE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72" y="5514502"/>
              <a:ext cx="1322789" cy="4098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IA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374929"/>
              <a:ext cx="1482427" cy="669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www.isa.org/brand/LogoArtwork/JPG/ISA1ColorPo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399" y="4406900"/>
              <a:ext cx="825500" cy="774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regionh.files.wordpress.com/2015/04/swe-logo-san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2969" y="5462564"/>
              <a:ext cx="1216787" cy="51375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flipH="1">
              <a:off x="590449" y="4267200"/>
              <a:ext cx="809635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2" name="Picture 2" descr="https://www.asee.org/images/asee_main/asee_logo6-prin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073" y="4487226"/>
              <a:ext cx="604974" cy="6140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aaes.org/sites/default/files/styles/medium/public/ABET_RGB_LG.png?itok=H5mq4u1x"/>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2073" y="3229314"/>
              <a:ext cx="753736" cy="757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aaes.org/sites/default/files/styles/medium/public/ANS.JPG?itok=262ZVgx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1171" y="3461477"/>
              <a:ext cx="1187705" cy="496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aes.org/sites/default/files/styles/medium/public/ASME.jpg?itok=RuSHzyS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7870" y="4434037"/>
              <a:ext cx="1299129" cy="7204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aaes.org/sites/default/files/styles/medium/public/ewb.jpg?itok=I9-3BeZ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71799" y="4511036"/>
              <a:ext cx="774002" cy="5664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aaes.org/sites/default/files/styles/medium/public/NACE%20logo%202014%20small.JPG?itok=Rf6qLRWZ"/>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4495721"/>
              <a:ext cx="1799355" cy="5970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aes.org/sites/default/files/styles/medium/public/nsbelogo_siteheader.png?itok=UtUs3NwV"/>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46764" y="5489153"/>
              <a:ext cx="1717406" cy="46057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aaes.org/sites/default/files/styles/medium/public/SAME.jpg?itok=eWAPxH2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01813" y="5410200"/>
              <a:ext cx="1097307" cy="61848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aaes.org/sites/default/files/styles/medium/public/AICHE.jpg?itok=QUnT3Ly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74928" y="3486634"/>
              <a:ext cx="1925487" cy="4463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aaes.org/sites/default/files/styles/medium/public/IEEEUSA-Logo-CMYK.jpg?itok=VW-L56N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599" y="4622408"/>
              <a:ext cx="1512214" cy="34368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aaes.org/sites/default/files/styles/medium/public/NSPE.jpg?itok=8szg328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5050" y="5539852"/>
              <a:ext cx="1795883" cy="35917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flipH="1">
              <a:off x="590449" y="5257800"/>
              <a:ext cx="809635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29" name="Picture 28">
              <a:extLst>
                <a:ext uri="{FF2B5EF4-FFF2-40B4-BE49-F238E27FC236}">
                  <a16:creationId xmlns:a16="http://schemas.microsoft.com/office/drawing/2014/main" xmlns="" id="{DB3ABF05-6C33-2269-39EB-7725C69C061A}"/>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30" name="Picture 29">
              <a:extLst>
                <a:ext uri="{FF2B5EF4-FFF2-40B4-BE49-F238E27FC236}">
                  <a16:creationId xmlns:a16="http://schemas.microsoft.com/office/drawing/2014/main" xmlns="" id="{967661F3-48C5-834B-614E-D199F099FA62}"/>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31" name="Group 30">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33"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34" name="Straight Connector 33">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2427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533400" y="1100666"/>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lumMod val="50000"/>
                  </a:schemeClr>
                </a:solidFill>
                <a:latin typeface="Trebuchet MS" panose="020B0603020202020204" pitchFamily="34" charset="0"/>
              </a:rPr>
              <a:t>Identi</a:t>
            </a:r>
            <a:r>
              <a:rPr lang="ro-RO" sz="2400" b="1" dirty="0" err="1">
                <a:solidFill>
                  <a:schemeClr val="bg1">
                    <a:lumMod val="50000"/>
                  </a:schemeClr>
                </a:solidFill>
                <a:latin typeface="Trebuchet MS" panose="020B0603020202020204" pitchFamily="34" charset="0"/>
              </a:rPr>
              <a:t>ficarea</a:t>
            </a:r>
            <a:r>
              <a:rPr lang="ro-RO" sz="2400" b="1" dirty="0">
                <a:solidFill>
                  <a:schemeClr val="bg1">
                    <a:lumMod val="50000"/>
                  </a:schemeClr>
                </a:solidFill>
                <a:latin typeface="Trebuchet MS" panose="020B0603020202020204" pitchFamily="34" charset="0"/>
              </a:rPr>
              <a:t> unei modalități de abordare</a:t>
            </a:r>
            <a:r>
              <a:rPr lang="en-US" sz="2400" b="1" dirty="0">
                <a:solidFill>
                  <a:schemeClr val="bg1">
                    <a:lumMod val="50000"/>
                  </a:schemeClr>
                </a:solidFill>
                <a:latin typeface="Trebuchet MS" panose="020B0603020202020204" pitchFamily="34" charset="0"/>
              </a:rPr>
              <a:t>: </a:t>
            </a:r>
          </a:p>
          <a:p>
            <a:pPr algn="l"/>
            <a:r>
              <a:rPr lang="en-US" sz="2400" b="1" dirty="0" smtClean="0">
                <a:solidFill>
                  <a:schemeClr val="bg1">
                    <a:lumMod val="50000"/>
                  </a:schemeClr>
                </a:solidFill>
                <a:latin typeface="Trebuchet MS" panose="020B0603020202020204" pitchFamily="34" charset="0"/>
              </a:rPr>
              <a:t>AAES</a:t>
            </a:r>
            <a:r>
              <a:rPr lang="en-US" sz="2400" b="1" dirty="0">
                <a:solidFill>
                  <a:schemeClr val="bg1">
                    <a:lumMod val="50000"/>
                  </a:schemeClr>
                </a:solidFill>
                <a:latin typeface="Trebuchet MS" panose="020B0603020202020204" pitchFamily="34" charset="0"/>
              </a:rPr>
              <a:t>’ Lifelong Learning Work Group</a:t>
            </a:r>
          </a:p>
        </p:txBody>
      </p:sp>
      <p:cxnSp>
        <p:nvCxnSpPr>
          <p:cNvPr id="26" name="Straight Connector 25"/>
          <p:cNvCxnSpPr/>
          <p:nvPr/>
        </p:nvCxnSpPr>
        <p:spPr>
          <a:xfrm>
            <a:off x="609600" y="1905000"/>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3400" y="2133600"/>
            <a:ext cx="8382000" cy="4247317"/>
          </a:xfrm>
          <a:prstGeom prst="rect">
            <a:avLst/>
          </a:prstGeom>
        </p:spPr>
        <p:txBody>
          <a:bodyPr wrap="square">
            <a:spAutoFit/>
          </a:bodyPr>
          <a:lstStyle/>
          <a:p>
            <a:r>
              <a:rPr lang="ro-RO" b="1" u="sng" dirty="0" smtClean="0">
                <a:solidFill>
                  <a:schemeClr val="accent2"/>
                </a:solidFill>
                <a:latin typeface="Trebuchet MS" panose="020B0603020202020204" pitchFamily="34" charset="0"/>
              </a:rPr>
              <a:t>Scopul </a:t>
            </a:r>
            <a:r>
              <a:rPr lang="en-US" b="1" u="sng" dirty="0" smtClean="0">
                <a:solidFill>
                  <a:schemeClr val="accent2"/>
                </a:solidFill>
                <a:latin typeface="Trebuchet MS" panose="020B0603020202020204" pitchFamily="34" charset="0"/>
              </a:rPr>
              <a:t>Lifelong </a:t>
            </a:r>
            <a:r>
              <a:rPr lang="en-US" b="1" u="sng" dirty="0">
                <a:solidFill>
                  <a:schemeClr val="accent2"/>
                </a:solidFill>
                <a:latin typeface="Trebuchet MS" panose="020B0603020202020204" pitchFamily="34" charset="0"/>
              </a:rPr>
              <a:t>Learning Working Group (</a:t>
            </a:r>
            <a:r>
              <a:rPr lang="en-US" b="1" u="sng" dirty="0" smtClean="0">
                <a:solidFill>
                  <a:schemeClr val="accent2"/>
                </a:solidFill>
                <a:latin typeface="Trebuchet MS" panose="020B0603020202020204" pitchFamily="34" charset="0"/>
              </a:rPr>
              <a:t>LLWG</a:t>
            </a:r>
            <a:r>
              <a:rPr lang="ro-RO" b="1" u="sng" dirty="0" smtClean="0">
                <a:solidFill>
                  <a:schemeClr val="accent2"/>
                </a:solidFill>
                <a:latin typeface="Trebuchet MS" panose="020B0603020202020204" pitchFamily="34" charset="0"/>
              </a:rPr>
              <a:t>)</a:t>
            </a:r>
            <a:r>
              <a:rPr lang="en-US" b="1" u="sng" dirty="0" smtClean="0">
                <a:solidFill>
                  <a:schemeClr val="accent2"/>
                </a:solidFill>
                <a:latin typeface="Trebuchet MS" panose="020B0603020202020204" pitchFamily="34" charset="0"/>
              </a:rPr>
              <a:t>: </a:t>
            </a:r>
            <a:endParaRPr lang="en-US" b="1" u="sng" dirty="0">
              <a:solidFill>
                <a:schemeClr val="accent2"/>
              </a:solidFill>
              <a:latin typeface="Trebuchet MS" panose="020B0603020202020204" pitchFamily="34" charset="0"/>
            </a:endParaRPr>
          </a:p>
          <a:p>
            <a:pPr algn="just"/>
            <a:r>
              <a:rPr lang="en-US" dirty="0" err="1" smtClean="0">
                <a:latin typeface="Trebuchet MS" panose="020B0603020202020204" pitchFamily="34" charset="0"/>
              </a:rPr>
              <a:t>Să</a:t>
            </a:r>
            <a:r>
              <a:rPr lang="en-US" dirty="0" smtClean="0">
                <a:latin typeface="Trebuchet MS" panose="020B0603020202020204" pitchFamily="34" charset="0"/>
              </a:rPr>
              <a:t> </a:t>
            </a:r>
            <a:r>
              <a:rPr lang="en-US" dirty="0" err="1">
                <a:latin typeface="Trebuchet MS" panose="020B0603020202020204" pitchFamily="34" charset="0"/>
              </a:rPr>
              <a:t>servească</a:t>
            </a:r>
            <a:r>
              <a:rPr lang="en-US" dirty="0">
                <a:latin typeface="Trebuchet MS" panose="020B0603020202020204" pitchFamily="34" charset="0"/>
              </a:rPr>
              <a:t> ca un forum pentru a </a:t>
            </a:r>
            <a:r>
              <a:rPr lang="en-US" dirty="0" err="1">
                <a:latin typeface="Trebuchet MS" panose="020B0603020202020204" pitchFamily="34" charset="0"/>
              </a:rPr>
              <a:t>împărtăși</a:t>
            </a:r>
            <a:r>
              <a:rPr lang="en-US" dirty="0">
                <a:latin typeface="Trebuchet MS" panose="020B0603020202020204" pitchFamily="34" charset="0"/>
              </a:rPr>
              <a:t> </a:t>
            </a:r>
            <a:r>
              <a:rPr lang="en-US" dirty="0" err="1">
                <a:latin typeface="Trebuchet MS" panose="020B0603020202020204" pitchFamily="34" charset="0"/>
              </a:rPr>
              <a:t>cele</a:t>
            </a:r>
            <a:r>
              <a:rPr lang="en-US" dirty="0">
                <a:latin typeface="Trebuchet MS" panose="020B0603020202020204" pitchFamily="34" charset="0"/>
              </a:rPr>
              <a:t> </a:t>
            </a:r>
            <a:r>
              <a:rPr lang="en-US" dirty="0" err="1">
                <a:latin typeface="Trebuchet MS" panose="020B0603020202020204" pitchFamily="34" charset="0"/>
              </a:rPr>
              <a:t>mai</a:t>
            </a:r>
            <a:r>
              <a:rPr lang="en-US" dirty="0">
                <a:latin typeface="Trebuchet MS" panose="020B0603020202020204" pitchFamily="34" charset="0"/>
              </a:rPr>
              <a:t> </a:t>
            </a:r>
            <a:r>
              <a:rPr lang="en-US" dirty="0" err="1">
                <a:latin typeface="Trebuchet MS" panose="020B0603020202020204" pitchFamily="34" charset="0"/>
              </a:rPr>
              <a:t>bune</a:t>
            </a:r>
            <a:r>
              <a:rPr lang="en-US" dirty="0">
                <a:latin typeface="Trebuchet MS" panose="020B0603020202020204" pitchFamily="34" charset="0"/>
              </a:rPr>
              <a:t> </a:t>
            </a:r>
            <a:r>
              <a:rPr lang="en-US" dirty="0" err="1">
                <a:latin typeface="Trebuchet MS" panose="020B0603020202020204" pitchFamily="34" charset="0"/>
              </a:rPr>
              <a:t>practici</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date </a:t>
            </a:r>
            <a:r>
              <a:rPr lang="en-US" dirty="0" err="1">
                <a:latin typeface="Trebuchet MS" panose="020B0603020202020204" pitchFamily="34" charset="0"/>
              </a:rPr>
              <a:t>și</a:t>
            </a:r>
            <a:r>
              <a:rPr lang="en-US" dirty="0">
                <a:latin typeface="Trebuchet MS" panose="020B0603020202020204" pitchFamily="34" charset="0"/>
              </a:rPr>
              <a:t> a </a:t>
            </a:r>
            <a:r>
              <a:rPr lang="en-US" dirty="0" err="1">
                <a:latin typeface="Trebuchet MS" panose="020B0603020202020204" pitchFamily="34" charset="0"/>
              </a:rPr>
              <a:t>discuta</a:t>
            </a:r>
            <a:r>
              <a:rPr lang="en-US" dirty="0">
                <a:latin typeface="Trebuchet MS" panose="020B0603020202020204" pitchFamily="34" charset="0"/>
              </a:rPr>
              <a:t> </a:t>
            </a:r>
            <a:r>
              <a:rPr lang="en-US" dirty="0" err="1">
                <a:latin typeface="Trebuchet MS" panose="020B0603020202020204" pitchFamily="34" charset="0"/>
              </a:rPr>
              <a:t>problemele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oportunitățile</a:t>
            </a:r>
            <a:r>
              <a:rPr lang="en-US" dirty="0">
                <a:latin typeface="Trebuchet MS" panose="020B0603020202020204" pitchFamily="34" charset="0"/>
              </a:rPr>
              <a:t> legate de </a:t>
            </a:r>
            <a:r>
              <a:rPr lang="en-US" dirty="0" err="1">
                <a:latin typeface="Trebuchet MS" panose="020B0603020202020204" pitchFamily="34" charset="0"/>
              </a:rPr>
              <a:t>activitățile</a:t>
            </a:r>
            <a:r>
              <a:rPr lang="en-US" dirty="0">
                <a:latin typeface="Trebuchet MS" panose="020B0603020202020204" pitchFamily="34" charset="0"/>
              </a:rPr>
              <a:t> </a:t>
            </a:r>
            <a:r>
              <a:rPr lang="en-US" dirty="0" err="1">
                <a:latin typeface="Trebuchet MS" panose="020B0603020202020204" pitchFamily="34" charset="0"/>
              </a:rPr>
              <a:t>societăților</a:t>
            </a:r>
            <a:r>
              <a:rPr lang="en-US" dirty="0">
                <a:latin typeface="Trebuchet MS" panose="020B0603020202020204" pitchFamily="34" charset="0"/>
              </a:rPr>
              <a:t> </a:t>
            </a:r>
            <a:r>
              <a:rPr lang="en-US" dirty="0" err="1">
                <a:latin typeface="Trebuchet MS" panose="020B0603020202020204" pitchFamily="34" charset="0"/>
              </a:rPr>
              <a:t>membre</a:t>
            </a:r>
            <a:r>
              <a:rPr lang="en-US" dirty="0">
                <a:latin typeface="Trebuchet MS" panose="020B0603020202020204" pitchFamily="34" charset="0"/>
              </a:rPr>
              <a:t> pentru a </a:t>
            </a:r>
            <a:r>
              <a:rPr lang="en-US" dirty="0" err="1">
                <a:latin typeface="Trebuchet MS" panose="020B0603020202020204" pitchFamily="34" charset="0"/>
              </a:rPr>
              <a:t>îmbunătăți</a:t>
            </a:r>
            <a:r>
              <a:rPr lang="en-US" dirty="0">
                <a:latin typeface="Trebuchet MS" panose="020B0603020202020204" pitchFamily="34" charset="0"/>
              </a:rPr>
              <a:t> </a:t>
            </a:r>
            <a:r>
              <a:rPr lang="en-US" dirty="0" err="1">
                <a:latin typeface="Trebuchet MS" panose="020B0603020202020204" pitchFamily="34" charset="0"/>
              </a:rPr>
              <a:t>calitatea</a:t>
            </a:r>
            <a:r>
              <a:rPr lang="en-US" dirty="0">
                <a:latin typeface="Trebuchet MS" panose="020B0603020202020204" pitchFamily="34" charset="0"/>
              </a:rPr>
              <a:t> </a:t>
            </a:r>
            <a:r>
              <a:rPr lang="en-US" dirty="0" err="1">
                <a:latin typeface="Trebuchet MS" panose="020B0603020202020204" pitchFamily="34" charset="0"/>
              </a:rPr>
              <a:t>programelor</a:t>
            </a:r>
            <a:r>
              <a:rPr lang="en-US" dirty="0">
                <a:latin typeface="Trebuchet MS" panose="020B0603020202020204" pitchFamily="34" charset="0"/>
              </a:rPr>
              <a:t> de </a:t>
            </a:r>
            <a:r>
              <a:rPr lang="en-US" dirty="0" err="1">
                <a:latin typeface="Trebuchet MS" panose="020B0603020202020204" pitchFamily="34" charset="0"/>
              </a:rPr>
              <a:t>învățare</a:t>
            </a:r>
            <a:r>
              <a:rPr lang="en-US" dirty="0">
                <a:latin typeface="Trebuchet MS" panose="020B0603020202020204" pitchFamily="34" charset="0"/>
              </a:rPr>
              <a:t> </a:t>
            </a:r>
            <a:r>
              <a:rPr lang="en-US" dirty="0" err="1">
                <a:latin typeface="Trebuchet MS" panose="020B0603020202020204" pitchFamily="34" charset="0"/>
              </a:rPr>
              <a:t>pe</a:t>
            </a:r>
            <a:r>
              <a:rPr lang="en-US" dirty="0">
                <a:latin typeface="Trebuchet MS" panose="020B0603020202020204" pitchFamily="34" charset="0"/>
              </a:rPr>
              <a:t> tot </a:t>
            </a:r>
            <a:r>
              <a:rPr lang="en-US" dirty="0" err="1">
                <a:latin typeface="Trebuchet MS" panose="020B0603020202020204" pitchFamily="34" charset="0"/>
              </a:rPr>
              <a:t>parcursul</a:t>
            </a:r>
            <a:r>
              <a:rPr lang="en-US" dirty="0">
                <a:latin typeface="Trebuchet MS" panose="020B0603020202020204" pitchFamily="34" charset="0"/>
              </a:rPr>
              <a:t> </a:t>
            </a:r>
            <a:r>
              <a:rPr lang="en-US" dirty="0" err="1">
                <a:latin typeface="Trebuchet MS" panose="020B0603020202020204" pitchFamily="34" charset="0"/>
              </a:rPr>
              <a:t>vieții</a:t>
            </a:r>
            <a:r>
              <a:rPr lang="en-US" dirty="0">
                <a:latin typeface="Trebuchet MS" panose="020B0603020202020204" pitchFamily="34" charset="0"/>
              </a:rPr>
              <a:t> din </a:t>
            </a:r>
            <a:r>
              <a:rPr lang="en-US" dirty="0" err="1">
                <a:latin typeface="Trebuchet MS" panose="020B0603020202020204" pitchFamily="34" charset="0"/>
              </a:rPr>
              <a:t>Statele</a:t>
            </a:r>
            <a:r>
              <a:rPr lang="en-US" dirty="0">
                <a:latin typeface="Trebuchet MS" panose="020B0603020202020204" pitchFamily="34" charset="0"/>
              </a:rPr>
              <a:t> Unite</a:t>
            </a:r>
            <a:r>
              <a:rPr lang="en-US" dirty="0" smtClean="0">
                <a:latin typeface="Trebuchet MS" panose="020B0603020202020204" pitchFamily="34" charset="0"/>
              </a:rPr>
              <a:t>.</a:t>
            </a:r>
          </a:p>
          <a:p>
            <a:pPr algn="ctr"/>
            <a:endParaRPr lang="ro-RO" b="1" i="1" dirty="0" smtClean="0">
              <a:latin typeface="Trebuchet MS" panose="020B0603020202020204" pitchFamily="34" charset="0"/>
            </a:endParaRPr>
          </a:p>
          <a:p>
            <a:r>
              <a:rPr lang="en-US" b="1" i="1" dirty="0" err="1" smtClean="0">
                <a:latin typeface="Trebuchet MS" panose="020B0603020202020204" pitchFamily="34" charset="0"/>
              </a:rPr>
              <a:t>Modelul</a:t>
            </a:r>
            <a:r>
              <a:rPr lang="en-US" b="1" i="1" dirty="0" smtClean="0">
                <a:latin typeface="Trebuchet MS" panose="020B0603020202020204" pitchFamily="34" charset="0"/>
              </a:rPr>
              <a:t> RO</a:t>
            </a:r>
            <a:endParaRPr lang="en-US" b="1" i="1" dirty="0">
              <a:latin typeface="Trebuchet MS" panose="020B0603020202020204" pitchFamily="34" charset="0"/>
            </a:endParaRPr>
          </a:p>
          <a:p>
            <a:r>
              <a:rPr lang="en-US" dirty="0" smtClean="0">
                <a:latin typeface="Trebuchet MS" panose="020B0603020202020204" pitchFamily="34" charset="0"/>
              </a:rPr>
              <a:t>ANC</a:t>
            </a:r>
            <a:r>
              <a:rPr lang="ro-RO" dirty="0" smtClean="0">
                <a:latin typeface="Trebuchet MS" panose="020B0603020202020204" pitchFamily="34" charset="0"/>
              </a:rPr>
              <a:t>:</a:t>
            </a:r>
          </a:p>
          <a:p>
            <a:pPr marL="342900" indent="-342900" algn="just">
              <a:buFont typeface="Wingdings" panose="05000000000000000000" pitchFamily="2" charset="2"/>
              <a:buChar char="ü"/>
            </a:pPr>
            <a:r>
              <a:rPr lang="en-US" dirty="0" err="1" smtClean="0">
                <a:latin typeface="Trebuchet MS" panose="020B0603020202020204" pitchFamily="34" charset="0"/>
              </a:rPr>
              <a:t>utilizeaz</a:t>
            </a:r>
            <a:r>
              <a:rPr lang="ro-RO" dirty="0" smtClean="0">
                <a:latin typeface="Trebuchet MS" panose="020B0603020202020204" pitchFamily="34" charset="0"/>
              </a:rPr>
              <a:t>ă</a:t>
            </a:r>
            <a:r>
              <a:rPr lang="en-US" dirty="0" smtClean="0">
                <a:latin typeface="Trebuchet MS" panose="020B0603020202020204" pitchFamily="34" charset="0"/>
              </a:rPr>
              <a:t> un </a:t>
            </a:r>
            <a:r>
              <a:rPr lang="en-US" dirty="0" err="1" smtClean="0">
                <a:latin typeface="Trebuchet MS" panose="020B0603020202020204" pitchFamily="34" charset="0"/>
              </a:rPr>
              <a:t>grup</a:t>
            </a:r>
            <a:r>
              <a:rPr lang="en-US" dirty="0" smtClean="0">
                <a:latin typeface="Trebuchet MS" panose="020B0603020202020204" pitchFamily="34" charset="0"/>
              </a:rPr>
              <a:t> de 30 </a:t>
            </a:r>
            <a:r>
              <a:rPr lang="ro-RO" dirty="0" smtClean="0">
                <a:latin typeface="Trebuchet MS" panose="020B0603020202020204" pitchFamily="34" charset="0"/>
              </a:rPr>
              <a:t>de </a:t>
            </a:r>
            <a:r>
              <a:rPr lang="en-US" dirty="0" err="1" smtClean="0">
                <a:latin typeface="Trebuchet MS" panose="020B0603020202020204" pitchFamily="34" charset="0"/>
              </a:rPr>
              <a:t>exper</a:t>
            </a:r>
            <a:r>
              <a:rPr lang="ro-RO" dirty="0" smtClean="0">
                <a:latin typeface="Trebuchet MS" panose="020B0603020202020204" pitchFamily="34" charset="0"/>
              </a:rPr>
              <a:t>ț</a:t>
            </a:r>
            <a:r>
              <a:rPr lang="en-US" dirty="0" err="1" smtClean="0">
                <a:latin typeface="Trebuchet MS" panose="020B0603020202020204" pitchFamily="34" charset="0"/>
              </a:rPr>
              <a:t>i</a:t>
            </a:r>
            <a:r>
              <a:rPr lang="en-US" dirty="0" smtClean="0">
                <a:latin typeface="Trebuchet MS" panose="020B0603020202020204" pitchFamily="34" charset="0"/>
              </a:rPr>
              <a:t> </a:t>
            </a:r>
            <a:r>
              <a:rPr lang="en-US" dirty="0" err="1" smtClean="0">
                <a:latin typeface="Trebuchet MS" panose="020B0603020202020204" pitchFamily="34" charset="0"/>
              </a:rPr>
              <a:t>externi</a:t>
            </a:r>
            <a:r>
              <a:rPr lang="en-US" dirty="0" smtClean="0">
                <a:latin typeface="Trebuchet MS" panose="020B0603020202020204" pitchFamily="34" charset="0"/>
              </a:rPr>
              <a:t> </a:t>
            </a:r>
            <a:r>
              <a:rPr lang="ro-RO" dirty="0" err="1">
                <a:latin typeface="Trebuchet MS" panose="020B0603020202020204" pitchFamily="34" charset="0"/>
              </a:rPr>
              <a:t>ș</a:t>
            </a:r>
            <a:r>
              <a:rPr lang="en-US" dirty="0" err="1" smtClean="0">
                <a:latin typeface="Trebuchet MS" panose="020B0603020202020204" pitchFamily="34" charset="0"/>
              </a:rPr>
              <a:t>i</a:t>
            </a:r>
            <a:r>
              <a:rPr lang="en-US" dirty="0" smtClean="0">
                <a:latin typeface="Trebuchet MS" panose="020B0603020202020204" pitchFamily="34" charset="0"/>
              </a:rPr>
              <a:t> 5 </a:t>
            </a:r>
            <a:r>
              <a:rPr lang="en-US" dirty="0" err="1" smtClean="0">
                <a:latin typeface="Trebuchet MS" panose="020B0603020202020204" pitchFamily="34" charset="0"/>
              </a:rPr>
              <a:t>interni</a:t>
            </a:r>
            <a:r>
              <a:rPr lang="en-US" dirty="0" smtClean="0">
                <a:latin typeface="Trebuchet MS" panose="020B0603020202020204" pitchFamily="34" charset="0"/>
              </a:rPr>
              <a:t> </a:t>
            </a:r>
            <a:r>
              <a:rPr lang="en-US" dirty="0" err="1" smtClean="0">
                <a:latin typeface="Trebuchet MS" panose="020B0603020202020204" pitchFamily="34" charset="0"/>
              </a:rPr>
              <a:t>pentru</a:t>
            </a:r>
            <a:r>
              <a:rPr lang="en-US" dirty="0" smtClean="0">
                <a:latin typeface="Trebuchet MS" panose="020B0603020202020204" pitchFamily="34" charset="0"/>
              </a:rPr>
              <a:t> a </a:t>
            </a:r>
            <a:r>
              <a:rPr lang="en-US" dirty="0" err="1" smtClean="0">
                <a:latin typeface="Trebuchet MS" panose="020B0603020202020204" pitchFamily="34" charset="0"/>
              </a:rPr>
              <a:t>definitiva</a:t>
            </a:r>
            <a:r>
              <a:rPr lang="en-US" dirty="0" smtClean="0">
                <a:latin typeface="Trebuchet MS" panose="020B0603020202020204" pitchFamily="34" charset="0"/>
              </a:rPr>
              <a:t> </a:t>
            </a:r>
            <a:r>
              <a:rPr lang="en-US" dirty="0" err="1" smtClean="0">
                <a:latin typeface="Trebuchet MS" panose="020B0603020202020204" pitchFamily="34" charset="0"/>
              </a:rPr>
              <a:t>aceste</a:t>
            </a:r>
            <a:r>
              <a:rPr lang="en-US" dirty="0" smtClean="0">
                <a:latin typeface="Trebuchet MS" panose="020B0603020202020204" pitchFamily="34" charset="0"/>
              </a:rPr>
              <a:t> </a:t>
            </a:r>
            <a:r>
              <a:rPr lang="en-US" dirty="0" err="1" smtClean="0">
                <a:latin typeface="Trebuchet MS" panose="020B0603020202020204" pitchFamily="34" charset="0"/>
              </a:rPr>
              <a:t>programe</a:t>
            </a:r>
            <a:r>
              <a:rPr lang="en-US" dirty="0" smtClean="0">
                <a:latin typeface="Trebuchet MS" panose="020B0603020202020204" pitchFamily="34" charset="0"/>
              </a:rPr>
              <a:t>;</a:t>
            </a:r>
            <a:endParaRPr lang="ro-RO" dirty="0">
              <a:latin typeface="Trebuchet MS" panose="020B0603020202020204" pitchFamily="34" charset="0"/>
            </a:endParaRPr>
          </a:p>
          <a:p>
            <a:pPr marL="342900" indent="-342900" algn="just">
              <a:buFont typeface="Wingdings" panose="05000000000000000000" pitchFamily="2" charset="2"/>
              <a:buChar char="ü"/>
            </a:pPr>
            <a:r>
              <a:rPr lang="ro-RO" dirty="0" smtClean="0">
                <a:latin typeface="Trebuchet MS" panose="020B0603020202020204" pitchFamily="34" charset="0"/>
              </a:rPr>
              <a:t>utilizează ESCO;</a:t>
            </a:r>
            <a:endParaRPr lang="ro-RO" dirty="0">
              <a:latin typeface="Trebuchet MS" panose="020B0603020202020204" pitchFamily="34" charset="0"/>
            </a:endParaRPr>
          </a:p>
          <a:p>
            <a:pPr marL="342900" indent="-342900" algn="just">
              <a:buFont typeface="Wingdings" panose="05000000000000000000" pitchFamily="2" charset="2"/>
              <a:buChar char="ü"/>
            </a:pPr>
            <a:r>
              <a:rPr lang="ro-RO" dirty="0" smtClean="0">
                <a:latin typeface="Trebuchet MS" panose="020B0603020202020204" pitchFamily="34" charset="0"/>
              </a:rPr>
              <a:t>are rolul </a:t>
            </a:r>
            <a:r>
              <a:rPr lang="en-US" dirty="0" smtClean="0">
                <a:latin typeface="Trebuchet MS" panose="020B0603020202020204" pitchFamily="34" charset="0"/>
              </a:rPr>
              <a:t>de a </a:t>
            </a:r>
            <a:r>
              <a:rPr lang="ro-RO" dirty="0" smtClean="0">
                <a:latin typeface="Trebuchet MS" panose="020B0603020202020204" pitchFamily="34" charset="0"/>
              </a:rPr>
              <a:t>ț</a:t>
            </a:r>
            <a:r>
              <a:rPr lang="en-US" dirty="0" err="1" smtClean="0">
                <a:latin typeface="Trebuchet MS" panose="020B0603020202020204" pitchFamily="34" charset="0"/>
              </a:rPr>
              <a:t>ine</a:t>
            </a:r>
            <a:r>
              <a:rPr lang="en-US" dirty="0" smtClean="0">
                <a:latin typeface="Trebuchet MS" panose="020B0603020202020204" pitchFamily="34" charset="0"/>
              </a:rPr>
              <a:t> leg</a:t>
            </a:r>
            <a:r>
              <a:rPr lang="ro-RO" dirty="0" smtClean="0">
                <a:latin typeface="Trebuchet MS" panose="020B0603020202020204" pitchFamily="34" charset="0"/>
              </a:rPr>
              <a:t>ă</a:t>
            </a:r>
            <a:r>
              <a:rPr lang="en-US" dirty="0" err="1" smtClean="0">
                <a:latin typeface="Trebuchet MS" panose="020B0603020202020204" pitchFamily="34" charset="0"/>
              </a:rPr>
              <a:t>tura</a:t>
            </a:r>
            <a:r>
              <a:rPr lang="en-US" dirty="0" smtClean="0">
                <a:latin typeface="Trebuchet MS" panose="020B0603020202020204" pitchFamily="34" charset="0"/>
              </a:rPr>
              <a:t> cu pia</a:t>
            </a:r>
            <a:r>
              <a:rPr lang="ro-RO" dirty="0" smtClean="0">
                <a:latin typeface="Trebuchet MS" panose="020B0603020202020204" pitchFamily="34" charset="0"/>
              </a:rPr>
              <a:t>ț</a:t>
            </a:r>
            <a:r>
              <a:rPr lang="en-US" dirty="0" smtClean="0">
                <a:latin typeface="Trebuchet MS" panose="020B0603020202020204" pitchFamily="34" charset="0"/>
              </a:rPr>
              <a:t>a </a:t>
            </a:r>
            <a:r>
              <a:rPr lang="en-US" dirty="0" err="1" smtClean="0">
                <a:latin typeface="Trebuchet MS" panose="020B0603020202020204" pitchFamily="34" charset="0"/>
              </a:rPr>
              <a:t>muncii</a:t>
            </a:r>
            <a:r>
              <a:rPr lang="en-US" dirty="0" smtClean="0">
                <a:latin typeface="Trebuchet MS" panose="020B0603020202020204" pitchFamily="34" charset="0"/>
              </a:rPr>
              <a:t> </a:t>
            </a:r>
            <a:r>
              <a:rPr lang="en-US" dirty="0" err="1" smtClean="0">
                <a:latin typeface="Trebuchet MS" panose="020B0603020202020204" pitchFamily="34" charset="0"/>
              </a:rPr>
              <a:t>prin</a:t>
            </a:r>
            <a:r>
              <a:rPr lang="en-US" dirty="0" smtClean="0">
                <a:latin typeface="Trebuchet MS" panose="020B0603020202020204" pitchFamily="34" charset="0"/>
              </a:rPr>
              <a:t> </a:t>
            </a:r>
            <a:r>
              <a:rPr lang="ro-RO" dirty="0" smtClean="0">
                <a:latin typeface="Trebuchet MS" panose="020B0603020202020204" pitchFamily="34" charset="0"/>
              </a:rPr>
              <a:t>Comitetele Sectoriale (CS)</a:t>
            </a:r>
            <a:r>
              <a:rPr lang="ro-RO" dirty="0">
                <a:latin typeface="Trebuchet MS" panose="020B0603020202020204" pitchFamily="34" charset="0"/>
              </a:rPr>
              <a:t>;</a:t>
            </a:r>
            <a:r>
              <a:rPr lang="en-US" dirty="0" smtClean="0">
                <a:latin typeface="Trebuchet MS" panose="020B0603020202020204" pitchFamily="34" charset="0"/>
              </a:rPr>
              <a:t> </a:t>
            </a:r>
            <a:endParaRPr lang="en-US" dirty="0">
              <a:latin typeface="Trebuchet MS" panose="020B0603020202020204" pitchFamily="34" charset="0"/>
            </a:endParaRPr>
          </a:p>
          <a:p>
            <a:pPr algn="ctr"/>
            <a:r>
              <a:rPr lang="en-US" dirty="0" smtClean="0">
                <a:solidFill>
                  <a:srgbClr val="FF0000"/>
                </a:solidFill>
                <a:latin typeface="Trebuchet MS" panose="020B0603020202020204" pitchFamily="34" charset="0"/>
              </a:rPr>
              <a:t>AGIR ?</a:t>
            </a:r>
          </a:p>
          <a:p>
            <a:pPr algn="ctr"/>
            <a:r>
              <a:rPr lang="en-US" dirty="0" err="1" smtClean="0">
                <a:solidFill>
                  <a:srgbClr val="FF0000"/>
                </a:solidFill>
                <a:latin typeface="Trebuchet MS" panose="020B0603020202020204" pitchFamily="34" charset="0"/>
              </a:rPr>
              <a:t>Asocia</a:t>
            </a:r>
            <a:r>
              <a:rPr lang="ro-RO" dirty="0" smtClean="0">
                <a:solidFill>
                  <a:srgbClr val="FF0000"/>
                </a:solidFill>
                <a:latin typeface="Trebuchet MS" panose="020B0603020202020204" pitchFamily="34" charset="0"/>
              </a:rPr>
              <a:t>ț</a:t>
            </a:r>
            <a:r>
              <a:rPr lang="en-US" dirty="0" smtClean="0">
                <a:solidFill>
                  <a:srgbClr val="FF0000"/>
                </a:solidFill>
                <a:latin typeface="Trebuchet MS" panose="020B0603020202020204" pitchFamily="34" charset="0"/>
              </a:rPr>
              <a:t>ii </a:t>
            </a:r>
            <a:r>
              <a:rPr lang="en-US" dirty="0" err="1" smtClean="0">
                <a:solidFill>
                  <a:srgbClr val="FF0000"/>
                </a:solidFill>
                <a:latin typeface="Trebuchet MS" panose="020B0603020202020204" pitchFamily="34" charset="0"/>
              </a:rPr>
              <a:t>profesionale</a:t>
            </a:r>
            <a:r>
              <a:rPr lang="en-US" dirty="0" smtClean="0">
                <a:solidFill>
                  <a:srgbClr val="FF0000"/>
                </a:solidFill>
                <a:latin typeface="Trebuchet MS" panose="020B0603020202020204" pitchFamily="34" charset="0"/>
              </a:rPr>
              <a:t>?</a:t>
            </a:r>
          </a:p>
          <a:p>
            <a:pPr algn="ctr"/>
            <a:r>
              <a:rPr lang="en-US" dirty="0" err="1" smtClean="0">
                <a:solidFill>
                  <a:srgbClr val="FF0000"/>
                </a:solidFill>
                <a:latin typeface="Trebuchet MS" panose="020B0603020202020204" pitchFamily="34" charset="0"/>
              </a:rPr>
              <a:t>Desemna</a:t>
            </a:r>
            <a:r>
              <a:rPr lang="ro-RO" dirty="0" smtClean="0">
                <a:solidFill>
                  <a:srgbClr val="FF0000"/>
                </a:solidFill>
                <a:latin typeface="Trebuchet MS" panose="020B0603020202020204" pitchFamily="34" charset="0"/>
              </a:rPr>
              <a:t>ț</a:t>
            </a:r>
            <a:r>
              <a:rPr lang="en-US" dirty="0" err="1" smtClean="0">
                <a:solidFill>
                  <a:srgbClr val="FF0000"/>
                </a:solidFill>
                <a:latin typeface="Trebuchet MS" panose="020B0603020202020204" pitchFamily="34" charset="0"/>
              </a:rPr>
              <a:t>i</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dvs</a:t>
            </a:r>
            <a:r>
              <a:rPr lang="ro-RO" dirty="0" smtClean="0">
                <a:solidFill>
                  <a:srgbClr val="FF0000"/>
                </a:solidFill>
                <a:latin typeface="Trebuchet MS" panose="020B0603020202020204" pitchFamily="34" charset="0"/>
              </a:rPr>
              <a:t>.</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parteneri</a:t>
            </a:r>
            <a:r>
              <a:rPr lang="en-US" dirty="0" smtClean="0">
                <a:solidFill>
                  <a:srgbClr val="FF0000"/>
                </a:solidFill>
                <a:latin typeface="Trebuchet MS" panose="020B0603020202020204" pitchFamily="34" charset="0"/>
              </a:rPr>
              <a:t> </a:t>
            </a:r>
            <a:r>
              <a:rPr lang="ro-RO" dirty="0" smtClean="0">
                <a:solidFill>
                  <a:srgbClr val="FF0000"/>
                </a:solidFill>
                <a:latin typeface="Trebuchet MS" panose="020B0603020202020204" pitchFamily="34" charset="0"/>
              </a:rPr>
              <a:t>î</a:t>
            </a:r>
            <a:r>
              <a:rPr lang="en-US" dirty="0" smtClean="0">
                <a:solidFill>
                  <a:srgbClr val="FF0000"/>
                </a:solidFill>
                <a:latin typeface="Trebuchet MS" panose="020B0603020202020204" pitchFamily="34" charset="0"/>
              </a:rPr>
              <a:t>n </a:t>
            </a:r>
            <a:r>
              <a:rPr lang="en-US" dirty="0" err="1" smtClean="0">
                <a:solidFill>
                  <a:srgbClr val="FF0000"/>
                </a:solidFill>
                <a:latin typeface="Trebuchet MS" panose="020B0603020202020204" pitchFamily="34" charset="0"/>
              </a:rPr>
              <a:t>domeniu</a:t>
            </a:r>
            <a:r>
              <a:rPr lang="en-US" dirty="0" smtClean="0">
                <a:solidFill>
                  <a:srgbClr val="FF0000"/>
                </a:solidFill>
                <a:latin typeface="Trebuchet MS" panose="020B0603020202020204" pitchFamily="34" charset="0"/>
              </a:rPr>
              <a:t>?</a:t>
            </a:r>
            <a:r>
              <a:rPr lang="ro-RO" dirty="0">
                <a:solidFill>
                  <a:srgbClr val="FF0000"/>
                </a:solidFill>
                <a:latin typeface="Trebuchet MS" panose="020B0603020202020204" pitchFamily="34" charset="0"/>
              </a:rPr>
              <a:t> </a:t>
            </a:r>
            <a:endParaRPr lang="en-US" dirty="0" smtClean="0">
              <a:solidFill>
                <a:srgbClr val="FF0000"/>
              </a:solidFill>
              <a:latin typeface="Trebuchet MS" panose="020B0603020202020204" pitchFamily="34" charset="0"/>
            </a:endParaRPr>
          </a:p>
        </p:txBody>
      </p:sp>
      <p:grpSp>
        <p:nvGrpSpPr>
          <p:cNvPr id="7" name="Group 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738545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1117600"/>
            <a:ext cx="86868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lumMod val="50000"/>
                  </a:schemeClr>
                </a:solidFill>
                <a:latin typeface="Trebuchet MS" panose="020B0603020202020204" pitchFamily="34" charset="0"/>
              </a:rPr>
              <a:t>Industry Competency Model Initiative: </a:t>
            </a:r>
            <a:r>
              <a:rPr lang="en-US" sz="2400" b="1" dirty="0" smtClean="0">
                <a:solidFill>
                  <a:schemeClr val="bg1">
                    <a:lumMod val="50000"/>
                  </a:schemeClr>
                </a:solidFill>
                <a:latin typeface="Trebuchet MS" panose="020B0603020202020204" pitchFamily="34" charset="0"/>
              </a:rPr>
              <a:t>U.S</a:t>
            </a:r>
            <a:r>
              <a:rPr lang="en-US" sz="2400" b="1" dirty="0">
                <a:solidFill>
                  <a:schemeClr val="bg1">
                    <a:lumMod val="50000"/>
                  </a:schemeClr>
                </a:solidFill>
                <a:latin typeface="Trebuchet MS" panose="020B0603020202020204" pitchFamily="34" charset="0"/>
              </a:rPr>
              <a:t>. Department of Labor </a:t>
            </a:r>
            <a:r>
              <a:rPr lang="en-US" sz="2400" b="1" i="1" dirty="0">
                <a:solidFill>
                  <a:schemeClr val="bg1">
                    <a:lumMod val="50000"/>
                  </a:schemeClr>
                </a:solidFill>
                <a:latin typeface="Trebuchet MS" panose="020B0603020202020204" pitchFamily="34" charset="0"/>
              </a:rPr>
              <a:t>Employment and Training Administration (ETA)</a:t>
            </a:r>
          </a:p>
        </p:txBody>
      </p:sp>
      <p:cxnSp>
        <p:nvCxnSpPr>
          <p:cNvPr id="26" name="Straight Connector 25"/>
          <p:cNvCxnSpPr/>
          <p:nvPr/>
        </p:nvCxnSpPr>
        <p:spPr>
          <a:xfrm>
            <a:off x="457200" y="1909761"/>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200" y="1909761"/>
            <a:ext cx="8229600" cy="3970318"/>
          </a:xfrm>
          <a:prstGeom prst="rect">
            <a:avLst/>
          </a:prstGeom>
        </p:spPr>
        <p:txBody>
          <a:bodyPr wrap="square">
            <a:spAutoFit/>
          </a:bodyPr>
          <a:lstStyle/>
          <a:p>
            <a:r>
              <a:rPr lang="ro-RO" sz="3200" b="1" i="1" dirty="0" smtClean="0">
                <a:solidFill>
                  <a:schemeClr val="accent2"/>
                </a:solidFill>
                <a:latin typeface="Trebuchet MS" panose="020B0603020202020204" pitchFamily="34" charset="0"/>
              </a:rPr>
              <a:t>Ce este</a:t>
            </a:r>
            <a:r>
              <a:rPr lang="en-US" sz="3200" b="1" i="1" dirty="0" smtClean="0">
                <a:solidFill>
                  <a:schemeClr val="accent2"/>
                </a:solidFill>
                <a:latin typeface="Trebuchet MS" panose="020B0603020202020204" pitchFamily="34" charset="0"/>
              </a:rPr>
              <a:t>?</a:t>
            </a:r>
            <a:endParaRPr lang="en-US" sz="3200" b="1" i="1" dirty="0">
              <a:solidFill>
                <a:schemeClr val="accent2"/>
              </a:solidFill>
              <a:latin typeface="Trebuchet MS" panose="020B0603020202020204" pitchFamily="34" charset="0"/>
            </a:endParaRPr>
          </a:p>
          <a:p>
            <a:pPr algn="just"/>
            <a:r>
              <a:rPr lang="en-US" sz="2000" dirty="0" smtClean="0">
                <a:latin typeface="Trebuchet MS" panose="020B0603020202020204" pitchFamily="34" charset="0"/>
              </a:rPr>
              <a:t>ETA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i="1" u="sng" dirty="0" err="1">
                <a:latin typeface="Trebuchet MS" panose="020B0603020202020204" pitchFamily="34" charset="0"/>
              </a:rPr>
              <a:t>partenerii</a:t>
            </a:r>
            <a:r>
              <a:rPr lang="en-US" sz="2000" i="1" u="sng" dirty="0">
                <a:latin typeface="Trebuchet MS" panose="020B0603020202020204" pitchFamily="34" charset="0"/>
              </a:rPr>
              <a:t> din </a:t>
            </a:r>
            <a:r>
              <a:rPr lang="en-US" sz="2000" i="1" u="sng" dirty="0" err="1">
                <a:latin typeface="Trebuchet MS" panose="020B0603020202020204" pitchFamily="34" charset="0"/>
              </a:rPr>
              <a:t>industrie</a:t>
            </a:r>
            <a:r>
              <a:rPr lang="en-US" sz="2000" dirty="0">
                <a:latin typeface="Trebuchet MS" panose="020B0603020202020204" pitchFamily="34" charset="0"/>
              </a:rPr>
              <a:t> </a:t>
            </a:r>
            <a:r>
              <a:rPr lang="en-US" sz="2000" dirty="0" err="1">
                <a:latin typeface="Trebuchet MS" panose="020B0603020202020204" pitchFamily="34" charset="0"/>
              </a:rPr>
              <a:t>colaborează</a:t>
            </a:r>
            <a:r>
              <a:rPr lang="en-US" sz="2000" dirty="0">
                <a:latin typeface="Trebuchet MS" panose="020B0603020202020204" pitchFamily="34" charset="0"/>
              </a:rPr>
              <a:t> pentru </a:t>
            </a:r>
            <a:r>
              <a:rPr lang="en-US" sz="2000" dirty="0" err="1">
                <a:latin typeface="Trebuchet MS" panose="020B0603020202020204" pitchFamily="34" charset="0"/>
              </a:rPr>
              <a:t>dezvoltarea</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menținerea</a:t>
            </a:r>
            <a:r>
              <a:rPr lang="en-US" sz="2000" dirty="0">
                <a:latin typeface="Trebuchet MS" panose="020B0603020202020204" pitchFamily="34" charset="0"/>
              </a:rPr>
              <a:t> </a:t>
            </a:r>
            <a:r>
              <a:rPr lang="en-US" sz="2000" dirty="0" err="1">
                <a:latin typeface="Trebuchet MS" panose="020B0603020202020204" pitchFamily="34" charset="0"/>
              </a:rPr>
              <a:t>unor</a:t>
            </a:r>
            <a:r>
              <a:rPr lang="en-US" sz="2000" dirty="0">
                <a:latin typeface="Trebuchet MS" panose="020B0603020202020204" pitchFamily="34" charset="0"/>
              </a:rPr>
              <a:t> </a:t>
            </a:r>
            <a:r>
              <a:rPr lang="en-US" sz="2000" dirty="0" err="1">
                <a:latin typeface="Trebuchet MS" panose="020B0603020202020204" pitchFamily="34" charset="0"/>
              </a:rPr>
              <a:t>modele</a:t>
            </a:r>
            <a:r>
              <a:rPr lang="en-US" sz="2000" dirty="0">
                <a:latin typeface="Trebuchet MS" panose="020B0603020202020204" pitchFamily="34" charset="0"/>
              </a:rPr>
              <a:t> </a:t>
            </a:r>
            <a:r>
              <a:rPr lang="en-US" sz="2000" dirty="0" err="1">
                <a:latin typeface="Trebuchet MS" panose="020B0603020202020204" pitchFamily="34" charset="0"/>
              </a:rPr>
              <a:t>dinamice</a:t>
            </a:r>
            <a:r>
              <a:rPr lang="en-US" sz="2000" dirty="0">
                <a:latin typeface="Trebuchet MS" panose="020B0603020202020204" pitchFamily="34" charset="0"/>
              </a:rPr>
              <a:t> ale </a:t>
            </a:r>
            <a:r>
              <a:rPr lang="en-US" sz="2000" dirty="0" err="1">
                <a:latin typeface="Trebuchet MS" panose="020B0603020202020204" pitchFamily="34" charset="0"/>
              </a:rPr>
              <a:t>fundației</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competențelor</a:t>
            </a:r>
            <a:r>
              <a:rPr lang="en-US" sz="2000" dirty="0">
                <a:latin typeface="Trebuchet MS" panose="020B0603020202020204" pitchFamily="34" charset="0"/>
              </a:rPr>
              <a:t> </a:t>
            </a:r>
            <a:r>
              <a:rPr lang="en-US" sz="2000" dirty="0" err="1">
                <a:latin typeface="Trebuchet MS" panose="020B0603020202020204" pitchFamily="34" charset="0"/>
              </a:rPr>
              <a:t>tehnice</a:t>
            </a:r>
            <a:r>
              <a:rPr lang="en-US" sz="2000" dirty="0">
                <a:latin typeface="Trebuchet MS" panose="020B0603020202020204" pitchFamily="34" charset="0"/>
              </a:rPr>
              <a:t> </a:t>
            </a:r>
            <a:r>
              <a:rPr lang="en-US" sz="2000" dirty="0" err="1">
                <a:latin typeface="Trebuchet MS" panose="020B0603020202020204" pitchFamily="34" charset="0"/>
              </a:rPr>
              <a:t>necesare</a:t>
            </a:r>
            <a:r>
              <a:rPr lang="en-US" sz="2000" dirty="0">
                <a:latin typeface="Trebuchet MS" panose="020B0603020202020204" pitchFamily="34" charset="0"/>
              </a:rPr>
              <a:t> </a:t>
            </a:r>
            <a:r>
              <a:rPr lang="en-US" sz="2000" dirty="0" err="1">
                <a:latin typeface="Trebuchet MS" panose="020B0603020202020204" pitchFamily="34" charset="0"/>
              </a:rPr>
              <a:t>în</a:t>
            </a:r>
            <a:r>
              <a:rPr lang="en-US" sz="2000" dirty="0">
                <a:latin typeface="Trebuchet MS" panose="020B0603020202020204" pitchFamily="34" charset="0"/>
              </a:rPr>
              <a:t> </a:t>
            </a:r>
            <a:r>
              <a:rPr lang="en-US" sz="2000" dirty="0" err="1">
                <a:latin typeface="Trebuchet MS" panose="020B0603020202020204" pitchFamily="34" charset="0"/>
              </a:rPr>
              <a:t>industriile</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sectoarele</a:t>
            </a:r>
            <a:r>
              <a:rPr lang="en-US" sz="2000" dirty="0">
                <a:latin typeface="Trebuchet MS" panose="020B0603020202020204" pitchFamily="34" charset="0"/>
              </a:rPr>
              <a:t> </a:t>
            </a:r>
            <a:r>
              <a:rPr lang="en-US" sz="2000" dirty="0" err="1">
                <a:latin typeface="Trebuchet MS" panose="020B0603020202020204" pitchFamily="34" charset="0"/>
              </a:rPr>
              <a:t>vitale</a:t>
            </a:r>
            <a:r>
              <a:rPr lang="en-US" sz="2000" dirty="0">
                <a:latin typeface="Trebuchet MS" panose="020B0603020202020204" pitchFamily="34" charset="0"/>
              </a:rPr>
              <a:t> din </a:t>
            </a:r>
            <a:r>
              <a:rPr lang="en-US" sz="2000" dirty="0" err="1">
                <a:latin typeface="Trebuchet MS" panose="020B0603020202020204" pitchFamily="34" charset="0"/>
              </a:rPr>
              <a:t>punct</a:t>
            </a:r>
            <a:r>
              <a:rPr lang="en-US" sz="2000" dirty="0">
                <a:latin typeface="Trebuchet MS" panose="020B0603020202020204" pitchFamily="34" charset="0"/>
              </a:rPr>
              <a:t> de </a:t>
            </a:r>
            <a:r>
              <a:rPr lang="en-US" sz="2000" dirty="0" err="1">
                <a:latin typeface="Trebuchet MS" panose="020B0603020202020204" pitchFamily="34" charset="0"/>
              </a:rPr>
              <a:t>vedere</a:t>
            </a:r>
            <a:r>
              <a:rPr lang="en-US" sz="2000" dirty="0">
                <a:latin typeface="Trebuchet MS" panose="020B0603020202020204" pitchFamily="34" charset="0"/>
              </a:rPr>
              <a:t> </a:t>
            </a:r>
            <a:r>
              <a:rPr lang="en-US" sz="2000" dirty="0" smtClean="0">
                <a:latin typeface="Trebuchet MS" panose="020B0603020202020204" pitchFamily="34" charset="0"/>
              </a:rPr>
              <a:t>economic</a:t>
            </a:r>
            <a:r>
              <a:rPr lang="ro-RO" sz="2000" dirty="0" smtClean="0">
                <a:latin typeface="Trebuchet MS" panose="020B0603020202020204" pitchFamily="34" charset="0"/>
              </a:rPr>
              <a:t> din </a:t>
            </a:r>
            <a:r>
              <a:rPr lang="en-US" sz="2000" dirty="0" err="1" smtClean="0">
                <a:latin typeface="Trebuchet MS" panose="020B0603020202020204" pitchFamily="34" charset="0"/>
              </a:rPr>
              <a:t>economia</a:t>
            </a:r>
            <a:r>
              <a:rPr lang="en-US" sz="2000" dirty="0" smtClean="0">
                <a:latin typeface="Trebuchet MS" panose="020B0603020202020204" pitchFamily="34" charset="0"/>
              </a:rPr>
              <a:t> </a:t>
            </a:r>
            <a:r>
              <a:rPr lang="en-US" sz="2000" dirty="0" err="1" smtClean="0">
                <a:latin typeface="Trebuchet MS" panose="020B0603020202020204" pitchFamily="34" charset="0"/>
              </a:rPr>
              <a:t>americană</a:t>
            </a:r>
            <a:r>
              <a:rPr lang="ro-RO" sz="2000" dirty="0" smtClean="0">
                <a:latin typeface="Trebuchet MS" panose="020B0603020202020204" pitchFamily="34" charset="0"/>
              </a:rPr>
              <a:t>.</a:t>
            </a:r>
            <a:endParaRPr lang="en-US" sz="2000" dirty="0" smtClean="0">
              <a:latin typeface="Trebuchet MS" panose="020B0603020202020204" pitchFamily="34" charset="0"/>
            </a:endParaRPr>
          </a:p>
          <a:p>
            <a:pPr algn="just"/>
            <a:r>
              <a:rPr lang="en-US" sz="2000" dirty="0" smtClean="0">
                <a:latin typeface="Trebuchet MS" panose="020B0603020202020204" pitchFamily="34" charset="0"/>
                <a:hlinkClick r:id="rId3"/>
              </a:rPr>
              <a:t>www.careeronestop.org/competencymodel/</a:t>
            </a:r>
            <a:r>
              <a:rPr lang="en-US" sz="2000" dirty="0" smtClean="0">
                <a:latin typeface="Trebuchet MS" panose="020B0603020202020204" pitchFamily="34" charset="0"/>
              </a:rPr>
              <a:t> </a:t>
            </a:r>
            <a:endParaRPr lang="ro-RO" sz="2000" dirty="0" smtClean="0">
              <a:latin typeface="Trebuchet MS" panose="020B0603020202020204" pitchFamily="34" charset="0"/>
            </a:endParaRPr>
          </a:p>
          <a:p>
            <a:pPr algn="just"/>
            <a:endParaRPr lang="ro-RO" sz="2000" dirty="0" smtClean="0">
              <a:latin typeface="Trebuchet MS" panose="020B0603020202020204" pitchFamily="34" charset="0"/>
            </a:endParaRPr>
          </a:p>
          <a:p>
            <a:pPr algn="just"/>
            <a:r>
              <a:rPr lang="en-US" sz="2000" dirty="0" smtClean="0">
                <a:latin typeface="Trebuchet MS" panose="020B0603020202020204" pitchFamily="34" charset="0"/>
              </a:rPr>
              <a:t>ANC</a:t>
            </a:r>
            <a:r>
              <a:rPr lang="ro-RO" sz="2000" dirty="0" smtClean="0">
                <a:latin typeface="Trebuchet MS" panose="020B0603020202020204" pitchFamily="34" charset="0"/>
              </a:rPr>
              <a:t>:</a:t>
            </a:r>
          </a:p>
          <a:p>
            <a:pPr marL="342900" indent="-342900" algn="just">
              <a:buFont typeface="Wingdings" panose="05000000000000000000" pitchFamily="2" charset="2"/>
              <a:buChar char="ü"/>
            </a:pPr>
            <a:r>
              <a:rPr lang="en-US" sz="2000" dirty="0" smtClean="0">
                <a:latin typeface="Trebuchet MS" panose="020B0603020202020204" pitchFamily="34" charset="0"/>
              </a:rPr>
              <a:t>se </a:t>
            </a:r>
            <a:r>
              <a:rPr lang="en-US" sz="2000" dirty="0" err="1" smtClean="0">
                <a:latin typeface="Trebuchet MS" panose="020B0603020202020204" pitchFamily="34" charset="0"/>
              </a:rPr>
              <a:t>axeaz</a:t>
            </a:r>
            <a:r>
              <a:rPr lang="ro-RO" sz="2000" dirty="0" smtClean="0">
                <a:latin typeface="Trebuchet MS" panose="020B0603020202020204" pitchFamily="34" charset="0"/>
              </a:rPr>
              <a:t>ă</a:t>
            </a:r>
            <a:r>
              <a:rPr lang="en-US" sz="2000" dirty="0" smtClean="0">
                <a:latin typeface="Trebuchet MS" panose="020B0603020202020204" pitchFamily="34" charset="0"/>
              </a:rPr>
              <a:t> </a:t>
            </a:r>
            <a:r>
              <a:rPr lang="en-US" sz="2000" dirty="0" err="1" smtClean="0">
                <a:latin typeface="Trebuchet MS" panose="020B0603020202020204" pitchFamily="34" charset="0"/>
              </a:rPr>
              <a:t>pe</a:t>
            </a:r>
            <a:r>
              <a:rPr lang="en-US" sz="2000" dirty="0" smtClean="0">
                <a:latin typeface="Trebuchet MS" panose="020B0603020202020204" pitchFamily="34" charset="0"/>
              </a:rPr>
              <a:t> </a:t>
            </a:r>
            <a:r>
              <a:rPr lang="en-US" sz="2000" dirty="0" err="1" smtClean="0">
                <a:latin typeface="Trebuchet MS" panose="020B0603020202020204" pitchFamily="34" charset="0"/>
              </a:rPr>
              <a:t>economia</a:t>
            </a:r>
            <a:r>
              <a:rPr lang="en-US" sz="2000" dirty="0" smtClean="0">
                <a:latin typeface="Trebuchet MS" panose="020B0603020202020204" pitchFamily="34" charset="0"/>
              </a:rPr>
              <a:t> </a:t>
            </a:r>
            <a:r>
              <a:rPr lang="en-US" sz="2000" dirty="0" err="1" smtClean="0">
                <a:latin typeface="Trebuchet MS" panose="020B0603020202020204" pitchFamily="34" charset="0"/>
              </a:rPr>
              <a:t>european</a:t>
            </a:r>
            <a:r>
              <a:rPr lang="ro-RO" sz="2000" dirty="0" smtClean="0">
                <a:latin typeface="Trebuchet MS" panose="020B0603020202020204" pitchFamily="34" charset="0"/>
              </a:rPr>
              <a:t>ă</a:t>
            </a:r>
            <a:r>
              <a:rPr lang="en-US" sz="2000" dirty="0" smtClean="0">
                <a:latin typeface="Trebuchet MS" panose="020B0603020202020204" pitchFamily="34" charset="0"/>
              </a:rPr>
              <a:t> </a:t>
            </a:r>
            <a:r>
              <a:rPr lang="ro-RO" sz="2000" dirty="0" err="1">
                <a:latin typeface="Trebuchet MS" panose="020B0603020202020204" pitchFamily="34" charset="0"/>
              </a:rPr>
              <a:t>ș</a:t>
            </a:r>
            <a:r>
              <a:rPr lang="en-US" sz="2000" dirty="0" err="1" smtClean="0">
                <a:latin typeface="Trebuchet MS" panose="020B0603020202020204" pitchFamily="34" charset="0"/>
              </a:rPr>
              <a:t>i</a:t>
            </a:r>
            <a:r>
              <a:rPr lang="en-US" sz="2000" dirty="0" smtClean="0">
                <a:latin typeface="Trebuchet MS" panose="020B0603020202020204" pitchFamily="34" charset="0"/>
              </a:rPr>
              <a:t> pia</a:t>
            </a:r>
            <a:r>
              <a:rPr lang="ro-RO" sz="2000" dirty="0" smtClean="0">
                <a:latin typeface="Trebuchet MS" panose="020B0603020202020204" pitchFamily="34" charset="0"/>
              </a:rPr>
              <a:t>ț</a:t>
            </a:r>
            <a:r>
              <a:rPr lang="en-US" sz="2000" dirty="0" smtClean="0">
                <a:latin typeface="Trebuchet MS" panose="020B0603020202020204" pitchFamily="34" charset="0"/>
              </a:rPr>
              <a:t>a </a:t>
            </a:r>
            <a:r>
              <a:rPr lang="en-US" sz="2000" dirty="0" err="1" smtClean="0">
                <a:latin typeface="Trebuchet MS" panose="020B0603020202020204" pitchFamily="34" charset="0"/>
              </a:rPr>
              <a:t>comun</a:t>
            </a:r>
            <a:r>
              <a:rPr lang="ro-RO" sz="2000" dirty="0" smtClean="0">
                <a:latin typeface="Trebuchet MS" panose="020B0603020202020204" pitchFamily="34" charset="0"/>
              </a:rPr>
              <a:t>ă</a:t>
            </a:r>
            <a:r>
              <a:rPr lang="en-US" sz="2000" dirty="0" smtClean="0">
                <a:latin typeface="Trebuchet MS" panose="020B0603020202020204" pitchFamily="34" charset="0"/>
              </a:rPr>
              <a:t> a </a:t>
            </a:r>
            <a:r>
              <a:rPr lang="en-US" sz="2000" dirty="0" err="1" smtClean="0">
                <a:latin typeface="Trebuchet MS" panose="020B0603020202020204" pitchFamily="34" charset="0"/>
              </a:rPr>
              <a:t>muncii</a:t>
            </a:r>
            <a:r>
              <a:rPr lang="ro-RO" sz="2000" dirty="0" smtClean="0">
                <a:latin typeface="Trebuchet MS" panose="020B0603020202020204" pitchFamily="34" charset="0"/>
              </a:rPr>
              <a:t>;</a:t>
            </a:r>
            <a:endParaRPr lang="ro-RO" sz="2000" dirty="0">
              <a:latin typeface="Trebuchet MS" panose="020B0603020202020204" pitchFamily="34" charset="0"/>
            </a:endParaRPr>
          </a:p>
          <a:p>
            <a:pPr marL="342900" indent="-342900" algn="just">
              <a:buFont typeface="Wingdings" panose="05000000000000000000" pitchFamily="2" charset="2"/>
              <a:buChar char="ü"/>
            </a:pPr>
            <a:r>
              <a:rPr lang="ro-RO" sz="2000" dirty="0" smtClean="0">
                <a:latin typeface="Trebuchet MS" panose="020B0603020202020204" pitchFamily="34" charset="0"/>
              </a:rPr>
              <a:t>ț</a:t>
            </a:r>
            <a:r>
              <a:rPr lang="en-US" sz="2000" dirty="0" err="1" smtClean="0">
                <a:latin typeface="Trebuchet MS" panose="020B0603020202020204" pitchFamily="34" charset="0"/>
              </a:rPr>
              <a:t>ine</a:t>
            </a:r>
            <a:r>
              <a:rPr lang="en-US" sz="2000" dirty="0" smtClean="0">
                <a:latin typeface="Trebuchet MS" panose="020B0603020202020204" pitchFamily="34" charset="0"/>
              </a:rPr>
              <a:t> </a:t>
            </a:r>
            <a:r>
              <a:rPr lang="en-US" sz="2000" dirty="0" err="1" smtClean="0">
                <a:latin typeface="Trebuchet MS" panose="020B0603020202020204" pitchFamily="34" charset="0"/>
              </a:rPr>
              <a:t>cont</a:t>
            </a:r>
            <a:r>
              <a:rPr lang="en-US" sz="2000" dirty="0" smtClean="0">
                <a:latin typeface="Trebuchet MS" panose="020B0603020202020204" pitchFamily="34" charset="0"/>
              </a:rPr>
              <a:t> de </a:t>
            </a:r>
            <a:r>
              <a:rPr lang="en-US" sz="2000" dirty="0" err="1" smtClean="0">
                <a:latin typeface="Trebuchet MS" panose="020B0603020202020204" pitchFamily="34" charset="0"/>
              </a:rPr>
              <a:t>studiile</a:t>
            </a:r>
            <a:r>
              <a:rPr lang="en-US" sz="2000" dirty="0" smtClean="0">
                <a:latin typeface="Trebuchet MS" panose="020B0603020202020204" pitchFamily="34" charset="0"/>
              </a:rPr>
              <a:t> </a:t>
            </a:r>
            <a:r>
              <a:rPr lang="en-US" sz="2000" dirty="0" err="1" smtClean="0">
                <a:latin typeface="Trebuchet MS" panose="020B0603020202020204" pitchFamily="34" charset="0"/>
              </a:rPr>
              <a:t>privind</a:t>
            </a:r>
            <a:r>
              <a:rPr lang="en-US" sz="2000" dirty="0" smtClean="0">
                <a:latin typeface="Trebuchet MS" panose="020B0603020202020204" pitchFamily="34" charset="0"/>
              </a:rPr>
              <a:t> pia</a:t>
            </a:r>
            <a:r>
              <a:rPr lang="ro-RO" sz="2000" dirty="0" smtClean="0">
                <a:latin typeface="Trebuchet MS" panose="020B0603020202020204" pitchFamily="34" charset="0"/>
              </a:rPr>
              <a:t>ț</a:t>
            </a:r>
            <a:r>
              <a:rPr lang="en-US" sz="2000" dirty="0" smtClean="0">
                <a:latin typeface="Trebuchet MS" panose="020B0603020202020204" pitchFamily="34" charset="0"/>
              </a:rPr>
              <a:t>a </a:t>
            </a:r>
            <a:r>
              <a:rPr lang="en-US" sz="2000" dirty="0" err="1" smtClean="0">
                <a:latin typeface="Trebuchet MS" panose="020B0603020202020204" pitchFamily="34" charset="0"/>
              </a:rPr>
              <a:t>muncii</a:t>
            </a:r>
            <a:r>
              <a:rPr lang="en-US" sz="2000" dirty="0" smtClean="0">
                <a:latin typeface="Trebuchet MS" panose="020B0603020202020204" pitchFamily="34" charset="0"/>
              </a:rPr>
              <a:t> </a:t>
            </a:r>
            <a:r>
              <a:rPr lang="en-US" sz="2000" dirty="0" err="1" smtClean="0">
                <a:latin typeface="Trebuchet MS" panose="020B0603020202020204" pitchFamily="34" charset="0"/>
              </a:rPr>
              <a:t>loca</a:t>
            </a:r>
            <a:r>
              <a:rPr lang="ro-RO" sz="2000" dirty="0" smtClean="0">
                <a:latin typeface="Trebuchet MS" panose="020B0603020202020204" pitchFamily="34" charset="0"/>
              </a:rPr>
              <a:t>le;</a:t>
            </a:r>
          </a:p>
          <a:p>
            <a:pPr marL="342900" indent="-342900" algn="just">
              <a:buFont typeface="Wingdings" panose="05000000000000000000" pitchFamily="2" charset="2"/>
              <a:buChar char="ü"/>
            </a:pPr>
            <a:endParaRPr lang="ro-RO" sz="2000" dirty="0">
              <a:latin typeface="Trebuchet MS" panose="020B0603020202020204" pitchFamily="34" charset="0"/>
            </a:endParaRPr>
          </a:p>
          <a:p>
            <a:pPr algn="just"/>
            <a:r>
              <a:rPr lang="en-US" sz="2000" dirty="0" err="1" smtClean="0">
                <a:latin typeface="Trebuchet MS" panose="020B0603020202020204" pitchFamily="34" charset="0"/>
              </a:rPr>
              <a:t>Prin</a:t>
            </a:r>
            <a:r>
              <a:rPr lang="en-US" sz="2000" dirty="0" smtClean="0">
                <a:latin typeface="Trebuchet MS" panose="020B0603020202020204" pitchFamily="34" charset="0"/>
              </a:rPr>
              <a:t> </a:t>
            </a:r>
            <a:r>
              <a:rPr lang="en-US" sz="2000" dirty="0" err="1" smtClean="0">
                <a:latin typeface="Trebuchet MS" panose="020B0603020202020204" pitchFamily="34" charset="0"/>
              </a:rPr>
              <a:t>dvs</a:t>
            </a:r>
            <a:r>
              <a:rPr lang="en-US" sz="2000" dirty="0" smtClean="0">
                <a:latin typeface="Trebuchet MS" panose="020B0603020202020204" pitchFamily="34" charset="0"/>
              </a:rPr>
              <a:t>.</a:t>
            </a:r>
            <a:r>
              <a:rPr lang="ro-RO" sz="2000" dirty="0" smtClean="0">
                <a:latin typeface="Trebuchet MS" panose="020B0603020202020204" pitchFamily="34" charset="0"/>
              </a:rPr>
              <a:t> </a:t>
            </a:r>
            <a:r>
              <a:rPr lang="en-US" sz="2000" dirty="0" smtClean="0">
                <a:latin typeface="Trebuchet MS" panose="020B0603020202020204" pitchFamily="34" charset="0"/>
              </a:rPr>
              <a:t>se </a:t>
            </a:r>
            <a:r>
              <a:rPr lang="ro-RO" sz="2000" dirty="0">
                <a:latin typeface="Trebuchet MS" panose="020B0603020202020204" pitchFamily="34" charset="0"/>
              </a:rPr>
              <a:t>ț</a:t>
            </a:r>
            <a:r>
              <a:rPr lang="en-US" sz="2000" dirty="0" err="1" smtClean="0">
                <a:latin typeface="Trebuchet MS" panose="020B0603020202020204" pitchFamily="34" charset="0"/>
              </a:rPr>
              <a:t>ine</a:t>
            </a:r>
            <a:r>
              <a:rPr lang="en-US" sz="2000" dirty="0" smtClean="0">
                <a:latin typeface="Trebuchet MS" panose="020B0603020202020204" pitchFamily="34" charset="0"/>
              </a:rPr>
              <a:t> leg</a:t>
            </a:r>
            <a:r>
              <a:rPr lang="ro-RO" sz="2000" dirty="0" smtClean="0">
                <a:latin typeface="Trebuchet MS" panose="020B0603020202020204" pitchFamily="34" charset="0"/>
              </a:rPr>
              <a:t>ă</a:t>
            </a:r>
            <a:r>
              <a:rPr lang="en-US" sz="2000" dirty="0" err="1" smtClean="0">
                <a:latin typeface="Trebuchet MS" panose="020B0603020202020204" pitchFamily="34" charset="0"/>
              </a:rPr>
              <a:t>tura</a:t>
            </a:r>
            <a:r>
              <a:rPr lang="en-US" sz="2000" dirty="0" smtClean="0">
                <a:latin typeface="Trebuchet MS" panose="020B0603020202020204" pitchFamily="34" charset="0"/>
              </a:rPr>
              <a:t> cu pia</a:t>
            </a:r>
            <a:r>
              <a:rPr lang="ro-RO" sz="2000" dirty="0" smtClean="0">
                <a:latin typeface="Trebuchet MS" panose="020B0603020202020204" pitchFamily="34" charset="0"/>
              </a:rPr>
              <a:t>ț</a:t>
            </a:r>
            <a:r>
              <a:rPr lang="en-US" sz="2000" dirty="0" smtClean="0">
                <a:latin typeface="Trebuchet MS" panose="020B0603020202020204" pitchFamily="34" charset="0"/>
              </a:rPr>
              <a:t>a </a:t>
            </a:r>
            <a:r>
              <a:rPr lang="en-US" sz="2000" dirty="0" err="1" smtClean="0">
                <a:latin typeface="Trebuchet MS" panose="020B0603020202020204" pitchFamily="34" charset="0"/>
              </a:rPr>
              <a:t>muncii</a:t>
            </a:r>
            <a:r>
              <a:rPr lang="en-US" sz="2000" dirty="0" smtClean="0">
                <a:latin typeface="Trebuchet MS" panose="020B0603020202020204" pitchFamily="34" charset="0"/>
              </a:rPr>
              <a:t> d</a:t>
            </a:r>
            <a:r>
              <a:rPr lang="ro-RO" sz="2000" dirty="0" smtClean="0">
                <a:latin typeface="Trebuchet MS" panose="020B0603020202020204" pitchFamily="34" charset="0"/>
              </a:rPr>
              <a:t>e </a:t>
            </a:r>
            <a:r>
              <a:rPr lang="en-US" sz="2000" dirty="0" err="1" smtClean="0">
                <a:latin typeface="Trebuchet MS" panose="020B0603020202020204" pitchFamily="34" charset="0"/>
              </a:rPr>
              <a:t>domeniu</a:t>
            </a:r>
            <a:r>
              <a:rPr lang="ro-RO" sz="2000" dirty="0" smtClean="0">
                <a:latin typeface="Trebuchet MS" panose="020B0603020202020204" pitchFamily="34" charset="0"/>
              </a:rPr>
              <a:t>.</a:t>
            </a:r>
            <a:endParaRPr lang="en-US" sz="2000" dirty="0">
              <a:latin typeface="Trebuchet MS" panose="020B0603020202020204" pitchFamily="34" charset="0"/>
            </a:endParaRPr>
          </a:p>
        </p:txBody>
      </p:sp>
      <p:grpSp>
        <p:nvGrpSpPr>
          <p:cNvPr id="7" name="Group 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1583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665"/>
            <a:ext cx="8229600" cy="868362"/>
          </a:xfrm>
        </p:spPr>
        <p:txBody>
          <a:bodyPr/>
          <a:lstStyle/>
          <a:p>
            <a:r>
              <a:rPr lang="en-US" dirty="0" err="1" smtClean="0">
                <a:latin typeface="Trebuchet MS" panose="020B0603020202020204" pitchFamily="34" charset="0"/>
              </a:rPr>
              <a:t>Perspectiva</a:t>
            </a:r>
            <a:r>
              <a:rPr lang="en-US" dirty="0" smtClean="0"/>
              <a:t> </a:t>
            </a:r>
            <a:endParaRPr lang="en-US" dirty="0"/>
          </a:p>
        </p:txBody>
      </p:sp>
      <p:sp>
        <p:nvSpPr>
          <p:cNvPr id="3" name="Content Placeholder 2"/>
          <p:cNvSpPr>
            <a:spLocks noGrp="1"/>
          </p:cNvSpPr>
          <p:nvPr>
            <p:ph idx="1"/>
          </p:nvPr>
        </p:nvSpPr>
        <p:spPr>
          <a:xfrm>
            <a:off x="440267" y="2044171"/>
            <a:ext cx="8229600" cy="3518430"/>
          </a:xfrm>
        </p:spPr>
        <p:txBody>
          <a:bodyPr/>
          <a:lstStyle/>
          <a:p>
            <a:pPr marL="0" indent="0">
              <a:buNone/>
            </a:pPr>
            <a:r>
              <a:rPr lang="ro-RO" dirty="0" smtClean="0">
                <a:latin typeface="Trebuchet MS" panose="020B0603020202020204" pitchFamily="34" charset="0"/>
              </a:rPr>
              <a:t>Piața</a:t>
            </a:r>
            <a:r>
              <a:rPr lang="en-US" dirty="0" smtClean="0">
                <a:latin typeface="Trebuchet MS" panose="020B0603020202020204" pitchFamily="34" charset="0"/>
              </a:rPr>
              <a:t> </a:t>
            </a:r>
            <a:r>
              <a:rPr lang="ro-RO" dirty="0" smtClean="0">
                <a:latin typeface="Trebuchet MS" panose="020B0603020202020204" pitchFamily="34" charset="0"/>
              </a:rPr>
              <a:t>educației și formării profesionale, astăzi</a:t>
            </a:r>
            <a:r>
              <a:rPr lang="en-US" dirty="0" smtClean="0">
                <a:latin typeface="Trebuchet MS" panose="020B0603020202020204" pitchFamily="34" charset="0"/>
              </a:rPr>
              <a:t>: </a:t>
            </a:r>
          </a:p>
          <a:p>
            <a:endParaRPr lang="en-US" dirty="0">
              <a:latin typeface="Trebuchet MS" panose="020B0603020202020204" pitchFamily="34" charset="0"/>
            </a:endParaRPr>
          </a:p>
          <a:p>
            <a:pPr>
              <a:buFont typeface="Wingdings" panose="05000000000000000000" pitchFamily="2" charset="2"/>
              <a:buChar char="Ø"/>
            </a:pPr>
            <a:r>
              <a:rPr lang="ro-RO" dirty="0" smtClean="0">
                <a:latin typeface="Trebuchet MS" panose="020B0603020202020204" pitchFamily="34" charset="0"/>
              </a:rPr>
              <a:t>Națională</a:t>
            </a:r>
            <a:r>
              <a:rPr lang="en-US" dirty="0" smtClean="0">
                <a:latin typeface="Trebuchet MS" panose="020B0603020202020204" pitchFamily="34" charset="0"/>
              </a:rPr>
              <a:t> </a:t>
            </a:r>
          </a:p>
          <a:p>
            <a:pPr>
              <a:buFont typeface="Wingdings" panose="05000000000000000000" pitchFamily="2" charset="2"/>
              <a:buChar char="Ø"/>
            </a:pPr>
            <a:r>
              <a:rPr lang="en-US" dirty="0" smtClean="0">
                <a:latin typeface="Trebuchet MS" panose="020B0603020202020204" pitchFamily="34" charset="0"/>
              </a:rPr>
              <a:t>Continental</a:t>
            </a:r>
            <a:r>
              <a:rPr lang="ro-RO" dirty="0" smtClean="0">
                <a:latin typeface="Trebuchet MS" panose="020B0603020202020204" pitchFamily="34" charset="0"/>
              </a:rPr>
              <a:t>ă</a:t>
            </a:r>
            <a:r>
              <a:rPr lang="en-US" dirty="0" smtClean="0">
                <a:latin typeface="Trebuchet MS" panose="020B0603020202020204" pitchFamily="34" charset="0"/>
              </a:rPr>
              <a:t> </a:t>
            </a:r>
          </a:p>
          <a:p>
            <a:pPr>
              <a:buFont typeface="Wingdings" panose="05000000000000000000" pitchFamily="2" charset="2"/>
              <a:buChar char="Ø"/>
            </a:pPr>
            <a:r>
              <a:rPr lang="en-US" dirty="0" err="1" smtClean="0">
                <a:latin typeface="Trebuchet MS" panose="020B0603020202020204" pitchFamily="34" charset="0"/>
              </a:rPr>
              <a:t>Mondial</a:t>
            </a:r>
            <a:r>
              <a:rPr lang="ro-RO" dirty="0" smtClean="0">
                <a:latin typeface="Trebuchet MS" panose="020B0603020202020204" pitchFamily="34" charset="0"/>
              </a:rPr>
              <a:t>ă</a:t>
            </a:r>
            <a:r>
              <a:rPr lang="en-US" dirty="0" smtClean="0">
                <a:latin typeface="Trebuchet MS" panose="020B0603020202020204" pitchFamily="34" charset="0"/>
              </a:rPr>
              <a:t> </a:t>
            </a:r>
            <a:endParaRPr lang="en-US" dirty="0">
              <a:latin typeface="Trebuchet MS" panose="020B0603020202020204" pitchFamily="34" charset="0"/>
            </a:endParaRPr>
          </a:p>
        </p:txBody>
      </p:sp>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7213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362950" cy="3962400"/>
          </a:xfrm>
        </p:spPr>
        <p:txBody>
          <a:bodyPr>
            <a:normAutofit fontScale="92500" lnSpcReduction="20000"/>
          </a:bodyPr>
          <a:lstStyle/>
          <a:p>
            <a:pPr marL="0" indent="0">
              <a:buNone/>
            </a:pPr>
            <a:r>
              <a:rPr lang="ro-RO" sz="2000" b="1" dirty="0" smtClean="0">
                <a:solidFill>
                  <a:schemeClr val="accent2"/>
                </a:solidFill>
                <a:latin typeface="Trebuchet MS" panose="020B0603020202020204" pitchFamily="34" charset="0"/>
              </a:rPr>
              <a:t>Ce este competența</a:t>
            </a:r>
            <a:r>
              <a:rPr lang="en-US" sz="2000" b="1" dirty="0" smtClean="0">
                <a:solidFill>
                  <a:schemeClr val="accent2"/>
                </a:solidFill>
                <a:latin typeface="Trebuchet MS" panose="020B0603020202020204" pitchFamily="34" charset="0"/>
              </a:rPr>
              <a:t>?</a:t>
            </a:r>
          </a:p>
          <a:p>
            <a:pPr marL="0" indent="0">
              <a:buNone/>
            </a:pPr>
            <a:r>
              <a:rPr lang="ro-RO" sz="2000" dirty="0">
                <a:latin typeface="Trebuchet MS" panose="020B0603020202020204" pitchFamily="34" charset="0"/>
              </a:rPr>
              <a:t>Capacitatea dovedită de a utiliza cunoștințe, aptitudini și abilități personale, sociale și/sau metodologice în situații de muncă sau de studiu și pentru dezvoltarea profesională și personală. </a:t>
            </a:r>
            <a:r>
              <a:rPr lang="ro-RO" sz="2000" i="1" dirty="0">
                <a:latin typeface="Trebuchet MS" panose="020B0603020202020204" pitchFamily="34" charset="0"/>
              </a:rPr>
              <a:t>(Sursa: RECOMANDAREA CONSILIULUI din 22 mai </a:t>
            </a:r>
            <a:r>
              <a:rPr lang="ro-RO" sz="2000" i="1" dirty="0" smtClean="0">
                <a:latin typeface="Trebuchet MS" panose="020B0603020202020204" pitchFamily="34" charset="0"/>
              </a:rPr>
              <a:t>2017</a:t>
            </a:r>
            <a:r>
              <a:rPr lang="en-US" sz="2000" i="1" dirty="0" smtClean="0">
                <a:latin typeface="Trebuchet MS" panose="020B0603020202020204" pitchFamily="34" charset="0"/>
              </a:rPr>
              <a:t>)</a:t>
            </a:r>
            <a:endParaRPr lang="en-US" sz="2000" b="1" dirty="0">
              <a:solidFill>
                <a:schemeClr val="accent2"/>
              </a:solidFill>
              <a:latin typeface="Trebuchet MS" panose="020B0603020202020204" pitchFamily="34" charset="0"/>
            </a:endParaRPr>
          </a:p>
          <a:p>
            <a:pPr marL="0" indent="0">
              <a:buNone/>
            </a:pPr>
            <a:endParaRPr lang="en-US" sz="2000" dirty="0">
              <a:latin typeface="Trebuchet MS" panose="020B0603020202020204" pitchFamily="34" charset="0"/>
            </a:endParaRPr>
          </a:p>
          <a:p>
            <a:pPr marL="0" indent="0">
              <a:buNone/>
            </a:pPr>
            <a:endParaRPr lang="en-US" sz="2000" dirty="0">
              <a:latin typeface="Trebuchet MS" panose="020B0603020202020204" pitchFamily="34" charset="0"/>
            </a:endParaRPr>
          </a:p>
          <a:p>
            <a:pPr marL="0" indent="0">
              <a:buNone/>
            </a:pPr>
            <a:endParaRPr lang="en-US" sz="2000" dirty="0">
              <a:latin typeface="Trebuchet MS" panose="020B0603020202020204" pitchFamily="34" charset="0"/>
            </a:endParaRPr>
          </a:p>
          <a:p>
            <a:pPr marL="0" indent="0">
              <a:buNone/>
            </a:pPr>
            <a:endParaRPr lang="en-US" sz="2000" dirty="0">
              <a:latin typeface="Trebuchet MS" panose="020B0603020202020204" pitchFamily="34" charset="0"/>
            </a:endParaRPr>
          </a:p>
          <a:p>
            <a:pPr marL="0" indent="0">
              <a:buNone/>
            </a:pPr>
            <a:r>
              <a:rPr lang="ro-RO" sz="2000" b="1" dirty="0" smtClean="0">
                <a:solidFill>
                  <a:schemeClr val="accent2"/>
                </a:solidFill>
                <a:latin typeface="Trebuchet MS" panose="020B0603020202020204" pitchFamily="34" charset="0"/>
              </a:rPr>
              <a:t>Ce este un model de competență</a:t>
            </a:r>
            <a:r>
              <a:rPr lang="en-US" sz="2000" b="1" dirty="0" smtClean="0">
                <a:solidFill>
                  <a:schemeClr val="accent2"/>
                </a:solidFill>
                <a:latin typeface="Trebuchet MS" panose="020B0603020202020204" pitchFamily="34" charset="0"/>
              </a:rPr>
              <a:t>?</a:t>
            </a:r>
            <a:endParaRPr lang="en-US" sz="2000" b="1" dirty="0">
              <a:solidFill>
                <a:schemeClr val="accent2"/>
              </a:solidFill>
              <a:latin typeface="Trebuchet MS" panose="020B0603020202020204" pitchFamily="34" charset="0"/>
            </a:endParaRPr>
          </a:p>
          <a:p>
            <a:pPr marL="0" indent="0" algn="just">
              <a:buNone/>
            </a:pPr>
            <a:r>
              <a:rPr lang="ro-RO" sz="2000" dirty="0" smtClean="0">
                <a:latin typeface="Trebuchet MS" panose="020B0603020202020204" pitchFamily="34" charset="0"/>
              </a:rPr>
              <a:t>O c</a:t>
            </a:r>
            <a:r>
              <a:rPr lang="en-US" sz="2000" dirty="0" err="1" smtClean="0">
                <a:latin typeface="Trebuchet MS" panose="020B0603020202020204" pitchFamily="34" charset="0"/>
              </a:rPr>
              <a:t>olecție</a:t>
            </a:r>
            <a:r>
              <a:rPr lang="en-US" sz="2000" dirty="0" smtClean="0">
                <a:latin typeface="Trebuchet MS" panose="020B0603020202020204" pitchFamily="34" charset="0"/>
              </a:rPr>
              <a:t> </a:t>
            </a:r>
            <a:r>
              <a:rPr lang="en-US" sz="2000" dirty="0">
                <a:latin typeface="Trebuchet MS" panose="020B0603020202020204" pitchFamily="34" charset="0"/>
              </a:rPr>
              <a:t>de </a:t>
            </a:r>
            <a:r>
              <a:rPr lang="en-US" sz="2000" dirty="0" err="1">
                <a:latin typeface="Trebuchet MS" panose="020B0603020202020204" pitchFamily="34" charset="0"/>
              </a:rPr>
              <a:t>competențe</a:t>
            </a:r>
            <a:r>
              <a:rPr lang="en-US" sz="2000" dirty="0">
                <a:latin typeface="Trebuchet MS" panose="020B0603020202020204" pitchFamily="34" charset="0"/>
              </a:rPr>
              <a:t> care </a:t>
            </a:r>
            <a:r>
              <a:rPr lang="en-US" sz="2000" dirty="0" err="1">
                <a:latin typeface="Trebuchet MS" panose="020B0603020202020204" pitchFamily="34" charset="0"/>
              </a:rPr>
              <a:t>definesc</a:t>
            </a:r>
            <a:r>
              <a:rPr lang="en-US" sz="2000" dirty="0">
                <a:latin typeface="Trebuchet MS" panose="020B0603020202020204" pitchFamily="34" charset="0"/>
              </a:rPr>
              <a:t> </a:t>
            </a:r>
            <a:r>
              <a:rPr lang="en-US" sz="2000" dirty="0" err="1">
                <a:latin typeface="Trebuchet MS" panose="020B0603020202020204" pitchFamily="34" charset="0"/>
              </a:rPr>
              <a:t>împreună</a:t>
            </a:r>
            <a:r>
              <a:rPr lang="en-US" sz="2000" dirty="0">
                <a:latin typeface="Trebuchet MS" panose="020B0603020202020204" pitchFamily="34" charset="0"/>
              </a:rPr>
              <a:t> </a:t>
            </a:r>
            <a:r>
              <a:rPr lang="en-US" sz="2000" dirty="0" err="1">
                <a:latin typeface="Trebuchet MS" panose="020B0603020202020204" pitchFamily="34" charset="0"/>
              </a:rPr>
              <a:t>performanța</a:t>
            </a:r>
            <a:r>
              <a:rPr lang="en-US" sz="2000" dirty="0">
                <a:latin typeface="Trebuchet MS" panose="020B0603020202020204" pitchFamily="34" charset="0"/>
              </a:rPr>
              <a:t> de </a:t>
            </a:r>
            <a:r>
              <a:rPr lang="en-US" sz="2000" dirty="0" err="1">
                <a:latin typeface="Trebuchet MS" panose="020B0603020202020204" pitchFamily="34" charset="0"/>
              </a:rPr>
              <a:t>succes</a:t>
            </a:r>
            <a:r>
              <a:rPr lang="en-US" sz="2000" dirty="0">
                <a:latin typeface="Trebuchet MS" panose="020B0603020202020204" pitchFamily="34" charset="0"/>
              </a:rPr>
              <a:t> </a:t>
            </a:r>
            <a:r>
              <a:rPr lang="en-US" sz="2000" dirty="0" err="1">
                <a:latin typeface="Trebuchet MS" panose="020B0603020202020204" pitchFamily="34" charset="0"/>
              </a:rPr>
              <a:t>într</a:t>
            </a:r>
            <a:r>
              <a:rPr lang="en-US" sz="2000" dirty="0">
                <a:latin typeface="Trebuchet MS" panose="020B0603020202020204" pitchFamily="34" charset="0"/>
              </a:rPr>
              <a:t>-o </a:t>
            </a:r>
            <a:r>
              <a:rPr lang="en-US" sz="2000" dirty="0" err="1">
                <a:latin typeface="Trebuchet MS" panose="020B0603020202020204" pitchFamily="34" charset="0"/>
              </a:rPr>
              <a:t>anumită</a:t>
            </a:r>
            <a:r>
              <a:rPr lang="en-US" sz="2000" dirty="0">
                <a:latin typeface="Trebuchet MS" panose="020B0603020202020204" pitchFamily="34" charset="0"/>
              </a:rPr>
              <a:t> </a:t>
            </a:r>
            <a:r>
              <a:rPr lang="en-US" sz="2000" dirty="0" err="1">
                <a:latin typeface="Trebuchet MS" panose="020B0603020202020204" pitchFamily="34" charset="0"/>
              </a:rPr>
              <a:t>industrie</a:t>
            </a:r>
            <a:r>
              <a:rPr lang="en-US" sz="2000" dirty="0">
                <a:latin typeface="Trebuchet MS" panose="020B0603020202020204" pitchFamily="34" charset="0"/>
              </a:rPr>
              <a:t> </a:t>
            </a:r>
            <a:r>
              <a:rPr lang="en-US" sz="2000" dirty="0" err="1">
                <a:latin typeface="Trebuchet MS" panose="020B0603020202020204" pitchFamily="34" charset="0"/>
              </a:rPr>
              <a:t>sau</a:t>
            </a:r>
            <a:r>
              <a:rPr lang="en-US" sz="2000" dirty="0">
                <a:latin typeface="Trebuchet MS" panose="020B0603020202020204" pitchFamily="34" charset="0"/>
              </a:rPr>
              <a:t> </a:t>
            </a:r>
            <a:r>
              <a:rPr lang="en-US" sz="2000" dirty="0" err="1" smtClean="0">
                <a:latin typeface="Trebuchet MS" panose="020B0603020202020204" pitchFamily="34" charset="0"/>
              </a:rPr>
              <a:t>domeniu</a:t>
            </a:r>
            <a:r>
              <a:rPr lang="ro-RO" sz="2000" dirty="0" smtClean="0">
                <a:latin typeface="Trebuchet MS" panose="020B0603020202020204" pitchFamily="34" charset="0"/>
              </a:rPr>
              <a:t>,</a:t>
            </a:r>
            <a:r>
              <a:rPr lang="en-US" sz="2000" dirty="0" smtClean="0">
                <a:latin typeface="Trebuchet MS" panose="020B0603020202020204" pitchFamily="34" charset="0"/>
              </a:rPr>
              <a:t> </a:t>
            </a:r>
            <a:r>
              <a:rPr lang="en-US" sz="2000" dirty="0" err="1">
                <a:latin typeface="Trebuchet MS" panose="020B0603020202020204" pitchFamily="34" charset="0"/>
              </a:rPr>
              <a:t>pentru</a:t>
            </a:r>
            <a:r>
              <a:rPr lang="en-US" sz="2000" dirty="0">
                <a:latin typeface="Trebuchet MS" panose="020B0603020202020204" pitchFamily="34" charset="0"/>
              </a:rPr>
              <a:t> a </a:t>
            </a:r>
            <a:r>
              <a:rPr lang="en-US" sz="2000" dirty="0" err="1">
                <a:latin typeface="Trebuchet MS" panose="020B0603020202020204" pitchFamily="34" charset="0"/>
              </a:rPr>
              <a:t>îndeplini</a:t>
            </a:r>
            <a:r>
              <a:rPr lang="en-US" sz="2000" dirty="0">
                <a:latin typeface="Trebuchet MS" panose="020B0603020202020204" pitchFamily="34" charset="0"/>
              </a:rPr>
              <a:t> </a:t>
            </a:r>
            <a:r>
              <a:rPr lang="en-US" sz="2000" dirty="0" smtClean="0">
                <a:latin typeface="Trebuchet MS" panose="020B0603020202020204" pitchFamily="34" charset="0"/>
              </a:rPr>
              <a:t> </a:t>
            </a:r>
            <a:r>
              <a:rPr lang="en-US" sz="2000" dirty="0" err="1">
                <a:latin typeface="Trebuchet MS" panose="020B0603020202020204" pitchFamily="34" charset="0"/>
              </a:rPr>
              <a:t>funcții</a:t>
            </a:r>
            <a:r>
              <a:rPr lang="en-US" sz="2000" dirty="0">
                <a:latin typeface="Trebuchet MS" panose="020B0603020202020204" pitchFamily="34" charset="0"/>
              </a:rPr>
              <a:t> </a:t>
            </a:r>
            <a:r>
              <a:rPr lang="en-US" sz="2000" dirty="0" err="1">
                <a:latin typeface="Trebuchet MS" panose="020B0603020202020204" pitchFamily="34" charset="0"/>
              </a:rPr>
              <a:t>sau</a:t>
            </a:r>
            <a:r>
              <a:rPr lang="en-US" sz="2000" dirty="0">
                <a:latin typeface="Trebuchet MS" panose="020B0603020202020204" pitchFamily="34" charset="0"/>
              </a:rPr>
              <a:t> </a:t>
            </a:r>
            <a:r>
              <a:rPr lang="en-US" sz="2000" dirty="0" err="1" smtClean="0">
                <a:latin typeface="Trebuchet MS" panose="020B0603020202020204" pitchFamily="34" charset="0"/>
              </a:rPr>
              <a:t>sarcini</a:t>
            </a:r>
            <a:r>
              <a:rPr lang="en-US" sz="2000" dirty="0" smtClean="0">
                <a:latin typeface="Trebuchet MS" panose="020B0603020202020204" pitchFamily="34" charset="0"/>
              </a:rPr>
              <a:t> </a:t>
            </a:r>
            <a:r>
              <a:rPr lang="en-US" sz="2000" dirty="0" err="1" smtClean="0">
                <a:latin typeface="Trebuchet MS" panose="020B0603020202020204" pitchFamily="34" charset="0"/>
              </a:rPr>
              <a:t>specifice</a:t>
            </a:r>
            <a:r>
              <a:rPr lang="en-US" sz="2000" dirty="0" smtClean="0">
                <a:latin typeface="Trebuchet MS" panose="020B0603020202020204" pitchFamily="34" charset="0"/>
              </a:rPr>
              <a:t> </a:t>
            </a:r>
            <a:r>
              <a:rPr lang="en-US" sz="2000" dirty="0" err="1" smtClean="0">
                <a:latin typeface="Trebuchet MS" panose="020B0603020202020204" pitchFamily="34" charset="0"/>
              </a:rPr>
              <a:t>unei</a:t>
            </a:r>
            <a:r>
              <a:rPr lang="en-US" sz="2000" dirty="0" smtClean="0">
                <a:latin typeface="Trebuchet MS" panose="020B0603020202020204" pitchFamily="34" charset="0"/>
              </a:rPr>
              <a:t> </a:t>
            </a:r>
            <a:r>
              <a:rPr lang="en-US" sz="2000" dirty="0" err="1" smtClean="0">
                <a:latin typeface="Trebuchet MS" panose="020B0603020202020204" pitchFamily="34" charset="0"/>
              </a:rPr>
              <a:t>calific</a:t>
            </a:r>
            <a:r>
              <a:rPr lang="ro-RO" sz="2000" dirty="0" smtClean="0">
                <a:latin typeface="Trebuchet MS" panose="020B0603020202020204" pitchFamily="34" charset="0"/>
              </a:rPr>
              <a:t>ă</a:t>
            </a:r>
            <a:r>
              <a:rPr lang="en-US" sz="2000" dirty="0" err="1" smtClean="0">
                <a:latin typeface="Trebuchet MS" panose="020B0603020202020204" pitchFamily="34" charset="0"/>
              </a:rPr>
              <a:t>ri</a:t>
            </a:r>
            <a:r>
              <a:rPr lang="en-US" sz="2000" dirty="0" smtClean="0">
                <a:latin typeface="Trebuchet MS" panose="020B0603020202020204" pitchFamily="34" charset="0"/>
              </a:rPr>
              <a:t>/job</a:t>
            </a:r>
            <a:r>
              <a:rPr lang="ro-RO" sz="2000" dirty="0" smtClean="0">
                <a:latin typeface="Trebuchet MS" panose="020B0603020202020204" pitchFamily="34" charset="0"/>
              </a:rPr>
              <a:t>.</a:t>
            </a:r>
            <a:endParaRPr lang="en-US" sz="2000" dirty="0">
              <a:latin typeface="Trebuchet MS" panose="020B0603020202020204" pitchFamily="34" charset="0"/>
            </a:endParaRPr>
          </a:p>
          <a:p>
            <a:pPr marL="0" indent="0">
              <a:buNone/>
            </a:pPr>
            <a:endParaRPr lang="en-US" sz="2000" dirty="0">
              <a:latin typeface="Trebuchet MS" panose="020B0603020202020204" pitchFamily="34" charset="0"/>
            </a:endParaRPr>
          </a:p>
          <a:p>
            <a:endParaRPr lang="en-US" sz="2000" dirty="0">
              <a:latin typeface="Trebuchet MS" panose="020B0603020202020204" pitchFamily="34" charset="0"/>
            </a:endParaRPr>
          </a:p>
        </p:txBody>
      </p:sp>
      <p:sp>
        <p:nvSpPr>
          <p:cNvPr id="9" name="Title 1"/>
          <p:cNvSpPr txBox="1">
            <a:spLocks/>
          </p:cNvSpPr>
          <p:nvPr/>
        </p:nvSpPr>
        <p:spPr>
          <a:xfrm>
            <a:off x="440267" y="1225286"/>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o-RO" sz="2400" b="1" dirty="0" smtClean="0">
                <a:solidFill>
                  <a:schemeClr val="bg1">
                    <a:lumMod val="50000"/>
                  </a:schemeClr>
                </a:solidFill>
                <a:latin typeface="Trebuchet MS" panose="020B0603020202020204" pitchFamily="34" charset="0"/>
              </a:rPr>
              <a:t>Modelul competențelor ca și hartă </a:t>
            </a:r>
            <a:endParaRPr lang="en-US" sz="2400" b="1" dirty="0">
              <a:solidFill>
                <a:schemeClr val="bg1">
                  <a:lumMod val="50000"/>
                </a:schemeClr>
              </a:solidFill>
              <a:latin typeface="Trebuchet MS" panose="020B0603020202020204" pitchFamily="34" charset="0"/>
            </a:endParaRPr>
          </a:p>
        </p:txBody>
      </p:sp>
      <p:cxnSp>
        <p:nvCxnSpPr>
          <p:cNvPr id="10" name="Straight Connector 9"/>
          <p:cNvCxnSpPr/>
          <p:nvPr/>
        </p:nvCxnSpPr>
        <p:spPr>
          <a:xfrm>
            <a:off x="516467" y="2017447"/>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048000"/>
            <a:ext cx="4637314" cy="2286000"/>
          </a:xfrm>
          <a:prstGeom prst="rect">
            <a:avLst/>
          </a:prstGeom>
        </p:spPr>
      </p:pic>
      <p:grpSp>
        <p:nvGrpSpPr>
          <p:cNvPr id="7" name="Group 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11" name="Picture 10">
              <a:extLst>
                <a:ext uri="{FF2B5EF4-FFF2-40B4-BE49-F238E27FC236}">
                  <a16:creationId xmlns:a16="http://schemas.microsoft.com/office/drawing/2014/main" xmlns="" id="{967661F3-48C5-834B-614E-D199F099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2" name="Group 11">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3"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4" name="Straight Connector 13">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80164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2514601"/>
            <a:ext cx="3276600" cy="2590800"/>
          </a:xfrm>
        </p:spPr>
        <p:txBody>
          <a:bodyPr>
            <a:noAutofit/>
          </a:bodyPr>
          <a:lstStyle/>
          <a:p>
            <a:pPr marL="0" indent="0">
              <a:buNone/>
            </a:pPr>
            <a:r>
              <a:rPr lang="ro-RO" sz="1600" b="1" dirty="0" smtClean="0">
                <a:solidFill>
                  <a:schemeClr val="accent2"/>
                </a:solidFill>
                <a:latin typeface="Trebuchet MS" panose="020B0603020202020204" pitchFamily="34" charset="0"/>
              </a:rPr>
              <a:t>Pentru</a:t>
            </a:r>
            <a:r>
              <a:rPr lang="en-US" sz="1600" b="1" dirty="0" smtClean="0">
                <a:solidFill>
                  <a:schemeClr val="accent2"/>
                </a:solidFill>
                <a:latin typeface="Trebuchet MS" panose="020B0603020202020204" pitchFamily="34" charset="0"/>
              </a:rPr>
              <a:t>?</a:t>
            </a:r>
            <a:endParaRPr lang="en-US" sz="1600" b="1" dirty="0">
              <a:solidFill>
                <a:schemeClr val="accent2"/>
              </a:solidFill>
              <a:latin typeface="Trebuchet MS" panose="020B0603020202020204" pitchFamily="34" charset="0"/>
            </a:endParaRPr>
          </a:p>
          <a:p>
            <a:r>
              <a:rPr lang="en-US" sz="1600" dirty="0" err="1" smtClean="0">
                <a:latin typeface="Trebuchet MS" panose="020B0603020202020204" pitchFamily="34" charset="0"/>
              </a:rPr>
              <a:t>Liderii</a:t>
            </a:r>
            <a:r>
              <a:rPr lang="en-US" sz="1600" dirty="0" smtClean="0">
                <a:latin typeface="Trebuchet MS" panose="020B0603020202020204" pitchFamily="34" charset="0"/>
              </a:rPr>
              <a:t> </a:t>
            </a:r>
            <a:r>
              <a:rPr lang="en-US" sz="1600" dirty="0">
                <a:latin typeface="Trebuchet MS" panose="020B0603020202020204" pitchFamily="34" charset="0"/>
              </a:rPr>
              <a:t>din </a:t>
            </a:r>
            <a:r>
              <a:rPr lang="en-US" sz="1600" dirty="0" err="1">
                <a:latin typeface="Trebuchet MS" panose="020B0603020202020204" pitchFamily="34" charset="0"/>
              </a:rPr>
              <a:t>industrie</a:t>
            </a:r>
            <a:endParaRPr lang="en-US" sz="1600" dirty="0">
              <a:latin typeface="Trebuchet MS" panose="020B0603020202020204" pitchFamily="34" charset="0"/>
            </a:endParaRPr>
          </a:p>
          <a:p>
            <a:r>
              <a:rPr lang="en-US" sz="1600" dirty="0" err="1">
                <a:latin typeface="Trebuchet MS" panose="020B0603020202020204" pitchFamily="34" charset="0"/>
              </a:rPr>
              <a:t>Profesioniști</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resurse</a:t>
            </a:r>
            <a:r>
              <a:rPr lang="en-US" sz="1600" dirty="0">
                <a:latin typeface="Trebuchet MS" panose="020B0603020202020204" pitchFamily="34" charset="0"/>
              </a:rPr>
              <a:t> </a:t>
            </a:r>
            <a:r>
              <a:rPr lang="en-US" sz="1600" dirty="0" err="1">
                <a:latin typeface="Trebuchet MS" panose="020B0603020202020204" pitchFamily="34" charset="0"/>
              </a:rPr>
              <a:t>umane</a:t>
            </a:r>
            <a:endParaRPr lang="en-US" sz="1600" dirty="0">
              <a:latin typeface="Trebuchet MS" panose="020B0603020202020204" pitchFamily="34" charset="0"/>
            </a:endParaRPr>
          </a:p>
          <a:p>
            <a:r>
              <a:rPr lang="ro-RO" sz="1600" dirty="0" smtClean="0">
                <a:latin typeface="Trebuchet MS" panose="020B0603020202020204" pitchFamily="34" charset="0"/>
              </a:rPr>
              <a:t>Cadrele</a:t>
            </a:r>
            <a:r>
              <a:rPr lang="en-US" sz="1600" dirty="0" smtClean="0">
                <a:latin typeface="Trebuchet MS" panose="020B0603020202020204" pitchFamily="34" charset="0"/>
              </a:rPr>
              <a:t> </a:t>
            </a:r>
            <a:r>
              <a:rPr lang="ro-RO" sz="1600" dirty="0" smtClean="0">
                <a:latin typeface="Trebuchet MS" panose="020B0603020202020204" pitchFamily="34" charset="0"/>
              </a:rPr>
              <a:t>didactice/formatorii</a:t>
            </a:r>
            <a:endParaRPr lang="en-US" sz="1600" dirty="0">
              <a:latin typeface="Trebuchet MS" panose="020B0603020202020204" pitchFamily="34" charset="0"/>
            </a:endParaRPr>
          </a:p>
          <a:p>
            <a:r>
              <a:rPr lang="en-US" sz="1600" dirty="0" err="1">
                <a:latin typeface="Trebuchet MS" panose="020B0603020202020204" pitchFamily="34" charset="0"/>
              </a:rPr>
              <a:t>Dezvoltatori</a:t>
            </a:r>
            <a:r>
              <a:rPr lang="en-US" sz="1600" dirty="0">
                <a:latin typeface="Trebuchet MS" panose="020B0603020202020204" pitchFamily="34" charset="0"/>
              </a:rPr>
              <a:t> </a:t>
            </a:r>
            <a:r>
              <a:rPr lang="en-US" sz="1600" dirty="0" err="1">
                <a:latin typeface="Trebuchet MS" panose="020B0603020202020204" pitchFamily="34" charset="0"/>
              </a:rPr>
              <a:t>economici</a:t>
            </a:r>
            <a:endParaRPr lang="en-US" sz="1600" dirty="0">
              <a:latin typeface="Trebuchet MS" panose="020B0603020202020204" pitchFamily="34" charset="0"/>
            </a:endParaRPr>
          </a:p>
          <a:p>
            <a:r>
              <a:rPr lang="ro-RO" sz="1600" dirty="0" smtClean="0">
                <a:latin typeface="Trebuchet MS" panose="020B0603020202020204" pitchFamily="34" charset="0"/>
              </a:rPr>
              <a:t>F</a:t>
            </a:r>
            <a:r>
              <a:rPr lang="en-US" sz="1600" dirty="0" err="1" smtClean="0">
                <a:latin typeface="Trebuchet MS" panose="020B0603020202020204" pitchFamily="34" charset="0"/>
              </a:rPr>
              <a:t>orț</a:t>
            </a:r>
            <a:r>
              <a:rPr lang="ro-RO" sz="1600" dirty="0" smtClean="0">
                <a:latin typeface="Trebuchet MS" panose="020B0603020202020204" pitchFamily="34" charset="0"/>
              </a:rPr>
              <a:t>a</a:t>
            </a:r>
            <a:r>
              <a:rPr lang="en-US" sz="1600" dirty="0" smtClean="0">
                <a:latin typeface="Trebuchet MS" panose="020B0603020202020204" pitchFamily="34" charset="0"/>
              </a:rPr>
              <a:t> </a:t>
            </a:r>
            <a:r>
              <a:rPr lang="en-US" sz="1600" dirty="0">
                <a:latin typeface="Trebuchet MS" panose="020B0603020202020204" pitchFamily="34" charset="0"/>
              </a:rPr>
              <a:t>de </a:t>
            </a:r>
            <a:r>
              <a:rPr lang="en-US" sz="1600" dirty="0" err="1">
                <a:latin typeface="Trebuchet MS" panose="020B0603020202020204" pitchFamily="34" charset="0"/>
              </a:rPr>
              <a:t>muncă</a:t>
            </a:r>
            <a:r>
              <a:rPr lang="en-US" sz="1600" dirty="0">
                <a:latin typeface="Trebuchet MS" panose="020B0603020202020204" pitchFamily="34" charset="0"/>
              </a:rPr>
              <a:t> </a:t>
            </a:r>
            <a:r>
              <a:rPr lang="en-US" sz="1600" dirty="0" smtClean="0">
                <a:latin typeface="Trebuchet MS" panose="020B0603020202020204" pitchFamily="34" charset="0"/>
              </a:rPr>
              <a:t>public</a:t>
            </a:r>
            <a:r>
              <a:rPr lang="ro-RO" sz="1600" dirty="0" smtClean="0">
                <a:latin typeface="Trebuchet MS" panose="020B0603020202020204" pitchFamily="34" charset="0"/>
              </a:rPr>
              <a:t>ă calificată (</a:t>
            </a:r>
            <a:r>
              <a:rPr lang="en-US" sz="1600" i="1" dirty="0" err="1" smtClean="0">
                <a:latin typeface="Trebuchet MS" panose="020B0603020202020204" pitchFamily="34" charset="0"/>
              </a:rPr>
              <a:t>profesioni</a:t>
            </a:r>
            <a:r>
              <a:rPr lang="ro-RO" sz="1600" i="1" dirty="0" smtClean="0">
                <a:latin typeface="Trebuchet MS" panose="020B0603020202020204" pitchFamily="34" charset="0"/>
              </a:rPr>
              <a:t>ș</a:t>
            </a:r>
            <a:r>
              <a:rPr lang="en-US" sz="1600" i="1" dirty="0" smtClean="0">
                <a:latin typeface="Trebuchet MS" panose="020B0603020202020204" pitchFamily="34" charset="0"/>
              </a:rPr>
              <a:t>ti</a:t>
            </a:r>
            <a:r>
              <a:rPr lang="ro-RO" sz="1600" dirty="0" smtClean="0">
                <a:latin typeface="Trebuchet MS" panose="020B0603020202020204" pitchFamily="34" charset="0"/>
              </a:rPr>
              <a:t>)</a:t>
            </a:r>
            <a:endParaRPr lang="en-US" sz="1600" dirty="0">
              <a:latin typeface="Trebuchet MS" panose="020B0603020202020204" pitchFamily="34" charset="0"/>
            </a:endParaRPr>
          </a:p>
          <a:p>
            <a:r>
              <a:rPr lang="en-US" sz="1600" dirty="0" err="1">
                <a:latin typeface="Trebuchet MS" panose="020B0603020202020204" pitchFamily="34" charset="0"/>
              </a:rPr>
              <a:t>Studenți</a:t>
            </a:r>
            <a:endParaRPr lang="en-US" sz="1600" dirty="0">
              <a:latin typeface="Trebuchet MS" panose="020B0603020202020204" pitchFamily="34" charset="0"/>
            </a:endParaRPr>
          </a:p>
          <a:p>
            <a:r>
              <a:rPr lang="en-US" sz="1600" dirty="0" err="1" smtClean="0">
                <a:latin typeface="Trebuchet MS" panose="020B0603020202020204" pitchFamily="34" charset="0"/>
              </a:rPr>
              <a:t>Asociații</a:t>
            </a:r>
            <a:endParaRPr lang="en-US" sz="1600" dirty="0">
              <a:latin typeface="Trebuchet MS" panose="020B0603020202020204" pitchFamily="34" charset="0"/>
            </a:endParaRPr>
          </a:p>
          <a:p>
            <a:endParaRPr lang="en-US" sz="1600" dirty="0">
              <a:latin typeface="Trebuchet MS" panose="020B0603020202020204" pitchFamily="34" charset="0"/>
            </a:endParaRPr>
          </a:p>
        </p:txBody>
      </p:sp>
      <p:sp>
        <p:nvSpPr>
          <p:cNvPr id="7" name="Content Placeholder 2"/>
          <p:cNvSpPr txBox="1">
            <a:spLocks/>
          </p:cNvSpPr>
          <p:nvPr/>
        </p:nvSpPr>
        <p:spPr>
          <a:xfrm>
            <a:off x="457200" y="2514600"/>
            <a:ext cx="41148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o-RO" sz="1600" b="1" dirty="0" smtClean="0">
                <a:solidFill>
                  <a:schemeClr val="accent2"/>
                </a:solidFill>
                <a:latin typeface="Trebuchet MS" panose="020B0603020202020204" pitchFamily="34" charset="0"/>
              </a:rPr>
              <a:t>Cum</a:t>
            </a:r>
            <a:r>
              <a:rPr lang="en-US" sz="1600" b="1" dirty="0" smtClean="0">
                <a:solidFill>
                  <a:schemeClr val="accent2"/>
                </a:solidFill>
                <a:latin typeface="Trebuchet MS" panose="020B0603020202020204" pitchFamily="34" charset="0"/>
              </a:rPr>
              <a:t>? </a:t>
            </a:r>
            <a:endParaRPr lang="ro-RO" sz="1600" b="1" dirty="0" smtClean="0">
              <a:solidFill>
                <a:schemeClr val="accent2"/>
              </a:solidFill>
              <a:latin typeface="Trebuchet MS" panose="020B0603020202020204" pitchFamily="34" charset="0"/>
            </a:endParaRPr>
          </a:p>
          <a:p>
            <a:pPr marL="0" indent="0">
              <a:buFont typeface="Arial" panose="020B0604020202020204" pitchFamily="34" charset="0"/>
              <a:buNone/>
            </a:pPr>
            <a:r>
              <a:rPr lang="ro-RO" sz="1600" b="1" dirty="0" smtClean="0">
                <a:solidFill>
                  <a:schemeClr val="accent2"/>
                </a:solidFill>
                <a:latin typeface="Trebuchet MS" panose="020B0603020202020204" pitchFamily="34" charset="0"/>
              </a:rPr>
              <a:t>Prin: </a:t>
            </a:r>
            <a:endParaRPr lang="en-US" sz="1600" b="1" dirty="0">
              <a:solidFill>
                <a:schemeClr val="accent2"/>
              </a:solidFill>
              <a:latin typeface="Trebuchet MS" panose="020B0603020202020204" pitchFamily="34" charset="0"/>
            </a:endParaRPr>
          </a:p>
          <a:p>
            <a:r>
              <a:rPr lang="en-US" sz="1600" dirty="0" err="1" smtClean="0">
                <a:latin typeface="Trebuchet MS" panose="020B0603020202020204" pitchFamily="34" charset="0"/>
              </a:rPr>
              <a:t>Identificarea</a:t>
            </a:r>
            <a:r>
              <a:rPr lang="en-US" sz="1600" dirty="0" smtClean="0">
                <a:latin typeface="Trebuchet MS" panose="020B0603020202020204" pitchFamily="34" charset="0"/>
              </a:rPr>
              <a:t> </a:t>
            </a:r>
            <a:r>
              <a:rPr lang="en-US" sz="1600" dirty="0" err="1">
                <a:latin typeface="Trebuchet MS" panose="020B0603020202020204" pitchFamily="34" charset="0"/>
              </a:rPr>
              <a:t>nevoilor</a:t>
            </a:r>
            <a:r>
              <a:rPr lang="en-US" sz="1600" dirty="0">
                <a:latin typeface="Trebuchet MS" panose="020B0603020202020204" pitchFamily="34" charset="0"/>
              </a:rPr>
              <a:t> </a:t>
            </a:r>
            <a:r>
              <a:rPr lang="en-US" sz="1600" dirty="0" err="1">
                <a:latin typeface="Trebuchet MS" panose="020B0603020202020204" pitchFamily="34" charset="0"/>
              </a:rPr>
              <a:t>specifice</a:t>
            </a:r>
            <a:r>
              <a:rPr lang="en-US" sz="1600" dirty="0">
                <a:latin typeface="Trebuchet MS" panose="020B0603020202020204" pitchFamily="34" charset="0"/>
              </a:rPr>
              <a:t> de </a:t>
            </a:r>
            <a:r>
              <a:rPr lang="en-US" sz="1600" dirty="0" err="1" smtClean="0">
                <a:latin typeface="Trebuchet MS" panose="020B0603020202020204" pitchFamily="34" charset="0"/>
              </a:rPr>
              <a:t>competenț</a:t>
            </a:r>
            <a:r>
              <a:rPr lang="ro-RO" sz="1600" dirty="0" smtClean="0">
                <a:latin typeface="Trebuchet MS" panose="020B0603020202020204" pitchFamily="34" charset="0"/>
              </a:rPr>
              <a:t>e</a:t>
            </a:r>
            <a:r>
              <a:rPr lang="en-US" sz="1600" dirty="0" smtClean="0">
                <a:latin typeface="Trebuchet MS" panose="020B0603020202020204" pitchFamily="34" charset="0"/>
              </a:rPr>
              <a:t> </a:t>
            </a:r>
            <a:r>
              <a:rPr lang="en-US" sz="1600" dirty="0">
                <a:latin typeface="Trebuchet MS" panose="020B0603020202020204" pitchFamily="34" charset="0"/>
              </a:rPr>
              <a:t>ale </a:t>
            </a:r>
            <a:r>
              <a:rPr lang="en-US" sz="1600" dirty="0" err="1" smtClean="0">
                <a:latin typeface="Trebuchet MS" panose="020B0603020202020204" pitchFamily="34" charset="0"/>
              </a:rPr>
              <a:t>angajatorului</a:t>
            </a:r>
            <a:r>
              <a:rPr lang="en-US" sz="1600" dirty="0" smtClean="0">
                <a:latin typeface="Trebuchet MS" panose="020B0603020202020204" pitchFamily="34" charset="0"/>
              </a:rPr>
              <a:t>(</a:t>
            </a:r>
            <a:r>
              <a:rPr lang="en-US" sz="1600" dirty="0" err="1" smtClean="0">
                <a:latin typeface="Trebuchet MS" panose="020B0603020202020204" pitchFamily="34" charset="0"/>
              </a:rPr>
              <a:t>dvs</a:t>
            </a:r>
            <a:r>
              <a:rPr lang="ro-RO" sz="1600" dirty="0" smtClean="0">
                <a:latin typeface="Trebuchet MS" panose="020B0603020202020204" pitchFamily="34" charset="0"/>
              </a:rPr>
              <a:t>.</a:t>
            </a:r>
            <a:r>
              <a:rPr lang="en-US" sz="1600" dirty="0" smtClean="0">
                <a:latin typeface="Trebuchet MS" panose="020B0603020202020204" pitchFamily="34" charset="0"/>
              </a:rPr>
              <a:t>)</a:t>
            </a:r>
            <a:endParaRPr lang="en-US" sz="1600" dirty="0">
              <a:latin typeface="Trebuchet MS" panose="020B0603020202020204" pitchFamily="34" charset="0"/>
            </a:endParaRPr>
          </a:p>
          <a:p>
            <a:r>
              <a:rPr lang="en-US" sz="1600" dirty="0" err="1">
                <a:latin typeface="Trebuchet MS" panose="020B0603020202020204" pitchFamily="34" charset="0"/>
              </a:rPr>
              <a:t>Dezvoltarea</a:t>
            </a:r>
            <a:r>
              <a:rPr lang="en-US" sz="1600" dirty="0">
                <a:latin typeface="Trebuchet MS" panose="020B0603020202020204" pitchFamily="34" charset="0"/>
              </a:rPr>
              <a:t> de </a:t>
            </a:r>
            <a:r>
              <a:rPr lang="ro-RO" sz="1600" dirty="0" err="1" smtClean="0">
                <a:latin typeface="Trebuchet MS" panose="020B0603020202020204" pitchFamily="34" charset="0"/>
              </a:rPr>
              <a:t>curiculum</a:t>
            </a:r>
            <a:r>
              <a:rPr lang="en-US" sz="1600" dirty="0" smtClean="0">
                <a:latin typeface="Trebuchet MS" panose="020B0603020202020204" pitchFamily="34" charset="0"/>
              </a:rPr>
              <a:t> </a:t>
            </a:r>
            <a:r>
              <a:rPr lang="en-US" sz="1600" dirty="0" err="1" smtClean="0">
                <a:latin typeface="Trebuchet MS" panose="020B0603020202020204" pitchFamily="34" charset="0"/>
              </a:rPr>
              <a:t>bazat</a:t>
            </a:r>
            <a:r>
              <a:rPr lang="en-US" sz="1600" dirty="0" smtClean="0">
                <a:latin typeface="Trebuchet MS" panose="020B0603020202020204" pitchFamily="34" charset="0"/>
              </a:rPr>
              <a:t> </a:t>
            </a:r>
            <a:r>
              <a:rPr lang="en-US" sz="1600" dirty="0" err="1">
                <a:latin typeface="Trebuchet MS" panose="020B0603020202020204" pitchFamily="34" charset="0"/>
              </a:rPr>
              <a:t>pe</a:t>
            </a:r>
            <a:r>
              <a:rPr lang="en-US" sz="1600" dirty="0">
                <a:latin typeface="Trebuchet MS" panose="020B0603020202020204" pitchFamily="34" charset="0"/>
              </a:rPr>
              <a:t> </a:t>
            </a:r>
            <a:r>
              <a:rPr lang="en-US" sz="1600" dirty="0" err="1">
                <a:latin typeface="Trebuchet MS" panose="020B0603020202020204" pitchFamily="34" charset="0"/>
              </a:rPr>
              <a:t>competențe</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modele</a:t>
            </a:r>
            <a:r>
              <a:rPr lang="en-US" sz="1600" dirty="0">
                <a:latin typeface="Trebuchet MS" panose="020B0603020202020204" pitchFamily="34" charset="0"/>
              </a:rPr>
              <a:t> de </a:t>
            </a:r>
            <a:r>
              <a:rPr lang="ro-RO" sz="1600" dirty="0" smtClean="0">
                <a:latin typeface="Trebuchet MS" panose="020B0603020202020204" pitchFamily="34" charset="0"/>
              </a:rPr>
              <a:t>programe de formare</a:t>
            </a:r>
            <a:r>
              <a:rPr lang="en-US" sz="1600" dirty="0" smtClean="0">
                <a:latin typeface="Trebuchet MS" panose="020B0603020202020204" pitchFamily="34" charset="0"/>
              </a:rPr>
              <a:t>(</a:t>
            </a:r>
            <a:r>
              <a:rPr lang="en-US" sz="1600" dirty="0" err="1" smtClean="0">
                <a:latin typeface="Trebuchet MS" panose="020B0603020202020204" pitchFamily="34" charset="0"/>
              </a:rPr>
              <a:t>modelul</a:t>
            </a:r>
            <a:r>
              <a:rPr lang="en-US" sz="1600" dirty="0" smtClean="0">
                <a:latin typeface="Trebuchet MS" panose="020B0603020202020204" pitchFamily="34" charset="0"/>
              </a:rPr>
              <a:t>)</a:t>
            </a:r>
            <a:endParaRPr lang="en-US" sz="1600" dirty="0">
              <a:latin typeface="Trebuchet MS" panose="020B0603020202020204" pitchFamily="34" charset="0"/>
            </a:endParaRPr>
          </a:p>
          <a:p>
            <a:r>
              <a:rPr lang="en-US" sz="1600" dirty="0" err="1">
                <a:latin typeface="Trebuchet MS" panose="020B0603020202020204" pitchFamily="34" charset="0"/>
              </a:rPr>
              <a:t>Dezvoltarea</a:t>
            </a:r>
            <a:r>
              <a:rPr lang="en-US" sz="1600" dirty="0">
                <a:latin typeface="Trebuchet MS" panose="020B0603020202020204" pitchFamily="34" charset="0"/>
              </a:rPr>
              <a:t> </a:t>
            </a:r>
            <a:r>
              <a:rPr lang="en-US" sz="1600" dirty="0" err="1">
                <a:latin typeface="Trebuchet MS" panose="020B0603020202020204" pitchFamily="34" charset="0"/>
              </a:rPr>
              <a:t>indicatorilor</a:t>
            </a:r>
            <a:r>
              <a:rPr lang="en-US" sz="1600" dirty="0">
                <a:latin typeface="Trebuchet MS" panose="020B0603020202020204" pitchFamily="34" charset="0"/>
              </a:rPr>
              <a:t> de </a:t>
            </a:r>
            <a:r>
              <a:rPr lang="en-US" sz="1600" dirty="0" err="1">
                <a:latin typeface="Trebuchet MS" panose="020B0603020202020204" pitchFamily="34" charset="0"/>
              </a:rPr>
              <a:t>performanță</a:t>
            </a:r>
            <a:r>
              <a:rPr lang="en-US" sz="1600" dirty="0">
                <a:latin typeface="Trebuchet MS" panose="020B0603020202020204" pitchFamily="34" charset="0"/>
              </a:rPr>
              <a:t>, a </a:t>
            </a:r>
            <a:r>
              <a:rPr lang="en-US" sz="1600" dirty="0" err="1">
                <a:latin typeface="Trebuchet MS" panose="020B0603020202020204" pitchFamily="34" charset="0"/>
              </a:rPr>
              <a:t>standardelor</a:t>
            </a:r>
            <a:r>
              <a:rPr lang="en-US" sz="1600" dirty="0">
                <a:latin typeface="Trebuchet MS" panose="020B0603020202020204" pitchFamily="34" charset="0"/>
              </a:rPr>
              <a:t> de </a:t>
            </a:r>
            <a:r>
              <a:rPr lang="en-US" sz="1600" dirty="0" err="1">
                <a:latin typeface="Trebuchet MS" panose="020B0603020202020204" pitchFamily="34" charset="0"/>
              </a:rPr>
              <a:t>calificare</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certificări</a:t>
            </a:r>
            <a:r>
              <a:rPr lang="en-US" sz="1600" dirty="0">
                <a:latin typeface="Trebuchet MS" panose="020B0603020202020204" pitchFamily="34" charset="0"/>
              </a:rPr>
              <a:t> definite de </a:t>
            </a:r>
            <a:r>
              <a:rPr lang="en-US" sz="1600" dirty="0" err="1" smtClean="0">
                <a:latin typeface="Trebuchet MS" panose="020B0603020202020204" pitchFamily="34" charset="0"/>
              </a:rPr>
              <a:t>industrie</a:t>
            </a:r>
            <a:r>
              <a:rPr lang="en-US" sz="1600" dirty="0" smtClean="0">
                <a:latin typeface="Trebuchet MS" panose="020B0603020202020204" pitchFamily="34" charset="0"/>
              </a:rPr>
              <a:t>(</a:t>
            </a:r>
            <a:r>
              <a:rPr lang="en-US" sz="1600" dirty="0" err="1" smtClean="0">
                <a:latin typeface="Trebuchet MS" panose="020B0603020202020204" pitchFamily="34" charset="0"/>
              </a:rPr>
              <a:t>perspectiv</a:t>
            </a:r>
            <a:r>
              <a:rPr lang="ro-RO" sz="1600" dirty="0" smtClean="0">
                <a:latin typeface="Trebuchet MS" panose="020B0603020202020204" pitchFamily="34" charset="0"/>
              </a:rPr>
              <a:t>ă</a:t>
            </a:r>
            <a:r>
              <a:rPr lang="en-US" sz="1600" dirty="0" smtClean="0">
                <a:latin typeface="Trebuchet MS" panose="020B0603020202020204" pitchFamily="34" charset="0"/>
              </a:rPr>
              <a:t>)</a:t>
            </a:r>
            <a:endParaRPr lang="en-US" sz="1600" dirty="0">
              <a:latin typeface="Trebuchet MS" panose="020B0603020202020204" pitchFamily="34" charset="0"/>
            </a:endParaRPr>
          </a:p>
          <a:p>
            <a:r>
              <a:rPr lang="en-US" sz="1600" dirty="0" err="1">
                <a:latin typeface="Trebuchet MS" panose="020B0603020202020204" pitchFamily="34" charset="0"/>
              </a:rPr>
              <a:t>Dezvoltarea</a:t>
            </a:r>
            <a:r>
              <a:rPr lang="en-US" sz="1600" dirty="0">
                <a:latin typeface="Trebuchet MS" panose="020B0603020202020204" pitchFamily="34" charset="0"/>
              </a:rPr>
              <a:t> </a:t>
            </a:r>
            <a:r>
              <a:rPr lang="en-US" sz="1600" dirty="0" err="1">
                <a:latin typeface="Trebuchet MS" panose="020B0603020202020204" pitchFamily="34" charset="0"/>
              </a:rPr>
              <a:t>resurselor</a:t>
            </a:r>
            <a:r>
              <a:rPr lang="en-US" sz="1600" dirty="0">
                <a:latin typeface="Trebuchet MS" panose="020B0603020202020204" pitchFamily="34" charset="0"/>
              </a:rPr>
              <a:t> pentru </a:t>
            </a:r>
            <a:r>
              <a:rPr lang="en-US" sz="1600" dirty="0" err="1">
                <a:latin typeface="Trebuchet MS" panose="020B0603020202020204" pitchFamily="34" charset="0"/>
              </a:rPr>
              <a:t>explorarea</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orientarea</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smtClean="0">
                <a:latin typeface="Trebuchet MS" panose="020B0603020202020204" pitchFamily="34" charset="0"/>
              </a:rPr>
              <a:t>carieră</a:t>
            </a:r>
            <a:r>
              <a:rPr lang="en-US" sz="1600" dirty="0" smtClean="0">
                <a:latin typeface="Trebuchet MS" panose="020B0603020202020204" pitchFamily="34" charset="0"/>
              </a:rPr>
              <a:t>(</a:t>
            </a:r>
            <a:r>
              <a:rPr lang="en-US" sz="1600" dirty="0" err="1" smtClean="0">
                <a:latin typeface="Trebuchet MS" panose="020B0603020202020204" pitchFamily="34" charset="0"/>
              </a:rPr>
              <a:t>universit</a:t>
            </a:r>
            <a:r>
              <a:rPr lang="ro-RO" sz="1600" dirty="0" smtClean="0">
                <a:latin typeface="Trebuchet MS" panose="020B0603020202020204" pitchFamily="34" charset="0"/>
              </a:rPr>
              <a:t>ăț</a:t>
            </a:r>
            <a:r>
              <a:rPr lang="en-US" sz="1600" dirty="0" err="1" smtClean="0">
                <a:latin typeface="Trebuchet MS" panose="020B0603020202020204" pitchFamily="34" charset="0"/>
              </a:rPr>
              <a:t>ile</a:t>
            </a:r>
            <a:r>
              <a:rPr lang="en-US" sz="1600" dirty="0" smtClean="0">
                <a:latin typeface="Trebuchet MS" panose="020B0603020202020204" pitchFamily="34" charset="0"/>
              </a:rPr>
              <a:t>)</a:t>
            </a:r>
            <a:endParaRPr lang="en-US" sz="1600" dirty="0">
              <a:latin typeface="Trebuchet MS" panose="020B0603020202020204" pitchFamily="34" charset="0"/>
            </a:endParaRPr>
          </a:p>
        </p:txBody>
      </p:sp>
      <p:sp>
        <p:nvSpPr>
          <p:cNvPr id="9" name="Title 1"/>
          <p:cNvSpPr txBox="1">
            <a:spLocks/>
          </p:cNvSpPr>
          <p:nvPr/>
        </p:nvSpPr>
        <p:spPr>
          <a:xfrm>
            <a:off x="524933" y="838705"/>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o-RO" sz="2400" b="1" dirty="0" smtClean="0">
                <a:solidFill>
                  <a:schemeClr val="bg1">
                    <a:lumMod val="50000"/>
                  </a:schemeClr>
                </a:solidFill>
                <a:latin typeface="Trebuchet MS" panose="020B0603020202020204" pitchFamily="34" charset="0"/>
              </a:rPr>
              <a:t>Modelul competențelor ca resursă </a:t>
            </a:r>
            <a:endParaRPr lang="en-US" sz="2400" b="1" dirty="0">
              <a:solidFill>
                <a:schemeClr val="bg1">
                  <a:lumMod val="50000"/>
                </a:schemeClr>
              </a:solidFill>
              <a:latin typeface="Trebuchet MS" panose="020B0603020202020204" pitchFamily="34" charset="0"/>
            </a:endParaRPr>
          </a:p>
        </p:txBody>
      </p:sp>
      <p:cxnSp>
        <p:nvCxnSpPr>
          <p:cNvPr id="10" name="Straight Connector 9"/>
          <p:cNvCxnSpPr/>
          <p:nvPr/>
        </p:nvCxnSpPr>
        <p:spPr>
          <a:xfrm>
            <a:off x="601133" y="1532705"/>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1642773"/>
            <a:ext cx="7696200" cy="584775"/>
          </a:xfrm>
          <a:prstGeom prst="rect">
            <a:avLst/>
          </a:prstGeom>
        </p:spPr>
        <p:txBody>
          <a:bodyPr wrap="square">
            <a:spAutoFit/>
          </a:bodyPr>
          <a:lstStyle/>
          <a:p>
            <a:pPr algn="ctr"/>
            <a:r>
              <a:rPr lang="ro-RO" sz="1600" b="1" dirty="0" smtClean="0">
                <a:solidFill>
                  <a:schemeClr val="accent2"/>
                </a:solidFill>
                <a:latin typeface="Trebuchet MS" panose="020B0603020202020204" pitchFamily="34" charset="0"/>
              </a:rPr>
              <a:t>Modelul de competențe reprezintă o resursă cheie pentru dezvoltarea unei forțe de muncă puternice </a:t>
            </a:r>
            <a:endParaRPr lang="en-US" sz="1600" dirty="0">
              <a:solidFill>
                <a:schemeClr val="accent2"/>
              </a:solidFill>
              <a:latin typeface="Trebuchet MS" panose="020B0603020202020204" pitchFamily="34" charset="0"/>
            </a:endParaRPr>
          </a:p>
        </p:txBody>
      </p:sp>
      <p:cxnSp>
        <p:nvCxnSpPr>
          <p:cNvPr id="12" name="Straight Connector 11"/>
          <p:cNvCxnSpPr/>
          <p:nvPr/>
        </p:nvCxnSpPr>
        <p:spPr>
          <a:xfrm>
            <a:off x="4724400" y="2514600"/>
            <a:ext cx="0" cy="381376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14" name="Picture 13">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15" name="Picture 14">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6" name="Group 15">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7"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8" name="Straight Connector 17">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19904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855664"/>
            <a:ext cx="53340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o-RO" sz="2400" b="1" dirty="0" smtClean="0">
                <a:solidFill>
                  <a:schemeClr val="bg1">
                    <a:lumMod val="50000"/>
                  </a:schemeClr>
                </a:solidFill>
                <a:latin typeface="Trebuchet MS" panose="020B0603020202020204" pitchFamily="34" charset="0"/>
              </a:rPr>
              <a:t>Aplicarea modelului competențelor</a:t>
            </a:r>
            <a:endParaRPr lang="en-US" sz="2400" b="1" dirty="0">
              <a:solidFill>
                <a:schemeClr val="bg1">
                  <a:lumMod val="50000"/>
                </a:schemeClr>
              </a:solidFill>
              <a:latin typeface="Trebuchet MS" panose="020B0603020202020204" pitchFamily="34" charset="0"/>
            </a:endParaRPr>
          </a:p>
        </p:txBody>
      </p:sp>
      <p:cxnSp>
        <p:nvCxnSpPr>
          <p:cNvPr id="10" name="Straight Connector 9"/>
          <p:cNvCxnSpPr/>
          <p:nvPr/>
        </p:nvCxnSpPr>
        <p:spPr>
          <a:xfrm>
            <a:off x="533400" y="1524000"/>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086" y="3505200"/>
            <a:ext cx="6248400" cy="2733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632614"/>
            <a:ext cx="8382000" cy="1785104"/>
          </a:xfrm>
          <a:prstGeom prst="rect">
            <a:avLst/>
          </a:prstGeom>
        </p:spPr>
        <p:txBody>
          <a:bodyPr wrap="square">
            <a:spAutoFit/>
          </a:bodyPr>
          <a:lstStyle/>
          <a:p>
            <a:pPr algn="just"/>
            <a:r>
              <a:rPr lang="en-US" sz="1400" i="1" dirty="0" err="1" smtClean="0">
                <a:latin typeface="Trebuchet MS" panose="020B0603020202020204" pitchFamily="34" charset="0"/>
              </a:rPr>
              <a:t>Modelele</a:t>
            </a:r>
            <a:r>
              <a:rPr lang="en-US" sz="1400" i="1" dirty="0" smtClean="0">
                <a:latin typeface="Trebuchet MS" panose="020B0603020202020204" pitchFamily="34" charset="0"/>
              </a:rPr>
              <a:t> </a:t>
            </a:r>
            <a:r>
              <a:rPr lang="en-US" sz="1400" i="1" dirty="0">
                <a:latin typeface="Trebuchet MS" panose="020B0603020202020204" pitchFamily="34" charset="0"/>
              </a:rPr>
              <a:t>de </a:t>
            </a:r>
            <a:r>
              <a:rPr lang="en-US" sz="1400" i="1" dirty="0" err="1">
                <a:latin typeface="Trebuchet MS" panose="020B0603020202020204" pitchFamily="34" charset="0"/>
              </a:rPr>
              <a:t>competență</a:t>
            </a:r>
            <a:r>
              <a:rPr lang="en-US" sz="1400" i="1" dirty="0">
                <a:latin typeface="Trebuchet MS" panose="020B0603020202020204" pitchFamily="34" charset="0"/>
              </a:rPr>
              <a:t> </a:t>
            </a:r>
            <a:r>
              <a:rPr lang="en-US" sz="1400" i="1" dirty="0" err="1">
                <a:latin typeface="Trebuchet MS" panose="020B0603020202020204" pitchFamily="34" charset="0"/>
              </a:rPr>
              <a:t>dețin</a:t>
            </a:r>
            <a:r>
              <a:rPr lang="en-US" sz="1400" i="1" dirty="0">
                <a:latin typeface="Trebuchet MS" panose="020B0603020202020204" pitchFamily="34" charset="0"/>
              </a:rPr>
              <a:t> </a:t>
            </a:r>
            <a:r>
              <a:rPr lang="en-US" sz="1400" i="1" dirty="0" err="1">
                <a:latin typeface="Trebuchet MS" panose="020B0603020202020204" pitchFamily="34" charset="0"/>
              </a:rPr>
              <a:t>aplicații</a:t>
            </a:r>
            <a:r>
              <a:rPr lang="en-US" sz="1400" i="1" dirty="0">
                <a:latin typeface="Trebuchet MS" panose="020B0603020202020204" pitchFamily="34" charset="0"/>
              </a:rPr>
              <a:t> practice </a:t>
            </a:r>
            <a:r>
              <a:rPr lang="en-US" sz="1400" i="1" dirty="0" err="1">
                <a:latin typeface="Trebuchet MS" panose="020B0603020202020204" pitchFamily="34" charset="0"/>
              </a:rPr>
              <a:t>într</a:t>
            </a:r>
            <a:r>
              <a:rPr lang="en-US" sz="1400" i="1" dirty="0">
                <a:latin typeface="Trebuchet MS" panose="020B0603020202020204" pitchFamily="34" charset="0"/>
              </a:rPr>
              <a:t>-o </a:t>
            </a:r>
            <a:r>
              <a:rPr lang="en-US" sz="1400" i="1" dirty="0" err="1">
                <a:latin typeface="Trebuchet MS" panose="020B0603020202020204" pitchFamily="34" charset="0"/>
              </a:rPr>
              <a:t>varietate</a:t>
            </a:r>
            <a:r>
              <a:rPr lang="en-US" sz="1400" i="1" dirty="0">
                <a:latin typeface="Trebuchet MS" panose="020B0603020202020204" pitchFamily="34" charset="0"/>
              </a:rPr>
              <a:t> de </a:t>
            </a:r>
            <a:r>
              <a:rPr lang="en-US" sz="1400" i="1" dirty="0" err="1">
                <a:latin typeface="Trebuchet MS" panose="020B0603020202020204" pitchFamily="34" charset="0"/>
              </a:rPr>
              <a:t>setări</a:t>
            </a:r>
            <a:r>
              <a:rPr lang="en-US" sz="1400" i="1" dirty="0">
                <a:latin typeface="Trebuchet MS" panose="020B0603020202020204" pitchFamily="34" charset="0"/>
              </a:rPr>
              <a:t>. </a:t>
            </a:r>
            <a:endParaRPr lang="ro-RO" sz="1400" i="1" dirty="0" smtClean="0">
              <a:latin typeface="Trebuchet MS" panose="020B0603020202020204" pitchFamily="34" charset="0"/>
            </a:endParaRPr>
          </a:p>
          <a:p>
            <a:pPr algn="just"/>
            <a:r>
              <a:rPr lang="ro-RO" sz="1400" b="1" dirty="0" smtClean="0">
                <a:solidFill>
                  <a:srgbClr val="FF0000"/>
                </a:solidFill>
                <a:latin typeface="Trebuchet MS" panose="020B0603020202020204" pitchFamily="34" charset="0"/>
              </a:rPr>
              <a:t>Format</a:t>
            </a:r>
            <a:r>
              <a:rPr lang="en-US" sz="1400" b="1" dirty="0" err="1" smtClean="0">
                <a:solidFill>
                  <a:srgbClr val="FF0000"/>
                </a:solidFill>
                <a:latin typeface="Trebuchet MS" panose="020B0603020202020204" pitchFamily="34" charset="0"/>
              </a:rPr>
              <a:t>orii</a:t>
            </a:r>
            <a:r>
              <a:rPr lang="en-US" sz="1400" b="1" dirty="0">
                <a:solidFill>
                  <a:srgbClr val="FF0000"/>
                </a:solidFill>
                <a:latin typeface="Trebuchet MS" panose="020B0603020202020204" pitchFamily="34" charset="0"/>
              </a:rPr>
              <a:t>, </a:t>
            </a:r>
            <a:r>
              <a:rPr lang="en-US" sz="1400" dirty="0">
                <a:latin typeface="Trebuchet MS" panose="020B0603020202020204" pitchFamily="34" charset="0"/>
              </a:rPr>
              <a:t>de </a:t>
            </a:r>
            <a:r>
              <a:rPr lang="en-US" sz="1400" dirty="0" err="1">
                <a:latin typeface="Trebuchet MS" panose="020B0603020202020204" pitchFamily="34" charset="0"/>
              </a:rPr>
              <a:t>exemplu</a:t>
            </a:r>
            <a:r>
              <a:rPr lang="en-US" sz="1400" dirty="0">
                <a:latin typeface="Trebuchet MS" panose="020B0603020202020204" pitchFamily="34" charset="0"/>
              </a:rPr>
              <a:t>, pot </a:t>
            </a:r>
            <a:r>
              <a:rPr lang="en-US" sz="1400" dirty="0" err="1">
                <a:latin typeface="Trebuchet MS" panose="020B0603020202020204" pitchFamily="34" charset="0"/>
              </a:rPr>
              <a:t>utiliza</a:t>
            </a:r>
            <a:r>
              <a:rPr lang="en-US" sz="1400" dirty="0">
                <a:latin typeface="Trebuchet MS" panose="020B0603020202020204" pitchFamily="34" charset="0"/>
              </a:rPr>
              <a:t> </a:t>
            </a:r>
            <a:r>
              <a:rPr lang="en-US" sz="1400" dirty="0" err="1">
                <a:latin typeface="Trebuchet MS" panose="020B0603020202020204" pitchFamily="34" charset="0"/>
              </a:rPr>
              <a:t>modelul</a:t>
            </a:r>
            <a:r>
              <a:rPr lang="en-US" sz="1400" dirty="0">
                <a:latin typeface="Trebuchet MS" panose="020B0603020202020204" pitchFamily="34" charset="0"/>
              </a:rPr>
              <a:t> pentru a </a:t>
            </a:r>
            <a:r>
              <a:rPr lang="en-US" sz="1400" dirty="0" err="1">
                <a:latin typeface="Trebuchet MS" panose="020B0603020202020204" pitchFamily="34" charset="0"/>
              </a:rPr>
              <a:t>identifica</a:t>
            </a:r>
            <a:r>
              <a:rPr lang="en-US" sz="1400" dirty="0">
                <a:latin typeface="Trebuchet MS" panose="020B0603020202020204" pitchFamily="34" charset="0"/>
              </a:rPr>
              <a:t> </a:t>
            </a:r>
            <a:r>
              <a:rPr lang="en-US" sz="1400" dirty="0" err="1">
                <a:latin typeface="Trebuchet MS" panose="020B0603020202020204" pitchFamily="34" charset="0"/>
              </a:rPr>
              <a:t>cunoștințele</a:t>
            </a:r>
            <a:r>
              <a:rPr lang="en-US" sz="1400" dirty="0">
                <a:latin typeface="Trebuchet MS" panose="020B0603020202020204" pitchFamily="34" charset="0"/>
              </a:rPr>
              <a:t>, </a:t>
            </a:r>
            <a:r>
              <a:rPr lang="ro-RO" sz="1400" dirty="0" smtClean="0">
                <a:latin typeface="Trebuchet MS" panose="020B0603020202020204" pitchFamily="34" charset="0"/>
              </a:rPr>
              <a:t>competențele</a:t>
            </a:r>
            <a:r>
              <a:rPr lang="en-US" sz="1400" dirty="0" smtClean="0">
                <a:latin typeface="Trebuchet MS" panose="020B0603020202020204" pitchFamily="34" charset="0"/>
              </a:rPr>
              <a:t> </a:t>
            </a:r>
            <a:r>
              <a:rPr lang="en-US" sz="1400" dirty="0" err="1">
                <a:latin typeface="Trebuchet MS" panose="020B0603020202020204" pitchFamily="34" charset="0"/>
              </a:rPr>
              <a:t>sau</a:t>
            </a:r>
            <a:r>
              <a:rPr lang="en-US" sz="1400" dirty="0">
                <a:latin typeface="Trebuchet MS" panose="020B0603020202020204" pitchFamily="34" charset="0"/>
              </a:rPr>
              <a:t> </a:t>
            </a:r>
            <a:r>
              <a:rPr lang="en-US" sz="1400" dirty="0" err="1">
                <a:latin typeface="Trebuchet MS" panose="020B0603020202020204" pitchFamily="34" charset="0"/>
              </a:rPr>
              <a:t>abilitățile</a:t>
            </a:r>
            <a:r>
              <a:rPr lang="en-US" sz="1400" dirty="0">
                <a:latin typeface="Trebuchet MS" panose="020B0603020202020204" pitchFamily="34" charset="0"/>
              </a:rPr>
              <a:t> </a:t>
            </a:r>
            <a:r>
              <a:rPr lang="en-US" sz="1400" dirty="0" err="1">
                <a:latin typeface="Trebuchet MS" panose="020B0603020202020204" pitchFamily="34" charset="0"/>
              </a:rPr>
              <a:t>pe</a:t>
            </a:r>
            <a:r>
              <a:rPr lang="en-US" sz="1400" dirty="0">
                <a:latin typeface="Trebuchet MS" panose="020B0603020202020204" pitchFamily="34" charset="0"/>
              </a:rPr>
              <a:t> care </a:t>
            </a:r>
            <a:r>
              <a:rPr lang="en-US" sz="1400" dirty="0" err="1">
                <a:latin typeface="Trebuchet MS" panose="020B0603020202020204" pitchFamily="34" charset="0"/>
              </a:rPr>
              <a:t>să</a:t>
            </a:r>
            <a:r>
              <a:rPr lang="en-US" sz="1400" dirty="0">
                <a:latin typeface="Trebuchet MS" panose="020B0603020202020204" pitchFamily="34" charset="0"/>
              </a:rPr>
              <a:t> le </a:t>
            </a:r>
            <a:r>
              <a:rPr lang="en-US" sz="1400" dirty="0" err="1">
                <a:latin typeface="Trebuchet MS" panose="020B0603020202020204" pitchFamily="34" charset="0"/>
              </a:rPr>
              <a:t>includă</a:t>
            </a:r>
            <a:r>
              <a:rPr lang="en-US" sz="1400" dirty="0">
                <a:latin typeface="Trebuchet MS" panose="020B0603020202020204" pitchFamily="34" charset="0"/>
              </a:rPr>
              <a:t> </a:t>
            </a:r>
            <a:r>
              <a:rPr lang="en-US" sz="1400" dirty="0" smtClean="0">
                <a:latin typeface="Trebuchet MS" panose="020B0603020202020204" pitchFamily="34" charset="0"/>
              </a:rPr>
              <a:t> </a:t>
            </a:r>
            <a:r>
              <a:rPr lang="en-US" sz="1400" dirty="0" err="1" smtClean="0">
                <a:latin typeface="Trebuchet MS" panose="020B0603020202020204" pitchFamily="34" charset="0"/>
              </a:rPr>
              <a:t>în</a:t>
            </a:r>
            <a:r>
              <a:rPr lang="en-US" sz="1400" dirty="0" smtClean="0">
                <a:latin typeface="Trebuchet MS" panose="020B0603020202020204" pitchFamily="34" charset="0"/>
              </a:rPr>
              <a:t> </a:t>
            </a:r>
            <a:r>
              <a:rPr lang="en-US" sz="1400" dirty="0">
                <a:latin typeface="Trebuchet MS" panose="020B0603020202020204" pitchFamily="34" charset="0"/>
              </a:rPr>
              <a:t>curriculum </a:t>
            </a:r>
            <a:r>
              <a:rPr lang="en-US" sz="1400" dirty="0" smtClean="0">
                <a:latin typeface="Trebuchet MS" panose="020B0603020202020204" pitchFamily="34" charset="0"/>
              </a:rPr>
              <a:t> </a:t>
            </a:r>
            <a:r>
              <a:rPr lang="en-US" sz="1400" dirty="0" err="1" smtClean="0">
                <a:latin typeface="Trebuchet MS" panose="020B0603020202020204" pitchFamily="34" charset="0"/>
              </a:rPr>
              <a:t>sau</a:t>
            </a:r>
            <a:r>
              <a:rPr lang="en-US" sz="1400" dirty="0" smtClean="0">
                <a:latin typeface="Trebuchet MS" panose="020B0603020202020204" pitchFamily="34" charset="0"/>
              </a:rPr>
              <a:t> </a:t>
            </a:r>
            <a:r>
              <a:rPr lang="en-US" sz="1400" dirty="0">
                <a:latin typeface="Trebuchet MS" panose="020B0603020202020204" pitchFamily="34" charset="0"/>
              </a:rPr>
              <a:t>ca o </a:t>
            </a:r>
            <a:r>
              <a:rPr lang="en-US" sz="1400" dirty="0" err="1">
                <a:latin typeface="Trebuchet MS" panose="020B0603020202020204" pitchFamily="34" charset="0"/>
              </a:rPr>
              <a:t>listă</a:t>
            </a:r>
            <a:r>
              <a:rPr lang="en-US" sz="1400" dirty="0">
                <a:latin typeface="Trebuchet MS" panose="020B0603020202020204" pitchFamily="34" charset="0"/>
              </a:rPr>
              <a:t> de </a:t>
            </a:r>
            <a:r>
              <a:rPr lang="en-US" sz="1400" dirty="0" err="1">
                <a:latin typeface="Trebuchet MS" panose="020B0603020202020204" pitchFamily="34" charset="0"/>
              </a:rPr>
              <a:t>verificare</a:t>
            </a:r>
            <a:r>
              <a:rPr lang="en-US" sz="1400" dirty="0">
                <a:latin typeface="Trebuchet MS" panose="020B0603020202020204" pitchFamily="34" charset="0"/>
              </a:rPr>
              <a:t> pentru a </a:t>
            </a:r>
            <a:r>
              <a:rPr lang="en-US" sz="1400" dirty="0" err="1">
                <a:latin typeface="Trebuchet MS" panose="020B0603020202020204" pitchFamily="34" charset="0"/>
              </a:rPr>
              <a:t>indica</a:t>
            </a:r>
            <a:r>
              <a:rPr lang="en-US" sz="1400" dirty="0">
                <a:latin typeface="Trebuchet MS" panose="020B0603020202020204" pitchFamily="34" charset="0"/>
              </a:rPr>
              <a:t> </a:t>
            </a:r>
            <a:r>
              <a:rPr lang="en-US" sz="1400" dirty="0" err="1">
                <a:latin typeface="Trebuchet MS" panose="020B0603020202020204" pitchFamily="34" charset="0"/>
              </a:rPr>
              <a:t>ce</a:t>
            </a:r>
            <a:r>
              <a:rPr lang="en-US" sz="1400" dirty="0">
                <a:latin typeface="Trebuchet MS" panose="020B0603020202020204" pitchFamily="34" charset="0"/>
              </a:rPr>
              <a:t> </a:t>
            </a:r>
            <a:r>
              <a:rPr lang="en-US" sz="1400" dirty="0" err="1">
                <a:latin typeface="Trebuchet MS" panose="020B0603020202020204" pitchFamily="34" charset="0"/>
              </a:rPr>
              <a:t>competențe</a:t>
            </a:r>
            <a:r>
              <a:rPr lang="en-US" sz="1400" dirty="0">
                <a:latin typeface="Trebuchet MS" panose="020B0603020202020204" pitchFamily="34" charset="0"/>
              </a:rPr>
              <a:t> nu </a:t>
            </a:r>
            <a:r>
              <a:rPr lang="en-US" sz="1400" dirty="0" err="1">
                <a:latin typeface="Trebuchet MS" panose="020B0603020202020204" pitchFamily="34" charset="0"/>
              </a:rPr>
              <a:t>sunt</a:t>
            </a:r>
            <a:r>
              <a:rPr lang="en-US" sz="1400" dirty="0">
                <a:latin typeface="Trebuchet MS" panose="020B0603020202020204" pitchFamily="34" charset="0"/>
              </a:rPr>
              <a:t> </a:t>
            </a:r>
            <a:r>
              <a:rPr lang="en-US" sz="1400" dirty="0" err="1">
                <a:latin typeface="Trebuchet MS" panose="020B0603020202020204" pitchFamily="34" charset="0"/>
              </a:rPr>
              <a:t>abordate</a:t>
            </a:r>
            <a:r>
              <a:rPr lang="en-US" sz="1400" dirty="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a:t>
            </a:r>
            <a:r>
              <a:rPr lang="en-US" sz="1400" dirty="0" err="1">
                <a:latin typeface="Trebuchet MS" panose="020B0603020202020204" pitchFamily="34" charset="0"/>
              </a:rPr>
              <a:t>prezent</a:t>
            </a:r>
            <a:r>
              <a:rPr lang="en-US" sz="1400" dirty="0">
                <a:latin typeface="Trebuchet MS" panose="020B0603020202020204" pitchFamily="34" charset="0"/>
              </a:rPr>
              <a:t> de </a:t>
            </a:r>
            <a:r>
              <a:rPr lang="en-US" sz="1400" dirty="0" err="1">
                <a:latin typeface="Trebuchet MS" panose="020B0603020202020204" pitchFamily="34" charset="0"/>
              </a:rPr>
              <a:t>cursurile</a:t>
            </a:r>
            <a:r>
              <a:rPr lang="en-US" sz="1400" dirty="0">
                <a:latin typeface="Trebuchet MS" panose="020B0603020202020204" pitchFamily="34" charset="0"/>
              </a:rPr>
              <a:t> </a:t>
            </a:r>
            <a:r>
              <a:rPr lang="en-US" sz="1400" dirty="0" smtClean="0">
                <a:latin typeface="Trebuchet MS" panose="020B0603020202020204" pitchFamily="34" charset="0"/>
              </a:rPr>
              <a:t> </a:t>
            </a:r>
            <a:r>
              <a:rPr lang="en-US" sz="1400" dirty="0" err="1" smtClean="0">
                <a:latin typeface="Trebuchet MS" panose="020B0603020202020204" pitchFamily="34" charset="0"/>
              </a:rPr>
              <a:t>existente</a:t>
            </a:r>
            <a:r>
              <a:rPr lang="en-US" sz="1400" dirty="0">
                <a:latin typeface="Trebuchet MS" panose="020B0603020202020204" pitchFamily="34" charset="0"/>
              </a:rPr>
              <a:t>.</a:t>
            </a:r>
          </a:p>
          <a:p>
            <a:pPr algn="just"/>
            <a:endParaRPr lang="en-US" sz="1200" dirty="0">
              <a:latin typeface="Trebuchet MS" panose="020B0603020202020204" pitchFamily="34" charset="0"/>
            </a:endParaRPr>
          </a:p>
          <a:p>
            <a:pPr algn="just"/>
            <a:r>
              <a:rPr lang="en-US" sz="1400" b="1" dirty="0" err="1">
                <a:solidFill>
                  <a:srgbClr val="FF0000"/>
                </a:solidFill>
                <a:latin typeface="Trebuchet MS" panose="020B0603020202020204" pitchFamily="34" charset="0"/>
              </a:rPr>
              <a:t>Fișele</a:t>
            </a:r>
            <a:r>
              <a:rPr lang="en-US" sz="1400" b="1" dirty="0">
                <a:solidFill>
                  <a:srgbClr val="FF0000"/>
                </a:solidFill>
                <a:latin typeface="Trebuchet MS" panose="020B0603020202020204" pitchFamily="34" charset="0"/>
              </a:rPr>
              <a:t> de </a:t>
            </a:r>
            <a:r>
              <a:rPr lang="en-US" sz="1400" b="1" dirty="0" err="1">
                <a:solidFill>
                  <a:srgbClr val="FF0000"/>
                </a:solidFill>
                <a:latin typeface="Trebuchet MS" panose="020B0603020202020204" pitchFamily="34" charset="0"/>
              </a:rPr>
              <a:t>lucru</a:t>
            </a:r>
            <a:r>
              <a:rPr lang="en-US" sz="1400" b="1" dirty="0">
                <a:solidFill>
                  <a:srgbClr val="FF0000"/>
                </a:solidFill>
                <a:latin typeface="Trebuchet MS" panose="020B0603020202020204" pitchFamily="34" charset="0"/>
              </a:rPr>
              <a:t> din </a:t>
            </a:r>
            <a:r>
              <a:rPr lang="en-US" sz="1400" b="1" dirty="0" err="1">
                <a:solidFill>
                  <a:srgbClr val="FF0000"/>
                </a:solidFill>
                <a:latin typeface="Trebuchet MS" panose="020B0603020202020204" pitchFamily="34" charset="0"/>
              </a:rPr>
              <a:t>cadrul</a:t>
            </a:r>
            <a:r>
              <a:rPr lang="en-US" sz="1400" b="1" dirty="0">
                <a:solidFill>
                  <a:srgbClr val="FF0000"/>
                </a:solidFill>
                <a:latin typeface="Trebuchet MS" panose="020B0603020202020204" pitchFamily="34" charset="0"/>
              </a:rPr>
              <a:t> </a:t>
            </a:r>
            <a:r>
              <a:rPr lang="en-US" sz="1400" b="1" dirty="0" err="1">
                <a:solidFill>
                  <a:srgbClr val="FF0000"/>
                </a:solidFill>
                <a:latin typeface="Trebuchet MS" panose="020B0603020202020204" pitchFamily="34" charset="0"/>
              </a:rPr>
              <a:t>modelului</a:t>
            </a:r>
            <a:r>
              <a:rPr lang="en-US" sz="1400" b="1" dirty="0">
                <a:solidFill>
                  <a:srgbClr val="FF0000"/>
                </a:solidFill>
                <a:latin typeface="Trebuchet MS" panose="020B0603020202020204" pitchFamily="34" charset="0"/>
              </a:rPr>
              <a:t> de </a:t>
            </a:r>
            <a:r>
              <a:rPr lang="en-US" sz="1400" b="1" dirty="0" err="1">
                <a:solidFill>
                  <a:srgbClr val="FF0000"/>
                </a:solidFill>
                <a:latin typeface="Trebuchet MS" panose="020B0603020202020204" pitchFamily="34" charset="0"/>
              </a:rPr>
              <a:t>competență</a:t>
            </a:r>
            <a:r>
              <a:rPr lang="en-US" sz="1400" b="1" dirty="0">
                <a:solidFill>
                  <a:srgbClr val="FF0000"/>
                </a:solidFill>
                <a:latin typeface="Trebuchet MS" panose="020B0603020202020204" pitchFamily="34" charset="0"/>
              </a:rPr>
              <a:t> Clearinghouse </a:t>
            </a:r>
            <a:r>
              <a:rPr lang="en-US" sz="1400" dirty="0" err="1">
                <a:latin typeface="Trebuchet MS" panose="020B0603020202020204" pitchFamily="34" charset="0"/>
              </a:rPr>
              <a:t>ajută</a:t>
            </a:r>
            <a:r>
              <a:rPr lang="en-US" sz="1400" dirty="0">
                <a:latin typeface="Trebuchet MS" panose="020B0603020202020204" pitchFamily="34" charset="0"/>
              </a:rPr>
              <a:t> la </a:t>
            </a:r>
            <a:r>
              <a:rPr lang="en-US" sz="1400" dirty="0" err="1">
                <a:latin typeface="Trebuchet MS" panose="020B0603020202020204" pitchFamily="34" charset="0"/>
              </a:rPr>
              <a:t>analiza</a:t>
            </a:r>
            <a:r>
              <a:rPr lang="en-US" sz="1400" dirty="0">
                <a:latin typeface="Trebuchet MS" panose="020B0603020202020204" pitchFamily="34" charset="0"/>
              </a:rPr>
              <a:t> </a:t>
            </a:r>
            <a:r>
              <a:rPr lang="en-US" sz="1400" dirty="0" err="1">
                <a:latin typeface="Trebuchet MS" panose="020B0603020202020204" pitchFamily="34" charset="0"/>
              </a:rPr>
              <a:t>curriculumului</a:t>
            </a:r>
            <a:r>
              <a:rPr lang="en-US" sz="1400" dirty="0">
                <a:latin typeface="Trebuchet MS" panose="020B0603020202020204" pitchFamily="34" charset="0"/>
              </a:rPr>
              <a:t>, </a:t>
            </a:r>
            <a:r>
              <a:rPr lang="en-US" sz="1400" dirty="0" err="1">
                <a:latin typeface="Trebuchet MS" panose="020B0603020202020204" pitchFamily="34" charset="0"/>
              </a:rPr>
              <a:t>precum</a:t>
            </a:r>
            <a:r>
              <a:rPr lang="en-US" sz="1400" dirty="0">
                <a:latin typeface="Trebuchet MS" panose="020B0603020202020204" pitchFamily="34" charset="0"/>
              </a:rPr>
              <a:t> </a:t>
            </a:r>
            <a:r>
              <a:rPr lang="en-US" sz="1400" dirty="0" err="1">
                <a:latin typeface="Trebuchet MS" panose="020B0603020202020204" pitchFamily="34" charset="0"/>
              </a:rPr>
              <a:t>exemplul</a:t>
            </a:r>
            <a:r>
              <a:rPr lang="en-US" sz="1400" dirty="0">
                <a:latin typeface="Trebuchet MS" panose="020B0603020202020204" pitchFamily="34" charset="0"/>
              </a:rPr>
              <a:t> de </a:t>
            </a:r>
            <a:r>
              <a:rPr lang="en-US" sz="1400" dirty="0" err="1">
                <a:latin typeface="Trebuchet MS" panose="020B0603020202020204" pitchFamily="34" charset="0"/>
              </a:rPr>
              <a:t>mai</a:t>
            </a:r>
            <a:r>
              <a:rPr lang="en-US" sz="1400" dirty="0">
                <a:latin typeface="Trebuchet MS" panose="020B0603020202020204" pitchFamily="34" charset="0"/>
              </a:rPr>
              <a:t> </a:t>
            </a:r>
            <a:r>
              <a:rPr lang="en-US" sz="1400" dirty="0" err="1">
                <a:latin typeface="Trebuchet MS" panose="020B0603020202020204" pitchFamily="34" charset="0"/>
              </a:rPr>
              <a:t>jos</a:t>
            </a:r>
            <a:r>
              <a:rPr lang="en-US" sz="1400" dirty="0">
                <a:latin typeface="Trebuchet MS" panose="020B0603020202020204" pitchFamily="34" charset="0"/>
              </a:rPr>
              <a:t>, </a:t>
            </a:r>
            <a:r>
              <a:rPr lang="en-US" sz="1400" dirty="0" err="1">
                <a:latin typeface="Trebuchet MS" panose="020B0603020202020204" pitchFamily="34" charset="0"/>
              </a:rPr>
              <a:t>precum</a:t>
            </a:r>
            <a:r>
              <a:rPr lang="en-US" sz="1400" dirty="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a:t>
            </a:r>
            <a:r>
              <a:rPr lang="en-US" sz="1400" dirty="0" err="1" smtClean="0">
                <a:latin typeface="Trebuchet MS" panose="020B0603020202020204" pitchFamily="34" charset="0"/>
              </a:rPr>
              <a:t>analiza</a:t>
            </a:r>
            <a:r>
              <a:rPr lang="en-US" sz="1400" dirty="0" smtClean="0">
                <a:latin typeface="Trebuchet MS" panose="020B0603020202020204" pitchFamily="34" charset="0"/>
              </a:rPr>
              <a:t>  </a:t>
            </a:r>
            <a:r>
              <a:rPr lang="en-US" sz="1400" dirty="0" err="1">
                <a:latin typeface="Trebuchet MS" panose="020B0603020202020204" pitchFamily="34" charset="0"/>
              </a:rPr>
              <a:t>angajatorului</a:t>
            </a:r>
            <a:r>
              <a:rPr lang="en-US" sz="1400" dirty="0">
                <a:latin typeface="Trebuchet MS" panose="020B0603020202020204" pitchFamily="34" charset="0"/>
              </a:rPr>
              <a:t>, </a:t>
            </a:r>
            <a:r>
              <a:rPr lang="en-US" sz="1400" dirty="0" err="1">
                <a:latin typeface="Trebuchet MS" panose="020B0603020202020204" pitchFamily="34" charset="0"/>
              </a:rPr>
              <a:t>analiza</a:t>
            </a:r>
            <a:r>
              <a:rPr lang="en-US" sz="1400" dirty="0">
                <a:latin typeface="Trebuchet MS" panose="020B0603020202020204" pitchFamily="34" charset="0"/>
              </a:rPr>
              <a:t> </a:t>
            </a:r>
            <a:r>
              <a:rPr lang="en-US" sz="1400" dirty="0" err="1">
                <a:latin typeface="Trebuchet MS" panose="020B0603020202020204" pitchFamily="34" charset="0"/>
              </a:rPr>
              <a:t>decalajelor</a:t>
            </a:r>
            <a:r>
              <a:rPr lang="en-US" sz="1400" dirty="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identificarea</a:t>
            </a:r>
            <a:r>
              <a:rPr lang="en-US" sz="1400" dirty="0">
                <a:latin typeface="Trebuchet MS" panose="020B0603020202020204" pitchFamily="34" charset="0"/>
              </a:rPr>
              <a:t> </a:t>
            </a:r>
            <a:r>
              <a:rPr lang="en-US" sz="1400" dirty="0" err="1">
                <a:latin typeface="Trebuchet MS" panose="020B0603020202020204" pitchFamily="34" charset="0"/>
              </a:rPr>
              <a:t>competențelor</a:t>
            </a:r>
            <a:r>
              <a:rPr lang="en-US" sz="1400" dirty="0">
                <a:latin typeface="Trebuchet MS" panose="020B0603020202020204" pitchFamily="34" charset="0"/>
              </a:rPr>
              <a:t> de </a:t>
            </a:r>
            <a:r>
              <a:rPr lang="en-US" sz="1400" dirty="0" err="1">
                <a:latin typeface="Trebuchet MS" panose="020B0603020202020204" pitchFamily="34" charset="0"/>
              </a:rPr>
              <a:t>acreditare</a:t>
            </a:r>
            <a:r>
              <a:rPr lang="en-US" sz="1400" b="1" dirty="0">
                <a:latin typeface="Trebuchet MS" panose="020B0603020202020204" pitchFamily="34" charset="0"/>
              </a:rPr>
              <a:t>.</a:t>
            </a:r>
          </a:p>
        </p:txBody>
      </p:sp>
      <p:grpSp>
        <p:nvGrpSpPr>
          <p:cNvPr id="7" name="Group 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11" name="Picture 10">
              <a:extLst>
                <a:ext uri="{FF2B5EF4-FFF2-40B4-BE49-F238E27FC236}">
                  <a16:creationId xmlns:a16="http://schemas.microsoft.com/office/drawing/2014/main" xmlns="" id="{967661F3-48C5-834B-614E-D199F099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2" name="Group 11">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4"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225113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70" y="1044900"/>
            <a:ext cx="8229600" cy="868362"/>
          </a:xfrm>
        </p:spPr>
        <p:txBody>
          <a:bodyPr>
            <a:normAutofit/>
          </a:bodyPr>
          <a:lstStyle/>
          <a:p>
            <a:pPr algn="l"/>
            <a:r>
              <a:rPr lang="en-US" sz="2400" b="1" dirty="0" err="1" smtClean="0">
                <a:solidFill>
                  <a:schemeClr val="bg1">
                    <a:lumMod val="50000"/>
                  </a:schemeClr>
                </a:solidFill>
                <a:latin typeface="Trebuchet MS" panose="020B0603020202020204" pitchFamily="34" charset="0"/>
              </a:rPr>
              <a:t>Crearea</a:t>
            </a:r>
            <a:r>
              <a:rPr lang="en-US" sz="2400" b="1" dirty="0" smtClean="0">
                <a:solidFill>
                  <a:schemeClr val="bg1">
                    <a:lumMod val="50000"/>
                  </a:schemeClr>
                </a:solidFill>
                <a:latin typeface="Trebuchet MS" panose="020B0603020202020204" pitchFamily="34" charset="0"/>
              </a:rPr>
              <a:t> </a:t>
            </a:r>
            <a:r>
              <a:rPr lang="ro-RO" sz="2400" b="1" dirty="0" err="1" smtClean="0">
                <a:solidFill>
                  <a:schemeClr val="bg1">
                    <a:lumMod val="50000"/>
                  </a:schemeClr>
                </a:solidFill>
                <a:latin typeface="Trebuchet MS" panose="020B0603020202020204" pitchFamily="34" charset="0"/>
              </a:rPr>
              <a:t>m</a:t>
            </a:r>
            <a:r>
              <a:rPr lang="en-US" sz="2400" b="1" dirty="0" err="1" smtClean="0">
                <a:solidFill>
                  <a:schemeClr val="bg1">
                    <a:lumMod val="50000"/>
                  </a:schemeClr>
                </a:solidFill>
                <a:latin typeface="Trebuchet MS" panose="020B0603020202020204" pitchFamily="34" charset="0"/>
              </a:rPr>
              <a:t>odelului</a:t>
            </a:r>
            <a:r>
              <a:rPr lang="en-US" sz="2400" b="1" dirty="0" smtClean="0">
                <a:solidFill>
                  <a:schemeClr val="bg1">
                    <a:lumMod val="50000"/>
                  </a:schemeClr>
                </a:solidFill>
                <a:latin typeface="Trebuchet MS" panose="020B0603020202020204" pitchFamily="34" charset="0"/>
              </a:rPr>
              <a:t> </a:t>
            </a:r>
            <a:r>
              <a:rPr lang="ro-RO" sz="2400" b="1" dirty="0" err="1">
                <a:solidFill>
                  <a:schemeClr val="bg1">
                    <a:lumMod val="50000"/>
                  </a:schemeClr>
                </a:solidFill>
                <a:latin typeface="Trebuchet MS" panose="020B0603020202020204" pitchFamily="34" charset="0"/>
              </a:rPr>
              <a:t>c</a:t>
            </a:r>
            <a:r>
              <a:rPr lang="en-US" sz="2400" b="1" dirty="0" err="1" smtClean="0">
                <a:solidFill>
                  <a:schemeClr val="bg1">
                    <a:lumMod val="50000"/>
                  </a:schemeClr>
                </a:solidFill>
                <a:latin typeface="Trebuchet MS" panose="020B0603020202020204" pitchFamily="34" charset="0"/>
              </a:rPr>
              <a:t>ompeten</a:t>
            </a:r>
            <a:r>
              <a:rPr lang="ro-RO" sz="2400" b="1" dirty="0" err="1" smtClean="0">
                <a:solidFill>
                  <a:schemeClr val="bg1">
                    <a:lumMod val="50000"/>
                  </a:schemeClr>
                </a:solidFill>
                <a:latin typeface="Trebuchet MS" panose="020B0603020202020204" pitchFamily="34" charset="0"/>
              </a:rPr>
              <a:t>țelor</a:t>
            </a:r>
            <a:r>
              <a:rPr lang="ro-RO" sz="2400" b="1" dirty="0" smtClean="0">
                <a:solidFill>
                  <a:schemeClr val="bg1">
                    <a:lumMod val="50000"/>
                  </a:schemeClr>
                </a:solidFill>
                <a:latin typeface="Trebuchet MS" panose="020B0603020202020204" pitchFamily="34" charset="0"/>
              </a:rPr>
              <a:t> pentru Ingineri</a:t>
            </a:r>
            <a:r>
              <a:rPr lang="en-US" sz="2400" b="1" dirty="0" smtClean="0">
                <a:solidFill>
                  <a:schemeClr val="bg1">
                    <a:lumMod val="50000"/>
                  </a:schemeClr>
                </a:solidFill>
                <a:latin typeface="Trebuchet MS" panose="020B0603020202020204" pitchFamily="34" charset="0"/>
              </a:rPr>
              <a:t> (SUA) </a:t>
            </a:r>
            <a:r>
              <a:rPr lang="ro-RO" sz="2400" b="1" dirty="0" smtClean="0">
                <a:solidFill>
                  <a:schemeClr val="accent6"/>
                </a:solidFill>
                <a:latin typeface="Trebuchet MS" panose="020B0603020202020204" pitchFamily="34" charset="0"/>
              </a:rPr>
              <a:t>Î</a:t>
            </a:r>
            <a:r>
              <a:rPr lang="en-US" sz="2400" b="1" dirty="0" smtClean="0">
                <a:solidFill>
                  <a:schemeClr val="accent6"/>
                </a:solidFill>
                <a:latin typeface="Trebuchet MS" panose="020B0603020202020204" pitchFamily="34" charset="0"/>
              </a:rPr>
              <a:t>n ROM</a:t>
            </a:r>
            <a:r>
              <a:rPr lang="ro-RO" sz="2400" b="1" dirty="0" smtClean="0">
                <a:solidFill>
                  <a:schemeClr val="accent6"/>
                </a:solidFill>
                <a:latin typeface="Trebuchet MS" panose="020B0603020202020204" pitchFamily="34" charset="0"/>
              </a:rPr>
              <a:t>Â</a:t>
            </a:r>
            <a:r>
              <a:rPr lang="en-US" sz="2400" b="1" dirty="0" smtClean="0">
                <a:solidFill>
                  <a:schemeClr val="accent6"/>
                </a:solidFill>
                <a:latin typeface="Trebuchet MS" panose="020B0603020202020204" pitchFamily="34" charset="0"/>
              </a:rPr>
              <a:t>NIA  </a:t>
            </a:r>
            <a:r>
              <a:rPr lang="en-US" sz="2400" b="1" dirty="0" err="1" smtClean="0">
                <a:solidFill>
                  <a:schemeClr val="accent6"/>
                </a:solidFill>
                <a:latin typeface="Trebuchet MS" panose="020B0603020202020204" pitchFamily="34" charset="0"/>
              </a:rPr>
              <a:t>prin</a:t>
            </a:r>
            <a:r>
              <a:rPr lang="en-US" sz="2400" b="1" dirty="0" smtClean="0">
                <a:solidFill>
                  <a:schemeClr val="accent6"/>
                </a:solidFill>
                <a:latin typeface="Trebuchet MS" panose="020B0603020202020204" pitchFamily="34" charset="0"/>
              </a:rPr>
              <a:t> POCA</a:t>
            </a:r>
            <a:r>
              <a:rPr lang="ro-RO" sz="2400" b="1" dirty="0" smtClean="0">
                <a:solidFill>
                  <a:schemeClr val="accent6"/>
                </a:solidFill>
                <a:latin typeface="Trebuchet MS" panose="020B0603020202020204" pitchFamily="34" charset="0"/>
              </a:rPr>
              <a:t> </a:t>
            </a:r>
            <a:r>
              <a:rPr lang="en-US" sz="2400" b="1" dirty="0" smtClean="0">
                <a:solidFill>
                  <a:schemeClr val="accent6"/>
                </a:solidFill>
                <a:latin typeface="Trebuchet MS" panose="020B0603020202020204" pitchFamily="34" charset="0"/>
              </a:rPr>
              <a:t>-</a:t>
            </a:r>
            <a:r>
              <a:rPr lang="ro-RO" sz="2400" b="1" dirty="0" smtClean="0">
                <a:solidFill>
                  <a:schemeClr val="accent6"/>
                </a:solidFill>
                <a:latin typeface="Trebuchet MS" panose="020B0603020202020204" pitchFamily="34" charset="0"/>
              </a:rPr>
              <a:t> </a:t>
            </a:r>
            <a:r>
              <a:rPr lang="en-US" sz="2400" b="1" dirty="0" smtClean="0">
                <a:solidFill>
                  <a:schemeClr val="accent6"/>
                </a:solidFill>
                <a:latin typeface="Trebuchet MS" panose="020B0603020202020204" pitchFamily="34" charset="0"/>
              </a:rPr>
              <a:t>A.3.6</a:t>
            </a:r>
            <a:r>
              <a:rPr lang="en-US" sz="2400" b="1" dirty="0" smtClean="0">
                <a:solidFill>
                  <a:schemeClr val="bg1">
                    <a:lumMod val="50000"/>
                  </a:schemeClr>
                </a:solidFill>
                <a:latin typeface="Trebuchet MS" panose="020B0603020202020204" pitchFamily="34" charset="0"/>
              </a:rPr>
              <a:t>.</a:t>
            </a:r>
            <a:endParaRPr lang="en-US" sz="2400" b="1" dirty="0">
              <a:solidFill>
                <a:schemeClr val="bg1">
                  <a:lumMod val="50000"/>
                </a:schemeClr>
              </a:solidFill>
              <a:latin typeface="Trebuchet MS" panose="020B0603020202020204" pitchFamily="34" charset="0"/>
            </a:endParaRPr>
          </a:p>
        </p:txBody>
      </p:sp>
      <p:sp>
        <p:nvSpPr>
          <p:cNvPr id="3" name="Content Placeholder 2"/>
          <p:cNvSpPr>
            <a:spLocks noGrp="1"/>
          </p:cNvSpPr>
          <p:nvPr>
            <p:ph idx="1"/>
          </p:nvPr>
        </p:nvSpPr>
        <p:spPr>
          <a:xfrm>
            <a:off x="381000" y="1935161"/>
            <a:ext cx="8458200" cy="4191000"/>
          </a:xfrm>
        </p:spPr>
        <p:txBody>
          <a:bodyPr>
            <a:noAutofit/>
          </a:bodyPr>
          <a:lstStyle/>
          <a:p>
            <a:pPr marL="0" lvl="0" indent="0">
              <a:buNone/>
            </a:pPr>
            <a:r>
              <a:rPr lang="en-US" sz="1400" b="1" u="sng" dirty="0" err="1" smtClean="0">
                <a:solidFill>
                  <a:schemeClr val="accent2"/>
                </a:solidFill>
                <a:latin typeface="Trebuchet MS" panose="020B0603020202020204" pitchFamily="34" charset="0"/>
              </a:rPr>
              <a:t>Proces</a:t>
            </a:r>
            <a:r>
              <a:rPr lang="ro-RO" sz="1400" b="1" u="sng" dirty="0" err="1" smtClean="0">
                <a:solidFill>
                  <a:schemeClr val="accent2"/>
                </a:solidFill>
                <a:latin typeface="Trebuchet MS" panose="020B0603020202020204" pitchFamily="34" charset="0"/>
              </a:rPr>
              <a:t>ul</a:t>
            </a:r>
            <a:r>
              <a:rPr lang="en-US" sz="1400" dirty="0" smtClean="0">
                <a:latin typeface="Trebuchet MS" panose="020B0603020202020204" pitchFamily="34" charset="0"/>
              </a:rPr>
              <a:t>: </a:t>
            </a:r>
            <a:endParaRPr lang="en-US" sz="1400" dirty="0">
              <a:latin typeface="Trebuchet MS" panose="020B0603020202020204" pitchFamily="34" charset="0"/>
            </a:endParaRPr>
          </a:p>
          <a:p>
            <a:pPr lvl="0">
              <a:buFont typeface="+mj-lt"/>
              <a:buAutoNum type="arabicPeriod"/>
            </a:pPr>
            <a:r>
              <a:rPr lang="ro-RO" sz="1400" dirty="0" smtClean="0">
                <a:latin typeface="Trebuchet MS" panose="020B0603020202020204" pitchFamily="34" charset="0"/>
              </a:rPr>
              <a:t>S-a</a:t>
            </a:r>
            <a:r>
              <a:rPr lang="en-US" sz="1400" dirty="0" smtClean="0">
                <a:latin typeface="Trebuchet MS" panose="020B0603020202020204" pitchFamily="34" charset="0"/>
              </a:rPr>
              <a:t> </a:t>
            </a:r>
            <a:r>
              <a:rPr lang="en-US" sz="1400" dirty="0" err="1">
                <a:latin typeface="Trebuchet MS" panose="020B0603020202020204" pitchFamily="34" charset="0"/>
              </a:rPr>
              <a:t>stabilit</a:t>
            </a:r>
            <a:r>
              <a:rPr lang="en-US" sz="1400" dirty="0">
                <a:latin typeface="Trebuchet MS" panose="020B0603020202020204" pitchFamily="34" charset="0"/>
              </a:rPr>
              <a:t> o </a:t>
            </a:r>
            <a:r>
              <a:rPr lang="en-US" sz="1400" dirty="0" err="1" smtClean="0">
                <a:latin typeface="Trebuchet MS" panose="020B0603020202020204" pitchFamily="34" charset="0"/>
              </a:rPr>
              <a:t>colaborare</a:t>
            </a:r>
            <a:r>
              <a:rPr lang="en-US" sz="1400" dirty="0" smtClean="0">
                <a:latin typeface="Trebuchet MS" panose="020B0603020202020204" pitchFamily="34" charset="0"/>
              </a:rPr>
              <a:t>  </a:t>
            </a:r>
            <a:r>
              <a:rPr lang="en-US" sz="1400" dirty="0" err="1">
                <a:latin typeface="Trebuchet MS" panose="020B0603020202020204" pitchFamily="34" charset="0"/>
              </a:rPr>
              <a:t>între</a:t>
            </a:r>
            <a:r>
              <a:rPr lang="en-US" sz="1400" dirty="0">
                <a:latin typeface="Trebuchet MS" panose="020B0603020202020204" pitchFamily="34" charset="0"/>
              </a:rPr>
              <a:t> </a:t>
            </a:r>
            <a:r>
              <a:rPr lang="en-US" sz="1400" dirty="0" err="1">
                <a:latin typeface="Trebuchet MS" panose="020B0603020202020204" pitchFamily="34" charset="0"/>
              </a:rPr>
              <a:t>Grupul</a:t>
            </a:r>
            <a:r>
              <a:rPr lang="en-US" sz="1400" dirty="0">
                <a:latin typeface="Trebuchet MS" panose="020B0603020202020204" pitchFamily="34" charset="0"/>
              </a:rPr>
              <a:t> de </a:t>
            </a:r>
            <a:r>
              <a:rPr lang="en-US" sz="1400" dirty="0" err="1">
                <a:latin typeface="Trebuchet MS" panose="020B0603020202020204" pitchFamily="34" charset="0"/>
              </a:rPr>
              <a:t>lucru</a:t>
            </a:r>
            <a:r>
              <a:rPr lang="en-US" sz="1400" dirty="0">
                <a:latin typeface="Trebuchet MS" panose="020B0603020202020204" pitchFamily="34" charset="0"/>
              </a:rPr>
              <a:t> pentru </a:t>
            </a:r>
            <a:r>
              <a:rPr lang="en-US" sz="1400" dirty="0" err="1">
                <a:latin typeface="Trebuchet MS" panose="020B0603020202020204" pitchFamily="34" charset="0"/>
              </a:rPr>
              <a:t>învățare</a:t>
            </a:r>
            <a:r>
              <a:rPr lang="en-US" sz="1400" dirty="0">
                <a:latin typeface="Trebuchet MS" panose="020B0603020202020204" pitchFamily="34" charset="0"/>
              </a:rPr>
              <a:t> </a:t>
            </a:r>
            <a:r>
              <a:rPr lang="en-US" sz="1400" dirty="0" err="1">
                <a:latin typeface="Trebuchet MS" panose="020B0603020202020204" pitchFamily="34" charset="0"/>
              </a:rPr>
              <a:t>continuă</a:t>
            </a:r>
            <a:r>
              <a:rPr lang="en-US" sz="1400" dirty="0">
                <a:latin typeface="Trebuchet MS" panose="020B0603020202020204" pitchFamily="34" charset="0"/>
              </a:rPr>
              <a:t> al AAES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Administrația</a:t>
            </a:r>
            <a:r>
              <a:rPr lang="en-US" sz="1400" dirty="0">
                <a:latin typeface="Trebuchet MS" panose="020B0603020202020204" pitchFamily="34" charset="0"/>
              </a:rPr>
              <a:t> pentru </a:t>
            </a:r>
            <a:r>
              <a:rPr lang="en-US" sz="1400" dirty="0" err="1">
                <a:latin typeface="Trebuchet MS" panose="020B0603020202020204" pitchFamily="34" charset="0"/>
              </a:rPr>
              <a:t>ocuparea</a:t>
            </a:r>
            <a:r>
              <a:rPr lang="en-US" sz="1400" dirty="0">
                <a:latin typeface="Trebuchet MS" panose="020B0603020202020204" pitchFamily="34" charset="0"/>
              </a:rPr>
              <a:t> </a:t>
            </a:r>
            <a:r>
              <a:rPr lang="en-US" sz="1400" dirty="0" err="1">
                <a:latin typeface="Trebuchet MS" panose="020B0603020202020204" pitchFamily="34" charset="0"/>
              </a:rPr>
              <a:t>forței</a:t>
            </a:r>
            <a:r>
              <a:rPr lang="en-US" sz="1400" dirty="0">
                <a:latin typeface="Trebuchet MS" panose="020B0603020202020204" pitchFamily="34" charset="0"/>
              </a:rPr>
              <a:t> de </a:t>
            </a:r>
            <a:r>
              <a:rPr lang="en-US" sz="1400" dirty="0" err="1">
                <a:latin typeface="Trebuchet MS" panose="020B0603020202020204" pitchFamily="34" charset="0"/>
              </a:rPr>
              <a:t>muncă</a:t>
            </a:r>
            <a:r>
              <a:rPr lang="en-US" sz="1400" dirty="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formare</a:t>
            </a:r>
            <a:r>
              <a:rPr lang="en-US" sz="1400" dirty="0">
                <a:latin typeface="Trebuchet MS" panose="020B0603020202020204" pitchFamily="34" charset="0"/>
              </a:rPr>
              <a:t> </a:t>
            </a:r>
            <a:r>
              <a:rPr lang="en-US" sz="1400" dirty="0" smtClean="0">
                <a:latin typeface="Trebuchet MS" panose="020B0603020202020204" pitchFamily="34" charset="0"/>
              </a:rPr>
              <a:t>DOL</a:t>
            </a:r>
            <a:r>
              <a:rPr lang="ro-RO" sz="1400" dirty="0" smtClean="0">
                <a:latin typeface="Trebuchet MS" panose="020B0603020202020204" pitchFamily="34" charset="0"/>
              </a:rPr>
              <a:t>. </a:t>
            </a:r>
            <a:r>
              <a:rPr lang="en-US" sz="1400" dirty="0" smtClean="0">
                <a:latin typeface="Trebuchet MS" panose="020B0603020202020204" pitchFamily="34" charset="0"/>
              </a:rPr>
              <a:t>(</a:t>
            </a:r>
            <a:r>
              <a:rPr lang="ro-RO" sz="1400" dirty="0" smtClean="0">
                <a:latin typeface="Trebuchet MS" panose="020B0603020202020204" pitchFamily="34" charset="0"/>
              </a:rPr>
              <a:t>î</a:t>
            </a:r>
            <a:r>
              <a:rPr lang="en-US" sz="1400" dirty="0" smtClean="0">
                <a:latin typeface="Trebuchet MS" panose="020B0603020202020204" pitchFamily="34" charset="0"/>
              </a:rPr>
              <a:t>n</a:t>
            </a:r>
            <a:r>
              <a:rPr lang="en-US" sz="1400" dirty="0" smtClean="0">
                <a:solidFill>
                  <a:schemeClr val="accent6"/>
                </a:solidFill>
                <a:latin typeface="Trebuchet MS" panose="020B0603020202020204" pitchFamily="34" charset="0"/>
              </a:rPr>
              <a:t> POCA,</a:t>
            </a:r>
            <a:r>
              <a:rPr lang="ro-RO" sz="1400" dirty="0" smtClean="0">
                <a:solidFill>
                  <a:schemeClr val="accent6"/>
                </a:solidFill>
                <a:latin typeface="Trebuchet MS" panose="020B0603020202020204" pitchFamily="34" charset="0"/>
              </a:rPr>
              <a:t> </a:t>
            </a:r>
            <a:r>
              <a:rPr lang="en-US" sz="1400" dirty="0" smtClean="0">
                <a:solidFill>
                  <a:schemeClr val="accent6"/>
                </a:solidFill>
                <a:latin typeface="Trebuchet MS" panose="020B0603020202020204" pitchFamily="34" charset="0"/>
              </a:rPr>
              <a:t>ANC </a:t>
            </a:r>
            <a:r>
              <a:rPr lang="ro-RO" sz="1400" dirty="0" smtClean="0">
                <a:solidFill>
                  <a:schemeClr val="accent6"/>
                </a:solidFill>
                <a:latin typeface="Trebuchet MS" panose="020B0603020202020204" pitchFamily="34" charset="0"/>
              </a:rPr>
              <a:t>colaborează cu MMSS)</a:t>
            </a:r>
            <a:endParaRPr lang="en-US" sz="1400" dirty="0">
              <a:solidFill>
                <a:schemeClr val="accent6"/>
              </a:solidFill>
              <a:latin typeface="Trebuchet MS" panose="020B0603020202020204" pitchFamily="34" charset="0"/>
            </a:endParaRPr>
          </a:p>
          <a:p>
            <a:pPr lvl="0">
              <a:buFont typeface="+mj-lt"/>
              <a:buAutoNum type="arabicPeriod"/>
            </a:pPr>
            <a:r>
              <a:rPr lang="ro-RO" sz="1400" dirty="0" smtClean="0">
                <a:latin typeface="Trebuchet MS" panose="020B0603020202020204" pitchFamily="34" charset="0"/>
              </a:rPr>
              <a:t>S-a</a:t>
            </a:r>
            <a:r>
              <a:rPr lang="en-US" sz="1400" dirty="0" smtClean="0">
                <a:latin typeface="Trebuchet MS" panose="020B0603020202020204" pitchFamily="34" charset="0"/>
              </a:rPr>
              <a:t> </a:t>
            </a:r>
            <a:r>
              <a:rPr lang="en-US" sz="1400" dirty="0" err="1">
                <a:latin typeface="Trebuchet MS" panose="020B0603020202020204" pitchFamily="34" charset="0"/>
              </a:rPr>
              <a:t>elaborat</a:t>
            </a:r>
            <a:r>
              <a:rPr lang="en-US" sz="1400" dirty="0">
                <a:latin typeface="Trebuchet MS" panose="020B0603020202020204" pitchFamily="34" charset="0"/>
              </a:rPr>
              <a:t> un </a:t>
            </a:r>
            <a:r>
              <a:rPr lang="en-US" sz="1400" dirty="0" err="1">
                <a:latin typeface="Trebuchet MS" panose="020B0603020202020204" pitchFamily="34" charset="0"/>
              </a:rPr>
              <a:t>proiect</a:t>
            </a:r>
            <a:r>
              <a:rPr lang="en-US" sz="1400" dirty="0">
                <a:latin typeface="Trebuchet MS" panose="020B0603020202020204" pitchFamily="34" charset="0"/>
              </a:rPr>
              <a:t> (DOL) </a:t>
            </a:r>
            <a:r>
              <a:rPr lang="en-US" sz="1400" dirty="0" err="1">
                <a:latin typeface="Trebuchet MS" panose="020B0603020202020204" pitchFamily="34" charset="0"/>
              </a:rPr>
              <a:t>pe</a:t>
            </a:r>
            <a:r>
              <a:rPr lang="en-US" sz="1400" dirty="0">
                <a:latin typeface="Trebuchet MS" panose="020B0603020202020204" pitchFamily="34" charset="0"/>
              </a:rPr>
              <a:t> </a:t>
            </a:r>
            <a:r>
              <a:rPr lang="en-US" sz="1400" dirty="0" err="1">
                <a:latin typeface="Trebuchet MS" panose="020B0603020202020204" pitchFamily="34" charset="0"/>
              </a:rPr>
              <a:t>baza</a:t>
            </a:r>
            <a:r>
              <a:rPr lang="en-US" sz="1400" dirty="0">
                <a:latin typeface="Trebuchet MS" panose="020B0603020202020204" pitchFamily="34" charset="0"/>
              </a:rPr>
              <a:t> </a:t>
            </a:r>
            <a:r>
              <a:rPr lang="ro-RO" sz="1400" dirty="0" smtClean="0">
                <a:latin typeface="Trebuchet MS" panose="020B0603020202020204" pitchFamily="34" charset="0"/>
              </a:rPr>
              <a:t>modelul</a:t>
            </a:r>
            <a:r>
              <a:rPr lang="en-US" sz="1400" dirty="0" smtClean="0">
                <a:latin typeface="Trebuchet MS" panose="020B0603020202020204" pitchFamily="34" charset="0"/>
              </a:rPr>
              <a:t> </a:t>
            </a:r>
            <a:r>
              <a:rPr lang="en-US" sz="1400" dirty="0" err="1">
                <a:latin typeface="Trebuchet MS" panose="020B0603020202020204" pitchFamily="34" charset="0"/>
              </a:rPr>
              <a:t>lor</a:t>
            </a:r>
            <a:r>
              <a:rPr lang="en-US" sz="1400" dirty="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o </a:t>
            </a:r>
            <a:r>
              <a:rPr lang="en-US" sz="1400" dirty="0" err="1">
                <a:latin typeface="Trebuchet MS" panose="020B0603020202020204" pitchFamily="34" charset="0"/>
              </a:rPr>
              <a:t>revizuire</a:t>
            </a:r>
            <a:r>
              <a:rPr lang="en-US" sz="1400" dirty="0">
                <a:latin typeface="Trebuchet MS" panose="020B0603020202020204" pitchFamily="34" charset="0"/>
              </a:rPr>
              <a:t> a </a:t>
            </a:r>
            <a:r>
              <a:rPr lang="en-US" sz="1400" dirty="0" err="1">
                <a:latin typeface="Trebuchet MS" panose="020B0603020202020204" pitchFamily="34" charset="0"/>
              </a:rPr>
              <a:t>informațiilor</a:t>
            </a:r>
            <a:r>
              <a:rPr lang="en-US" sz="1400" dirty="0">
                <a:latin typeface="Trebuchet MS" panose="020B0603020202020204" pitchFamily="34" charset="0"/>
              </a:rPr>
              <a:t> de </a:t>
            </a:r>
            <a:r>
              <a:rPr lang="en-US" sz="1400" dirty="0" smtClean="0">
                <a:latin typeface="Trebuchet MS" panose="020B0603020202020204" pitchFamily="34" charset="0"/>
              </a:rPr>
              <a:t>fond </a:t>
            </a:r>
            <a:r>
              <a:rPr lang="en-US" sz="1400" dirty="0" err="1">
                <a:latin typeface="Trebuchet MS" panose="020B0603020202020204" pitchFamily="34" charset="0"/>
              </a:rPr>
              <a:t>extinse</a:t>
            </a:r>
            <a:r>
              <a:rPr lang="en-US" sz="1400" dirty="0">
                <a:latin typeface="Trebuchet MS" panose="020B0603020202020204" pitchFamily="34" charset="0"/>
              </a:rPr>
              <a:t>, </a:t>
            </a:r>
            <a:r>
              <a:rPr lang="en-US" sz="1400" dirty="0" err="1">
                <a:latin typeface="Trebuchet MS" panose="020B0603020202020204" pitchFamily="34" charset="0"/>
              </a:rPr>
              <a:t>inclusiv</a:t>
            </a:r>
            <a:r>
              <a:rPr lang="en-US" sz="1400" dirty="0">
                <a:latin typeface="Trebuchet MS" panose="020B0603020202020204" pitchFamily="34" charset="0"/>
              </a:rPr>
              <a:t> </a:t>
            </a:r>
            <a:r>
              <a:rPr lang="en-US" sz="1400" dirty="0" err="1">
                <a:latin typeface="Trebuchet MS" panose="020B0603020202020204" pitchFamily="34" charset="0"/>
              </a:rPr>
              <a:t>criterii</a:t>
            </a:r>
            <a:r>
              <a:rPr lang="en-US" sz="1400" dirty="0">
                <a:latin typeface="Trebuchet MS" panose="020B0603020202020204" pitchFamily="34" charset="0"/>
              </a:rPr>
              <a:t> de </a:t>
            </a:r>
            <a:r>
              <a:rPr lang="en-US" sz="1400" dirty="0" err="1">
                <a:latin typeface="Trebuchet MS" panose="020B0603020202020204" pitchFamily="34" charset="0"/>
              </a:rPr>
              <a:t>acreditare</a:t>
            </a:r>
            <a:r>
              <a:rPr lang="en-US" sz="1400" dirty="0">
                <a:latin typeface="Trebuchet MS" panose="020B0603020202020204" pitchFamily="34" charset="0"/>
              </a:rPr>
              <a:t> ABET, Bodies of Knowledge (BOKs) de la </a:t>
            </a:r>
            <a:r>
              <a:rPr lang="en-US" sz="1400" dirty="0" err="1">
                <a:latin typeface="Trebuchet MS" panose="020B0603020202020204" pitchFamily="34" charset="0"/>
              </a:rPr>
              <a:t>societățile</a:t>
            </a:r>
            <a:r>
              <a:rPr lang="en-US" sz="1400" dirty="0">
                <a:latin typeface="Trebuchet MS" panose="020B0603020202020204" pitchFamily="34" charset="0"/>
              </a:rPr>
              <a:t> de </a:t>
            </a:r>
            <a:r>
              <a:rPr lang="en-US" sz="1400" dirty="0" err="1">
                <a:latin typeface="Trebuchet MS" panose="020B0603020202020204" pitchFamily="34" charset="0"/>
              </a:rPr>
              <a:t>inginerie</a:t>
            </a:r>
            <a:r>
              <a:rPr lang="en-US" sz="1400" dirty="0">
                <a:latin typeface="Trebuchet MS" panose="020B0603020202020204" pitchFamily="34" charset="0"/>
              </a:rPr>
              <a:t>, </a:t>
            </a:r>
            <a:r>
              <a:rPr lang="ro-RO" sz="1400" dirty="0" err="1" smtClean="0">
                <a:latin typeface="Trebuchet MS" panose="020B0603020202020204" pitchFamily="34" charset="0"/>
              </a:rPr>
              <a:t>curricule</a:t>
            </a:r>
            <a:r>
              <a:rPr lang="ro-RO" sz="1400" dirty="0" smtClean="0">
                <a:latin typeface="Trebuchet MS" panose="020B0603020202020204" pitchFamily="34" charset="0"/>
              </a:rPr>
              <a:t> </a:t>
            </a:r>
            <a:r>
              <a:rPr lang="en-US" sz="1400" dirty="0" smtClean="0">
                <a:latin typeface="Trebuchet MS" panose="020B0603020202020204" pitchFamily="34" charset="0"/>
              </a:rPr>
              <a:t>ale </a:t>
            </a:r>
            <a:r>
              <a:rPr lang="en-US" sz="1400" dirty="0" err="1">
                <a:latin typeface="Trebuchet MS" panose="020B0603020202020204" pitchFamily="34" charset="0"/>
              </a:rPr>
              <a:t>instituțiilor</a:t>
            </a:r>
            <a:r>
              <a:rPr lang="en-US" sz="1400" dirty="0">
                <a:latin typeface="Trebuchet MS" panose="020B0603020202020204" pitchFamily="34" charset="0"/>
              </a:rPr>
              <a:t> </a:t>
            </a:r>
            <a:r>
              <a:rPr lang="en-US" sz="1400" dirty="0" err="1">
                <a:latin typeface="Trebuchet MS" panose="020B0603020202020204" pitchFamily="34" charset="0"/>
              </a:rPr>
              <a:t>academice</a:t>
            </a:r>
            <a:r>
              <a:rPr lang="en-US" sz="1400" dirty="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multe</a:t>
            </a:r>
            <a:r>
              <a:rPr lang="en-US" sz="1400" dirty="0">
                <a:latin typeface="Trebuchet MS" panose="020B0603020202020204" pitchFamily="34" charset="0"/>
              </a:rPr>
              <a:t> </a:t>
            </a:r>
            <a:r>
              <a:rPr lang="en-US" sz="1400" dirty="0" err="1" smtClean="0">
                <a:latin typeface="Trebuchet MS" panose="020B0603020202020204" pitchFamily="34" charset="0"/>
              </a:rPr>
              <a:t>altele</a:t>
            </a:r>
            <a:r>
              <a:rPr lang="ro-RO" sz="1400" dirty="0" smtClean="0">
                <a:latin typeface="Trebuchet MS" panose="020B0603020202020204" pitchFamily="34" charset="0"/>
              </a:rPr>
              <a:t>. (</a:t>
            </a:r>
            <a:r>
              <a:rPr lang="ro-RO" sz="1400" dirty="0" smtClean="0">
                <a:solidFill>
                  <a:schemeClr val="accent6"/>
                </a:solidFill>
                <a:latin typeface="Trebuchet MS" panose="020B0603020202020204" pitchFamily="34" charset="0"/>
              </a:rPr>
              <a:t>s-a </a:t>
            </a:r>
            <a:r>
              <a:rPr lang="en-US" sz="1400" dirty="0" err="1">
                <a:solidFill>
                  <a:schemeClr val="accent6"/>
                </a:solidFill>
                <a:latin typeface="Trebuchet MS" panose="020B0603020202020204" pitchFamily="34" charset="0"/>
              </a:rPr>
              <a:t>transmis</a:t>
            </a:r>
            <a:r>
              <a:rPr lang="en-US" sz="1400" dirty="0">
                <a:solidFill>
                  <a:schemeClr val="accent6"/>
                </a:solidFill>
                <a:latin typeface="Trebuchet MS" panose="020B0603020202020204" pitchFamily="34" charset="0"/>
              </a:rPr>
              <a:t> </a:t>
            </a:r>
            <a:r>
              <a:rPr lang="en-US" sz="1400" dirty="0" err="1">
                <a:solidFill>
                  <a:schemeClr val="accent6"/>
                </a:solidFill>
                <a:latin typeface="Trebuchet MS" panose="020B0603020202020204" pitchFamily="34" charset="0"/>
              </a:rPr>
              <a:t>modelul</a:t>
            </a:r>
            <a:r>
              <a:rPr lang="en-US" sz="1400" dirty="0">
                <a:solidFill>
                  <a:schemeClr val="accent6"/>
                </a:solidFill>
                <a:latin typeface="Trebuchet MS" panose="020B0603020202020204" pitchFamily="34" charset="0"/>
              </a:rPr>
              <a:t> </a:t>
            </a:r>
            <a:r>
              <a:rPr lang="en-US" sz="1400" dirty="0" err="1" smtClean="0">
                <a:solidFill>
                  <a:schemeClr val="accent6"/>
                </a:solidFill>
                <a:latin typeface="Trebuchet MS" panose="020B0603020202020204" pitchFamily="34" charset="0"/>
              </a:rPr>
              <a:t>realizat</a:t>
            </a:r>
            <a:r>
              <a:rPr lang="en-US" sz="1400" dirty="0" smtClean="0">
                <a:solidFill>
                  <a:schemeClr val="accent6"/>
                </a:solidFill>
                <a:latin typeface="Trebuchet MS" panose="020B0603020202020204" pitchFamily="34" charset="0"/>
              </a:rPr>
              <a:t> de ANC</a:t>
            </a:r>
            <a:r>
              <a:rPr lang="en-US" sz="1400" dirty="0" smtClean="0">
                <a:latin typeface="Trebuchet MS" panose="020B0603020202020204" pitchFamily="34" charset="0"/>
              </a:rPr>
              <a:t>)</a:t>
            </a:r>
            <a:endParaRPr lang="en-US" sz="1400" dirty="0">
              <a:latin typeface="Trebuchet MS" panose="020B0603020202020204" pitchFamily="34" charset="0"/>
            </a:endParaRPr>
          </a:p>
          <a:p>
            <a:pPr lvl="0">
              <a:buFont typeface="+mj-lt"/>
              <a:buAutoNum type="arabicPeriod"/>
            </a:pPr>
            <a:r>
              <a:rPr lang="ro-RO" sz="1400" dirty="0" smtClean="0">
                <a:latin typeface="Trebuchet MS" panose="020B0603020202020204" pitchFamily="34" charset="0"/>
              </a:rPr>
              <a:t>A fost r</a:t>
            </a:r>
            <a:r>
              <a:rPr lang="en-US" sz="1400" dirty="0" err="1" smtClean="0">
                <a:latin typeface="Trebuchet MS" panose="020B0603020202020204" pitchFamily="34" charset="0"/>
              </a:rPr>
              <a:t>evizuit</a:t>
            </a:r>
            <a:r>
              <a:rPr lang="en-US" sz="1400" dirty="0" smtClean="0">
                <a:latin typeface="Trebuchet MS" panose="020B0603020202020204" pitchFamily="34" charset="0"/>
              </a:rPr>
              <a:t> </a:t>
            </a:r>
            <a:r>
              <a:rPr lang="en-US" sz="1400" dirty="0">
                <a:latin typeface="Trebuchet MS" panose="020B0603020202020204" pitchFamily="34" charset="0"/>
              </a:rPr>
              <a:t>de </a:t>
            </a:r>
            <a:r>
              <a:rPr lang="en-US" sz="1400" dirty="0" err="1">
                <a:latin typeface="Trebuchet MS" panose="020B0603020202020204" pitchFamily="34" charset="0"/>
              </a:rPr>
              <a:t>trei</a:t>
            </a:r>
            <a:r>
              <a:rPr lang="en-US" sz="1400" dirty="0">
                <a:latin typeface="Trebuchet MS" panose="020B0603020202020204" pitchFamily="34" charset="0"/>
              </a:rPr>
              <a:t> </a:t>
            </a:r>
            <a:r>
              <a:rPr lang="en-US" sz="1400" dirty="0" err="1">
                <a:latin typeface="Trebuchet MS" panose="020B0603020202020204" pitchFamily="34" charset="0"/>
              </a:rPr>
              <a:t>ori</a:t>
            </a:r>
            <a:r>
              <a:rPr lang="en-US" sz="1400" dirty="0">
                <a:latin typeface="Trebuchet MS" panose="020B0603020202020204" pitchFamily="34" charset="0"/>
              </a:rPr>
              <a:t> de </a:t>
            </a:r>
            <a:r>
              <a:rPr lang="en-US" sz="1400" dirty="0" err="1" smtClean="0">
                <a:latin typeface="Trebuchet MS" panose="020B0603020202020204" pitchFamily="34" charset="0"/>
              </a:rPr>
              <a:t>experț</a:t>
            </a:r>
            <a:r>
              <a:rPr lang="ro-RO" sz="1400" dirty="0" smtClean="0">
                <a:latin typeface="Trebuchet MS" panose="020B0603020202020204" pitchFamily="34" charset="0"/>
              </a:rPr>
              <a:t>i</a:t>
            </a:r>
            <a:r>
              <a:rPr lang="en-US" sz="1400" dirty="0" err="1" smtClean="0">
                <a:latin typeface="Trebuchet MS" panose="020B0603020202020204" pitchFamily="34" charset="0"/>
              </a:rPr>
              <a:t>i</a:t>
            </a:r>
            <a:r>
              <a:rPr lang="en-US" sz="1400" dirty="0" smtClean="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a:t>
            </a:r>
            <a:r>
              <a:rPr lang="ro-RO" sz="1400" dirty="0" smtClean="0">
                <a:latin typeface="Trebuchet MS" panose="020B0603020202020204" pitchFamily="34" charset="0"/>
              </a:rPr>
              <a:t>domeniu </a:t>
            </a:r>
            <a:r>
              <a:rPr lang="en-US" sz="1400" dirty="0" smtClean="0">
                <a:latin typeface="Trebuchet MS" panose="020B0603020202020204" pitchFamily="34" charset="0"/>
              </a:rPr>
              <a:t>(IMM-</a:t>
            </a:r>
            <a:r>
              <a:rPr lang="en-US" sz="1400" dirty="0" err="1" smtClean="0">
                <a:latin typeface="Trebuchet MS" panose="020B0603020202020204" pitchFamily="34" charset="0"/>
              </a:rPr>
              <a:t>uri</a:t>
            </a:r>
            <a:r>
              <a:rPr lang="en-US" sz="1400" dirty="0">
                <a:latin typeface="Trebuchet MS" panose="020B0603020202020204" pitchFamily="34" charset="0"/>
              </a:rPr>
              <a:t>) </a:t>
            </a:r>
            <a:r>
              <a:rPr lang="ro-RO" sz="1400" dirty="0" smtClean="0">
                <a:latin typeface="Trebuchet MS" panose="020B0603020202020204" pitchFamily="34" charset="0"/>
              </a:rPr>
              <a:t>de la </a:t>
            </a:r>
            <a:r>
              <a:rPr lang="en-US" sz="1400" dirty="0" smtClean="0">
                <a:latin typeface="Trebuchet MS" panose="020B0603020202020204" pitchFamily="34" charset="0"/>
              </a:rPr>
              <a:t>8 </a:t>
            </a:r>
            <a:r>
              <a:rPr lang="en-US" sz="1400" dirty="0" err="1">
                <a:latin typeface="Trebuchet MS" panose="020B0603020202020204" pitchFamily="34" charset="0"/>
              </a:rPr>
              <a:t>societăți</a:t>
            </a:r>
            <a:r>
              <a:rPr lang="en-US" sz="1400" dirty="0">
                <a:latin typeface="Trebuchet MS" panose="020B0603020202020204" pitchFamily="34" charset="0"/>
              </a:rPr>
              <a:t> </a:t>
            </a:r>
            <a:r>
              <a:rPr lang="en-US" sz="1400" dirty="0" err="1">
                <a:latin typeface="Trebuchet MS" panose="020B0603020202020204" pitchFamily="34" charset="0"/>
              </a:rPr>
              <a:t>membre</a:t>
            </a:r>
            <a:r>
              <a:rPr lang="en-US" sz="1400" dirty="0">
                <a:latin typeface="Trebuchet MS" panose="020B0603020202020204" pitchFamily="34" charset="0"/>
              </a:rPr>
              <a:t> </a:t>
            </a:r>
            <a:r>
              <a:rPr lang="en-US" sz="1400" dirty="0" smtClean="0">
                <a:latin typeface="Trebuchet MS" panose="020B0603020202020204" pitchFamily="34" charset="0"/>
              </a:rPr>
              <a:t>AAES</a:t>
            </a:r>
            <a:r>
              <a:rPr lang="ro-RO" sz="1400" dirty="0" smtClean="0">
                <a:latin typeface="Trebuchet MS" panose="020B0603020202020204" pitchFamily="34" charset="0"/>
              </a:rPr>
              <a:t>.</a:t>
            </a:r>
            <a:r>
              <a:rPr lang="en-US" sz="1400" dirty="0" smtClean="0">
                <a:latin typeface="Trebuchet MS" panose="020B0603020202020204" pitchFamily="34" charset="0"/>
              </a:rPr>
              <a:t> (</a:t>
            </a:r>
            <a:r>
              <a:rPr lang="en-US" sz="1400" dirty="0" err="1" smtClean="0">
                <a:solidFill>
                  <a:schemeClr val="accent6"/>
                </a:solidFill>
                <a:latin typeface="Trebuchet MS" panose="020B0603020202020204" pitchFamily="34" charset="0"/>
              </a:rPr>
              <a:t>programele</a:t>
            </a:r>
            <a:r>
              <a:rPr lang="en-US" sz="1400" dirty="0" smtClean="0">
                <a:solidFill>
                  <a:schemeClr val="accent6"/>
                </a:solidFill>
                <a:latin typeface="Trebuchet MS" panose="020B0603020202020204" pitchFamily="34" charset="0"/>
              </a:rPr>
              <a:t> la </a:t>
            </a:r>
            <a:r>
              <a:rPr lang="en-US" sz="1400" dirty="0" err="1" smtClean="0">
                <a:solidFill>
                  <a:schemeClr val="accent6"/>
                </a:solidFill>
                <a:latin typeface="Trebuchet MS" panose="020B0603020202020204" pitchFamily="34" charset="0"/>
              </a:rPr>
              <a:t>cele</a:t>
            </a:r>
            <a:r>
              <a:rPr lang="en-US" sz="1400" dirty="0" smtClean="0">
                <a:solidFill>
                  <a:schemeClr val="accent6"/>
                </a:solidFill>
                <a:latin typeface="Trebuchet MS" panose="020B0603020202020204" pitchFamily="34" charset="0"/>
              </a:rPr>
              <a:t> 6 </a:t>
            </a:r>
            <a:r>
              <a:rPr lang="en-US" sz="1400" dirty="0" err="1" smtClean="0">
                <a:solidFill>
                  <a:schemeClr val="accent6"/>
                </a:solidFill>
                <a:latin typeface="Trebuchet MS" panose="020B0603020202020204" pitchFamily="34" charset="0"/>
              </a:rPr>
              <a:t>domenii</a:t>
            </a:r>
            <a:r>
              <a:rPr lang="en-US" sz="1400" dirty="0" smtClean="0">
                <a:solidFill>
                  <a:schemeClr val="accent6"/>
                </a:solidFill>
                <a:latin typeface="Trebuchet MS" panose="020B0603020202020204" pitchFamily="34" charset="0"/>
              </a:rPr>
              <a:t> </a:t>
            </a:r>
            <a:r>
              <a:rPr lang="ro-RO" sz="1400" dirty="0" smtClean="0">
                <a:solidFill>
                  <a:schemeClr val="accent6"/>
                </a:solidFill>
                <a:latin typeface="Trebuchet MS" panose="020B0603020202020204" pitchFamily="34" charset="0"/>
              </a:rPr>
              <a:t>au fost </a:t>
            </a:r>
            <a:r>
              <a:rPr lang="en-US" sz="1400" dirty="0" smtClean="0">
                <a:solidFill>
                  <a:schemeClr val="accent6"/>
                </a:solidFill>
                <a:latin typeface="Trebuchet MS" panose="020B0603020202020204" pitchFamily="34" charset="0"/>
              </a:rPr>
              <a:t>di</a:t>
            </a:r>
            <a:r>
              <a:rPr lang="ro-RO" sz="1400" dirty="0" smtClean="0">
                <a:solidFill>
                  <a:schemeClr val="accent6"/>
                </a:solidFill>
                <a:latin typeface="Trebuchet MS" panose="020B0603020202020204" pitchFamily="34" charset="0"/>
              </a:rPr>
              <a:t>s</a:t>
            </a:r>
            <a:r>
              <a:rPr lang="en-US" sz="1400" dirty="0" err="1" smtClean="0">
                <a:solidFill>
                  <a:schemeClr val="accent6"/>
                </a:solidFill>
                <a:latin typeface="Trebuchet MS" panose="020B0603020202020204" pitchFamily="34" charset="0"/>
              </a:rPr>
              <a:t>cutate</a:t>
            </a:r>
            <a:r>
              <a:rPr lang="en-US" sz="1400" dirty="0" smtClean="0">
                <a:solidFill>
                  <a:schemeClr val="accent6"/>
                </a:solidFill>
                <a:latin typeface="Trebuchet MS" panose="020B0603020202020204" pitchFamily="34" charset="0"/>
              </a:rPr>
              <a:t> </a:t>
            </a:r>
            <a:r>
              <a:rPr lang="ro-RO" sz="1400" dirty="0" err="1">
                <a:solidFill>
                  <a:schemeClr val="accent6"/>
                </a:solidFill>
                <a:latin typeface="Trebuchet MS" panose="020B0603020202020204" pitchFamily="34" charset="0"/>
              </a:rPr>
              <a:t>ș</a:t>
            </a:r>
            <a:r>
              <a:rPr lang="en-US" sz="1400" dirty="0" err="1" smtClean="0">
                <a:solidFill>
                  <a:schemeClr val="accent6"/>
                </a:solidFill>
                <a:latin typeface="Trebuchet MS" panose="020B0603020202020204" pitchFamily="34" charset="0"/>
              </a:rPr>
              <a:t>i</a:t>
            </a:r>
            <a:r>
              <a:rPr lang="en-US" sz="1400" dirty="0" smtClean="0">
                <a:solidFill>
                  <a:schemeClr val="accent6"/>
                </a:solidFill>
                <a:latin typeface="Trebuchet MS" panose="020B0603020202020204" pitchFamily="34" charset="0"/>
              </a:rPr>
              <a:t> cu pia</a:t>
            </a:r>
            <a:r>
              <a:rPr lang="ro-RO" sz="1400" dirty="0" smtClean="0">
                <a:solidFill>
                  <a:schemeClr val="accent6"/>
                </a:solidFill>
                <a:latin typeface="Trebuchet MS" panose="020B0603020202020204" pitchFamily="34" charset="0"/>
              </a:rPr>
              <a:t>ț</a:t>
            </a:r>
            <a:r>
              <a:rPr lang="en-US" sz="1400" dirty="0" smtClean="0">
                <a:solidFill>
                  <a:schemeClr val="accent6"/>
                </a:solidFill>
                <a:latin typeface="Trebuchet MS" panose="020B0603020202020204" pitchFamily="34" charset="0"/>
              </a:rPr>
              <a:t>a </a:t>
            </a:r>
            <a:r>
              <a:rPr lang="en-US" sz="1400" dirty="0" err="1" smtClean="0">
                <a:solidFill>
                  <a:schemeClr val="accent6"/>
                </a:solidFill>
                <a:latin typeface="Trebuchet MS" panose="020B0603020202020204" pitchFamily="34" charset="0"/>
              </a:rPr>
              <a:t>muncii</a:t>
            </a:r>
            <a:r>
              <a:rPr lang="en-US" sz="1400" dirty="0" smtClean="0">
                <a:solidFill>
                  <a:schemeClr val="accent6"/>
                </a:solidFill>
                <a:latin typeface="Trebuchet MS" panose="020B0603020202020204" pitchFamily="34" charset="0"/>
              </a:rPr>
              <a:t>/C.</a:t>
            </a:r>
            <a:r>
              <a:rPr lang="ro-RO" sz="1400" dirty="0" smtClean="0">
                <a:solidFill>
                  <a:schemeClr val="accent6"/>
                </a:solidFill>
                <a:latin typeface="Trebuchet MS" panose="020B0603020202020204" pitchFamily="34" charset="0"/>
              </a:rPr>
              <a:t> </a:t>
            </a:r>
            <a:r>
              <a:rPr lang="en-US" sz="1400" dirty="0" err="1" smtClean="0">
                <a:solidFill>
                  <a:schemeClr val="accent6"/>
                </a:solidFill>
                <a:latin typeface="Trebuchet MS" panose="020B0603020202020204" pitchFamily="34" charset="0"/>
              </a:rPr>
              <a:t>Sectoriale</a:t>
            </a:r>
            <a:r>
              <a:rPr lang="ro-RO" sz="1400" dirty="0" smtClean="0">
                <a:solidFill>
                  <a:schemeClr val="accent6"/>
                </a:solidFill>
                <a:latin typeface="Trebuchet MS" panose="020B0603020202020204" pitchFamily="34" charset="0"/>
              </a:rPr>
              <a:t> </a:t>
            </a:r>
            <a:r>
              <a:rPr lang="en-US" sz="1400" dirty="0" smtClean="0">
                <a:solidFill>
                  <a:schemeClr val="accent6"/>
                </a:solidFill>
                <a:latin typeface="Trebuchet MS" panose="020B0603020202020204" pitchFamily="34" charset="0"/>
              </a:rPr>
              <a:t>-</a:t>
            </a:r>
            <a:r>
              <a:rPr lang="ro-RO" sz="1400" dirty="0" smtClean="0">
                <a:solidFill>
                  <a:schemeClr val="accent6"/>
                </a:solidFill>
                <a:latin typeface="Trebuchet MS" panose="020B0603020202020204" pitchFamily="34" charset="0"/>
              </a:rPr>
              <a:t> </a:t>
            </a:r>
            <a:r>
              <a:rPr lang="en-US" sz="1400" dirty="0" err="1" smtClean="0">
                <a:solidFill>
                  <a:schemeClr val="accent6"/>
                </a:solidFill>
                <a:latin typeface="Trebuchet MS" panose="020B0603020202020204" pitchFamily="34" charset="0"/>
              </a:rPr>
              <a:t>diseminare</a:t>
            </a:r>
            <a:r>
              <a:rPr lang="en-US" sz="1400" dirty="0" smtClean="0">
                <a:latin typeface="Trebuchet MS" panose="020B0603020202020204" pitchFamily="34" charset="0"/>
              </a:rPr>
              <a:t>)</a:t>
            </a:r>
            <a:endParaRPr lang="en-US" sz="1400" dirty="0">
              <a:latin typeface="Trebuchet MS" panose="020B0603020202020204" pitchFamily="34" charset="0"/>
            </a:endParaRPr>
          </a:p>
          <a:p>
            <a:pPr lvl="0">
              <a:buFont typeface="+mj-lt"/>
              <a:buAutoNum type="arabicPeriod"/>
            </a:pPr>
            <a:r>
              <a:rPr lang="en-US" sz="1400" dirty="0">
                <a:latin typeface="Trebuchet MS" panose="020B0603020202020204" pitchFamily="34" charset="0"/>
              </a:rPr>
              <a:t>A </a:t>
            </a:r>
            <a:r>
              <a:rPr lang="en-US" sz="1400" dirty="0" err="1">
                <a:latin typeface="Trebuchet MS" panose="020B0603020202020204" pitchFamily="34" charset="0"/>
              </a:rPr>
              <a:t>avut</a:t>
            </a:r>
            <a:r>
              <a:rPr lang="en-US" sz="1400" dirty="0">
                <a:latin typeface="Trebuchet MS" panose="020B0603020202020204" pitchFamily="34" charset="0"/>
              </a:rPr>
              <a:t> </a:t>
            </a:r>
            <a:r>
              <a:rPr lang="en-US" sz="1400" dirty="0" err="1">
                <a:latin typeface="Trebuchet MS" panose="020B0603020202020204" pitchFamily="34" charset="0"/>
              </a:rPr>
              <a:t>loc</a:t>
            </a:r>
            <a:r>
              <a:rPr lang="en-US" sz="1400" dirty="0">
                <a:latin typeface="Trebuchet MS" panose="020B0603020202020204" pitchFamily="34" charset="0"/>
              </a:rPr>
              <a:t> </a:t>
            </a:r>
            <a:r>
              <a:rPr lang="en-US" sz="1400" dirty="0" err="1">
                <a:latin typeface="Trebuchet MS" panose="020B0603020202020204" pitchFamily="34" charset="0"/>
              </a:rPr>
              <a:t>webinarul</a:t>
            </a:r>
            <a:r>
              <a:rPr lang="en-US" sz="1400" dirty="0">
                <a:latin typeface="Trebuchet MS" panose="020B0603020202020204" pitchFamily="34" charset="0"/>
              </a:rPr>
              <a:t> </a:t>
            </a:r>
            <a:r>
              <a:rPr lang="en-US" sz="1400" dirty="0" err="1">
                <a:latin typeface="Trebuchet MS" panose="020B0603020202020204" pitchFamily="34" charset="0"/>
              </a:rPr>
              <a:t>părților</a:t>
            </a:r>
            <a:r>
              <a:rPr lang="en-US" sz="1400" dirty="0">
                <a:latin typeface="Trebuchet MS" panose="020B0603020202020204" pitchFamily="34" charset="0"/>
              </a:rPr>
              <a:t> </a:t>
            </a:r>
            <a:r>
              <a:rPr lang="en-US" sz="1400" dirty="0" err="1">
                <a:latin typeface="Trebuchet MS" panose="020B0603020202020204" pitchFamily="34" charset="0"/>
              </a:rPr>
              <a:t>interesate</a:t>
            </a:r>
            <a:r>
              <a:rPr lang="en-US" sz="1400" dirty="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a:t>
            </a:r>
            <a:r>
              <a:rPr lang="en-US" sz="1400" dirty="0" err="1">
                <a:latin typeface="Trebuchet MS" panose="020B0603020202020204" pitchFamily="34" charset="0"/>
              </a:rPr>
              <a:t>februarie</a:t>
            </a:r>
            <a:r>
              <a:rPr lang="en-US" sz="1400" dirty="0">
                <a:latin typeface="Trebuchet MS" panose="020B0603020202020204" pitchFamily="34" charset="0"/>
              </a:rPr>
              <a:t> 2015 pentru a </a:t>
            </a:r>
            <a:r>
              <a:rPr lang="en-US" sz="1400" dirty="0" err="1">
                <a:latin typeface="Trebuchet MS" panose="020B0603020202020204" pitchFamily="34" charset="0"/>
              </a:rPr>
              <a:t>aduna</a:t>
            </a:r>
            <a:r>
              <a:rPr lang="en-US" sz="1400" dirty="0">
                <a:latin typeface="Trebuchet MS" panose="020B0603020202020204" pitchFamily="34" charset="0"/>
              </a:rPr>
              <a:t> feedback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contribuții</a:t>
            </a:r>
            <a:r>
              <a:rPr lang="en-US" sz="1400" dirty="0">
                <a:latin typeface="Trebuchet MS" panose="020B0603020202020204" pitchFamily="34" charset="0"/>
              </a:rPr>
              <a:t> la </a:t>
            </a:r>
            <a:r>
              <a:rPr lang="en-US" sz="1400" dirty="0" err="1">
                <a:latin typeface="Trebuchet MS" panose="020B0603020202020204" pitchFamily="34" charset="0"/>
              </a:rPr>
              <a:t>modelul</a:t>
            </a:r>
            <a:r>
              <a:rPr lang="en-US" sz="1400" dirty="0">
                <a:latin typeface="Trebuchet MS" panose="020B0603020202020204" pitchFamily="34" charset="0"/>
              </a:rPr>
              <a:t> de </a:t>
            </a:r>
            <a:r>
              <a:rPr lang="en-US" sz="1400" dirty="0" err="1" smtClean="0">
                <a:latin typeface="Trebuchet MS" panose="020B0603020202020204" pitchFamily="34" charset="0"/>
              </a:rPr>
              <a:t>proiect</a:t>
            </a:r>
            <a:r>
              <a:rPr lang="ro-RO" sz="1400" dirty="0" smtClean="0">
                <a:latin typeface="Trebuchet MS" panose="020B0603020202020204" pitchFamily="34" charset="0"/>
              </a:rPr>
              <a:t>. </a:t>
            </a:r>
            <a:r>
              <a:rPr lang="en-US" sz="1400" dirty="0" smtClean="0">
                <a:latin typeface="Trebuchet MS" panose="020B0603020202020204" pitchFamily="34" charset="0"/>
              </a:rPr>
              <a:t>(</a:t>
            </a:r>
            <a:r>
              <a:rPr lang="ro-RO" sz="1400" dirty="0" smtClean="0">
                <a:solidFill>
                  <a:schemeClr val="accent6"/>
                </a:solidFill>
                <a:latin typeface="Trebuchet MS" panose="020B0603020202020204" pitchFamily="34" charset="0"/>
              </a:rPr>
              <a:t>î</a:t>
            </a:r>
            <a:r>
              <a:rPr lang="en-US" sz="1400" dirty="0" smtClean="0">
                <a:solidFill>
                  <a:schemeClr val="accent6"/>
                </a:solidFill>
                <a:latin typeface="Trebuchet MS" panose="020B0603020202020204" pitchFamily="34" charset="0"/>
              </a:rPr>
              <a:t>n 2022 –</a:t>
            </a:r>
            <a:r>
              <a:rPr lang="ro-RO" sz="1400" dirty="0" smtClean="0">
                <a:solidFill>
                  <a:schemeClr val="accent6"/>
                </a:solidFill>
                <a:latin typeface="Trebuchet MS" panose="020B0603020202020204" pitchFamily="34" charset="0"/>
              </a:rPr>
              <a:t> </a:t>
            </a:r>
            <a:r>
              <a:rPr lang="en-US" sz="1400" dirty="0" err="1" smtClean="0">
                <a:solidFill>
                  <a:schemeClr val="accent6"/>
                </a:solidFill>
                <a:latin typeface="Trebuchet MS" panose="020B0603020202020204" pitchFamily="34" charset="0"/>
              </a:rPr>
              <a:t>vizite</a:t>
            </a:r>
            <a:r>
              <a:rPr lang="en-US" sz="1400" dirty="0" smtClean="0">
                <a:solidFill>
                  <a:schemeClr val="accent6"/>
                </a:solidFill>
                <a:latin typeface="Trebuchet MS" panose="020B0603020202020204" pitchFamily="34" charset="0"/>
              </a:rPr>
              <a:t> la </a:t>
            </a:r>
            <a:r>
              <a:rPr lang="en-US" sz="1400" dirty="0" err="1" smtClean="0">
                <a:solidFill>
                  <a:schemeClr val="accent6"/>
                </a:solidFill>
                <a:latin typeface="Trebuchet MS" panose="020B0603020202020204" pitchFamily="34" charset="0"/>
              </a:rPr>
              <a:t>universit</a:t>
            </a:r>
            <a:r>
              <a:rPr lang="ro-RO" sz="1400" dirty="0" err="1" smtClean="0">
                <a:solidFill>
                  <a:schemeClr val="accent6"/>
                </a:solidFill>
                <a:latin typeface="Trebuchet MS" panose="020B0603020202020204" pitchFamily="34" charset="0"/>
              </a:rPr>
              <a:t>ă</a:t>
            </a:r>
            <a:r>
              <a:rPr lang="ro-RO" sz="1400" dirty="0" err="1">
                <a:solidFill>
                  <a:schemeClr val="accent6"/>
                </a:solidFill>
                <a:latin typeface="Trebuchet MS" panose="020B0603020202020204" pitchFamily="34" charset="0"/>
              </a:rPr>
              <a:t>ț</a:t>
            </a:r>
            <a:r>
              <a:rPr lang="en-US" sz="1400" dirty="0" err="1" smtClean="0">
                <a:solidFill>
                  <a:schemeClr val="accent6"/>
                </a:solidFill>
                <a:latin typeface="Trebuchet MS" panose="020B0603020202020204" pitchFamily="34" charset="0"/>
              </a:rPr>
              <a:t>i</a:t>
            </a:r>
            <a:r>
              <a:rPr lang="ro-RO" sz="1400" dirty="0" smtClean="0">
                <a:solidFill>
                  <a:schemeClr val="accent6"/>
                </a:solidFill>
                <a:latin typeface="Trebuchet MS" panose="020B0603020202020204" pitchFamily="34" charset="0"/>
              </a:rPr>
              <a:t> </a:t>
            </a:r>
            <a:r>
              <a:rPr lang="ro-RO" sz="1400" dirty="0">
                <a:solidFill>
                  <a:schemeClr val="accent6"/>
                </a:solidFill>
                <a:latin typeface="Trebuchet MS" panose="020B0603020202020204" pitchFamily="34" charset="0"/>
              </a:rPr>
              <a:t>ș</a:t>
            </a:r>
            <a:r>
              <a:rPr lang="en-US" sz="1400" dirty="0" err="1" smtClean="0">
                <a:solidFill>
                  <a:schemeClr val="accent6"/>
                </a:solidFill>
                <a:latin typeface="Trebuchet MS" panose="020B0603020202020204" pitchFamily="34" charset="0"/>
              </a:rPr>
              <a:t>i</a:t>
            </a:r>
            <a:r>
              <a:rPr lang="en-US" sz="1400" dirty="0" smtClean="0">
                <a:solidFill>
                  <a:schemeClr val="accent6"/>
                </a:solidFill>
                <a:latin typeface="Trebuchet MS" panose="020B0603020202020204" pitchFamily="34" charset="0"/>
              </a:rPr>
              <a:t> </a:t>
            </a:r>
            <a:r>
              <a:rPr lang="ro-RO" sz="1400" dirty="0" smtClean="0">
                <a:solidFill>
                  <a:schemeClr val="accent6"/>
                </a:solidFill>
                <a:latin typeface="Trebuchet MS" panose="020B0603020202020204" pitchFamily="34" charset="0"/>
              </a:rPr>
              <a:t>î</a:t>
            </a:r>
            <a:r>
              <a:rPr lang="en-US" sz="1400" dirty="0" err="1" smtClean="0">
                <a:solidFill>
                  <a:schemeClr val="accent6"/>
                </a:solidFill>
                <a:latin typeface="Trebuchet MS" panose="020B0603020202020204" pitchFamily="34" charset="0"/>
              </a:rPr>
              <a:t>nt</a:t>
            </a:r>
            <a:r>
              <a:rPr lang="ro-RO" sz="1400" dirty="0" smtClean="0">
                <a:solidFill>
                  <a:schemeClr val="accent6"/>
                </a:solidFill>
                <a:latin typeface="Trebuchet MS" panose="020B0603020202020204" pitchFamily="34" charset="0"/>
              </a:rPr>
              <a:t>â</a:t>
            </a:r>
            <a:r>
              <a:rPr lang="en-US" sz="1400" dirty="0" err="1" smtClean="0">
                <a:solidFill>
                  <a:schemeClr val="accent6"/>
                </a:solidFill>
                <a:latin typeface="Trebuchet MS" panose="020B0603020202020204" pitchFamily="34" charset="0"/>
              </a:rPr>
              <a:t>lniri</a:t>
            </a:r>
            <a:r>
              <a:rPr lang="en-US" sz="1400" dirty="0" smtClean="0">
                <a:solidFill>
                  <a:schemeClr val="accent6"/>
                </a:solidFill>
                <a:latin typeface="Trebuchet MS" panose="020B0603020202020204" pitchFamily="34" charset="0"/>
              </a:rPr>
              <a:t> cu </a:t>
            </a:r>
            <a:r>
              <a:rPr lang="en-US" sz="1400" dirty="0" err="1" smtClean="0">
                <a:solidFill>
                  <a:schemeClr val="accent6"/>
                </a:solidFill>
                <a:latin typeface="Trebuchet MS" panose="020B0603020202020204" pitchFamily="34" charset="0"/>
              </a:rPr>
              <a:t>angajatori</a:t>
            </a:r>
            <a:r>
              <a:rPr lang="ro-RO" sz="1400" dirty="0" smtClean="0">
                <a:solidFill>
                  <a:schemeClr val="accent6"/>
                </a:solidFill>
                <a:latin typeface="Trebuchet MS" panose="020B0603020202020204" pitchFamily="34" charset="0"/>
              </a:rPr>
              <a:t>i</a:t>
            </a:r>
            <a:r>
              <a:rPr lang="en-US" sz="1400" dirty="0" smtClean="0">
                <a:latin typeface="Trebuchet MS" panose="020B0603020202020204" pitchFamily="34" charset="0"/>
              </a:rPr>
              <a:t>)</a:t>
            </a:r>
            <a:endParaRPr lang="en-US" sz="1400" dirty="0">
              <a:latin typeface="Trebuchet MS" panose="020B0603020202020204" pitchFamily="34" charset="0"/>
            </a:endParaRPr>
          </a:p>
          <a:p>
            <a:pPr lvl="0">
              <a:buFont typeface="+mj-lt"/>
              <a:buAutoNum type="arabicPeriod"/>
            </a:pPr>
            <a:r>
              <a:rPr lang="en-US" sz="1400" dirty="0">
                <a:latin typeface="Trebuchet MS" panose="020B0603020202020204" pitchFamily="34" charset="0"/>
              </a:rPr>
              <a:t>S-a </a:t>
            </a:r>
            <a:r>
              <a:rPr lang="en-US" sz="1400" dirty="0" err="1">
                <a:latin typeface="Trebuchet MS" panose="020B0603020202020204" pitchFamily="34" charset="0"/>
              </a:rPr>
              <a:t>efectuat</a:t>
            </a:r>
            <a:r>
              <a:rPr lang="en-US" sz="1400" dirty="0">
                <a:latin typeface="Trebuchet MS" panose="020B0603020202020204" pitchFamily="34" charset="0"/>
              </a:rPr>
              <a:t> </a:t>
            </a:r>
            <a:r>
              <a:rPr lang="ro-RO" sz="1400" dirty="0" smtClean="0">
                <a:latin typeface="Trebuchet MS" panose="020B0603020202020204" pitchFamily="34" charset="0"/>
              </a:rPr>
              <a:t>un </a:t>
            </a:r>
            <a:r>
              <a:rPr lang="en-US" sz="1400" dirty="0" err="1" smtClean="0">
                <a:latin typeface="Trebuchet MS" panose="020B0603020202020204" pitchFamily="34" charset="0"/>
              </a:rPr>
              <a:t>sondaj</a:t>
            </a:r>
            <a:r>
              <a:rPr lang="en-US" sz="1400" dirty="0" smtClean="0">
                <a:latin typeface="Trebuchet MS" panose="020B0603020202020204" pitchFamily="34" charset="0"/>
              </a:rPr>
              <a:t> </a:t>
            </a:r>
            <a:r>
              <a:rPr lang="en-US" sz="1400" dirty="0">
                <a:latin typeface="Trebuchet MS" panose="020B0603020202020204" pitchFamily="34" charset="0"/>
              </a:rPr>
              <a:t>pentru a </a:t>
            </a:r>
            <a:r>
              <a:rPr lang="en-US" sz="1400" dirty="0" err="1">
                <a:latin typeface="Trebuchet MS" panose="020B0603020202020204" pitchFamily="34" charset="0"/>
              </a:rPr>
              <a:t>solicita</a:t>
            </a:r>
            <a:r>
              <a:rPr lang="en-US" sz="1400" dirty="0">
                <a:latin typeface="Trebuchet MS" panose="020B0603020202020204" pitchFamily="34" charset="0"/>
              </a:rPr>
              <a:t> feedback din </a:t>
            </a:r>
            <a:r>
              <a:rPr lang="en-US" sz="1400" dirty="0" err="1">
                <a:latin typeface="Trebuchet MS" panose="020B0603020202020204" pitchFamily="34" charset="0"/>
              </a:rPr>
              <a:t>partea</a:t>
            </a:r>
            <a:r>
              <a:rPr lang="en-US" sz="1400" dirty="0">
                <a:latin typeface="Trebuchet MS" panose="020B0603020202020204" pitchFamily="34" charset="0"/>
              </a:rPr>
              <a:t> </a:t>
            </a:r>
            <a:r>
              <a:rPr lang="en-US" sz="1400" dirty="0" err="1">
                <a:latin typeface="Trebuchet MS" panose="020B0603020202020204" pitchFamily="34" charset="0"/>
              </a:rPr>
              <a:t>comunității</a:t>
            </a:r>
            <a:r>
              <a:rPr lang="en-US" sz="1400" dirty="0">
                <a:latin typeface="Trebuchet MS" panose="020B0603020202020204" pitchFamily="34" charset="0"/>
              </a:rPr>
              <a:t> </a:t>
            </a:r>
            <a:r>
              <a:rPr lang="en-US" sz="1400" dirty="0" err="1">
                <a:latin typeface="Trebuchet MS" panose="020B0603020202020204" pitchFamily="34" charset="0"/>
              </a:rPr>
              <a:t>inginerești</a:t>
            </a:r>
            <a:r>
              <a:rPr lang="en-US" sz="1400" dirty="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a:t>
            </a:r>
            <a:r>
              <a:rPr lang="en-US" sz="1400" dirty="0" err="1">
                <a:latin typeface="Trebuchet MS" panose="020B0603020202020204" pitchFamily="34" charset="0"/>
              </a:rPr>
              <a:t>iarna</a:t>
            </a:r>
            <a:r>
              <a:rPr lang="en-US" sz="1400" dirty="0">
                <a:latin typeface="Trebuchet MS" panose="020B0603020202020204" pitchFamily="34" charset="0"/>
              </a:rPr>
              <a:t> </a:t>
            </a:r>
            <a:r>
              <a:rPr lang="en-US" sz="1400" dirty="0" smtClean="0">
                <a:latin typeface="Trebuchet MS" panose="020B0603020202020204" pitchFamily="34" charset="0"/>
              </a:rPr>
              <a:t>2015</a:t>
            </a:r>
            <a:r>
              <a:rPr lang="ro-RO" sz="1400" dirty="0" smtClean="0">
                <a:latin typeface="Trebuchet MS" panose="020B0603020202020204" pitchFamily="34" charset="0"/>
              </a:rPr>
              <a:t>. </a:t>
            </a:r>
            <a:r>
              <a:rPr lang="en-US" sz="1400" dirty="0" smtClean="0">
                <a:latin typeface="Trebuchet MS" panose="020B0603020202020204" pitchFamily="34" charset="0"/>
              </a:rPr>
              <a:t>(</a:t>
            </a:r>
            <a:r>
              <a:rPr lang="en-US" sz="1400" dirty="0" smtClean="0">
                <a:solidFill>
                  <a:schemeClr val="accent6"/>
                </a:solidFill>
                <a:latin typeface="Trebuchet MS" panose="020B0603020202020204" pitchFamily="34" charset="0"/>
              </a:rPr>
              <a:t>la</a:t>
            </a:r>
            <a:r>
              <a:rPr lang="en-US" sz="1400" dirty="0" smtClean="0">
                <a:latin typeface="Trebuchet MS" panose="020B0603020202020204" pitchFamily="34" charset="0"/>
              </a:rPr>
              <a:t> </a:t>
            </a:r>
            <a:r>
              <a:rPr lang="en-US" sz="1400" dirty="0" err="1" smtClean="0">
                <a:solidFill>
                  <a:schemeClr val="accent6"/>
                </a:solidFill>
                <a:latin typeface="Trebuchet MS" panose="020B0603020202020204" pitchFamily="34" charset="0"/>
              </a:rPr>
              <a:t>noi</a:t>
            </a:r>
            <a:r>
              <a:rPr lang="en-US" sz="1400" dirty="0" smtClean="0">
                <a:solidFill>
                  <a:schemeClr val="accent6"/>
                </a:solidFill>
                <a:latin typeface="Trebuchet MS" panose="020B0603020202020204" pitchFamily="34" charset="0"/>
              </a:rPr>
              <a:t> </a:t>
            </a:r>
            <a:r>
              <a:rPr lang="ro-RO" sz="1400" dirty="0" smtClean="0">
                <a:solidFill>
                  <a:schemeClr val="accent6"/>
                </a:solidFill>
                <a:latin typeface="Trebuchet MS" panose="020B0603020202020204" pitchFamily="34" charset="0"/>
              </a:rPr>
              <a:t>î</a:t>
            </a:r>
            <a:r>
              <a:rPr lang="en-US" sz="1400" dirty="0" smtClean="0">
                <a:solidFill>
                  <a:schemeClr val="accent6"/>
                </a:solidFill>
                <a:latin typeface="Trebuchet MS" panose="020B0603020202020204" pitchFamily="34" charset="0"/>
              </a:rPr>
              <a:t>n </a:t>
            </a:r>
            <a:r>
              <a:rPr lang="ro-RO" sz="1400" dirty="0" smtClean="0">
                <a:solidFill>
                  <a:schemeClr val="accent6"/>
                </a:solidFill>
                <a:latin typeface="Trebuchet MS" panose="020B0603020202020204" pitchFamily="34" charset="0"/>
              </a:rPr>
              <a:t>mai</a:t>
            </a:r>
            <a:r>
              <a:rPr lang="en-US" sz="1400" dirty="0" smtClean="0">
                <a:solidFill>
                  <a:schemeClr val="accent6"/>
                </a:solidFill>
                <a:latin typeface="Trebuchet MS" panose="020B0603020202020204" pitchFamily="34" charset="0"/>
              </a:rPr>
              <a:t> –</a:t>
            </a:r>
            <a:r>
              <a:rPr lang="ro-RO" sz="1400" dirty="0" smtClean="0">
                <a:solidFill>
                  <a:schemeClr val="accent6"/>
                </a:solidFill>
                <a:latin typeface="Trebuchet MS" panose="020B0603020202020204" pitchFamily="34" charset="0"/>
              </a:rPr>
              <a:t> septembrie </a:t>
            </a:r>
            <a:r>
              <a:rPr lang="en-US" sz="1400" dirty="0" smtClean="0">
                <a:solidFill>
                  <a:schemeClr val="accent6"/>
                </a:solidFill>
                <a:latin typeface="Trebuchet MS" panose="020B0603020202020204" pitchFamily="34" charset="0"/>
              </a:rPr>
              <a:t>2022 </a:t>
            </a:r>
            <a:r>
              <a:rPr lang="ro-RO" sz="1400" dirty="0" smtClean="0">
                <a:solidFill>
                  <a:schemeClr val="accent6"/>
                </a:solidFill>
                <a:latin typeface="Trebuchet MS" panose="020B0603020202020204" pitchFamily="34" charset="0"/>
              </a:rPr>
              <a:t>- </a:t>
            </a:r>
            <a:r>
              <a:rPr lang="en-US" sz="1400" dirty="0" err="1" smtClean="0">
                <a:solidFill>
                  <a:schemeClr val="accent6"/>
                </a:solidFill>
                <a:latin typeface="Trebuchet MS" panose="020B0603020202020204" pitchFamily="34" charset="0"/>
              </a:rPr>
              <a:t>vezi</a:t>
            </a:r>
            <a:r>
              <a:rPr lang="en-US" sz="1400" dirty="0" smtClean="0">
                <a:solidFill>
                  <a:schemeClr val="accent6"/>
                </a:solidFill>
                <a:latin typeface="Trebuchet MS" panose="020B0603020202020204" pitchFamily="34" charset="0"/>
              </a:rPr>
              <a:t> </a:t>
            </a:r>
            <a:r>
              <a:rPr lang="en-US" sz="1400" dirty="0" err="1" smtClean="0">
                <a:solidFill>
                  <a:schemeClr val="accent6"/>
                </a:solidFill>
                <a:latin typeface="Trebuchet MS" panose="020B0603020202020204" pitchFamily="34" charset="0"/>
              </a:rPr>
              <a:t>pct</a:t>
            </a:r>
            <a:r>
              <a:rPr lang="ro-RO" sz="1400" dirty="0" smtClean="0">
                <a:solidFill>
                  <a:schemeClr val="accent6"/>
                </a:solidFill>
                <a:latin typeface="Trebuchet MS" panose="020B0603020202020204" pitchFamily="34" charset="0"/>
              </a:rPr>
              <a:t>. </a:t>
            </a:r>
            <a:r>
              <a:rPr lang="en-US" sz="1400" dirty="0" smtClean="0">
                <a:solidFill>
                  <a:schemeClr val="accent6"/>
                </a:solidFill>
                <a:latin typeface="Trebuchet MS" panose="020B0603020202020204" pitchFamily="34" charset="0"/>
              </a:rPr>
              <a:t>3)</a:t>
            </a:r>
            <a:endParaRPr lang="en-US" sz="1400" dirty="0">
              <a:solidFill>
                <a:schemeClr val="accent6"/>
              </a:solidFill>
              <a:latin typeface="Trebuchet MS" panose="020B0603020202020204" pitchFamily="34" charset="0"/>
            </a:endParaRPr>
          </a:p>
          <a:p>
            <a:pPr lvl="0">
              <a:buFont typeface="+mj-lt"/>
              <a:buAutoNum type="arabicPeriod"/>
            </a:pPr>
            <a:r>
              <a:rPr lang="en-US" sz="1400" dirty="0" err="1">
                <a:latin typeface="Trebuchet MS" panose="020B0603020202020204" pitchFamily="34" charset="0"/>
              </a:rPr>
              <a:t>Modelul</a:t>
            </a:r>
            <a:r>
              <a:rPr lang="en-US" sz="1400" dirty="0">
                <a:latin typeface="Trebuchet MS" panose="020B0603020202020204" pitchFamily="34" charset="0"/>
              </a:rPr>
              <a:t> a </a:t>
            </a:r>
            <a:r>
              <a:rPr lang="en-US" sz="1400" dirty="0" err="1">
                <a:latin typeface="Trebuchet MS" panose="020B0603020202020204" pitchFamily="34" charset="0"/>
              </a:rPr>
              <a:t>fost</a:t>
            </a:r>
            <a:r>
              <a:rPr lang="en-US" sz="1400" dirty="0">
                <a:latin typeface="Trebuchet MS" panose="020B0603020202020204" pitchFamily="34" charset="0"/>
              </a:rPr>
              <a:t> </a:t>
            </a:r>
            <a:r>
              <a:rPr lang="en-US" sz="1400" dirty="0" err="1">
                <a:latin typeface="Trebuchet MS" panose="020B0603020202020204" pitchFamily="34" charset="0"/>
              </a:rPr>
              <a:t>finalizat</a:t>
            </a:r>
            <a:r>
              <a:rPr lang="en-US" sz="1400" dirty="0">
                <a:latin typeface="Trebuchet MS" panose="020B0603020202020204" pitchFamily="34" charset="0"/>
              </a:rPr>
              <a:t> </a:t>
            </a:r>
            <a:r>
              <a:rPr lang="en-US" sz="1400" dirty="0" err="1">
                <a:latin typeface="Trebuchet MS" panose="020B0603020202020204" pitchFamily="34" charset="0"/>
              </a:rPr>
              <a:t>printr</a:t>
            </a:r>
            <a:r>
              <a:rPr lang="en-US" sz="1400" dirty="0">
                <a:latin typeface="Trebuchet MS" panose="020B0603020202020204" pitchFamily="34" charset="0"/>
              </a:rPr>
              <a:t>-o </a:t>
            </a:r>
            <a:r>
              <a:rPr lang="en-US" sz="1400" dirty="0" err="1">
                <a:latin typeface="Trebuchet MS" panose="020B0603020202020204" pitchFamily="34" charset="0"/>
              </a:rPr>
              <a:t>întâlnire</a:t>
            </a:r>
            <a:r>
              <a:rPr lang="en-US" sz="1400" dirty="0">
                <a:latin typeface="Trebuchet MS" panose="020B0603020202020204" pitchFamily="34" charset="0"/>
              </a:rPr>
              <a:t> a </a:t>
            </a:r>
            <a:r>
              <a:rPr lang="en-US" sz="1400" dirty="0" err="1">
                <a:latin typeface="Trebuchet MS" panose="020B0603020202020204" pitchFamily="34" charset="0"/>
              </a:rPr>
              <a:t>validatorului</a:t>
            </a:r>
            <a:r>
              <a:rPr lang="en-US" sz="1400" dirty="0">
                <a:latin typeface="Trebuchet MS" panose="020B0603020202020204" pitchFamily="34" charset="0"/>
              </a:rPr>
              <a:t> din </a:t>
            </a:r>
            <a:r>
              <a:rPr lang="en-US" sz="1400" dirty="0" err="1">
                <a:latin typeface="Trebuchet MS" panose="020B0603020202020204" pitchFamily="34" charset="0"/>
              </a:rPr>
              <a:t>aprilie</a:t>
            </a:r>
            <a:r>
              <a:rPr lang="en-US" sz="1400" dirty="0">
                <a:latin typeface="Trebuchet MS" panose="020B0603020202020204" pitchFamily="34" charset="0"/>
              </a:rPr>
              <a:t> </a:t>
            </a:r>
            <a:r>
              <a:rPr lang="en-US" sz="1400" dirty="0" smtClean="0">
                <a:latin typeface="Trebuchet MS" panose="020B0603020202020204" pitchFamily="34" charset="0"/>
              </a:rPr>
              <a:t>2015</a:t>
            </a:r>
            <a:r>
              <a:rPr lang="ro-RO" sz="1400" dirty="0" smtClean="0">
                <a:latin typeface="Trebuchet MS" panose="020B0603020202020204" pitchFamily="34" charset="0"/>
              </a:rPr>
              <a:t>. </a:t>
            </a:r>
            <a:r>
              <a:rPr lang="en-US" sz="1400" dirty="0" smtClean="0">
                <a:latin typeface="Trebuchet MS" panose="020B0603020202020204" pitchFamily="34" charset="0"/>
              </a:rPr>
              <a:t>(</a:t>
            </a:r>
            <a:r>
              <a:rPr lang="en-US" sz="1400" dirty="0" smtClean="0">
                <a:solidFill>
                  <a:schemeClr val="accent6"/>
                </a:solidFill>
                <a:latin typeface="Trebuchet MS" panose="020B0603020202020204" pitchFamily="34" charset="0"/>
              </a:rPr>
              <a:t>POCA –</a:t>
            </a:r>
            <a:r>
              <a:rPr lang="ro-RO" sz="1400" dirty="0" smtClean="0">
                <a:solidFill>
                  <a:schemeClr val="accent6"/>
                </a:solidFill>
                <a:latin typeface="Trebuchet MS" panose="020B0603020202020204" pitchFamily="34" charset="0"/>
              </a:rPr>
              <a:t> </a:t>
            </a:r>
            <a:r>
              <a:rPr lang="en-US" sz="1400" dirty="0" smtClean="0">
                <a:solidFill>
                  <a:schemeClr val="accent6"/>
                </a:solidFill>
                <a:latin typeface="Trebuchet MS" panose="020B0603020202020204" pitchFamily="34" charset="0"/>
              </a:rPr>
              <a:t>2022</a:t>
            </a:r>
            <a:r>
              <a:rPr lang="ro-RO" sz="1400" dirty="0" smtClean="0">
                <a:solidFill>
                  <a:schemeClr val="accent6"/>
                </a:solidFill>
                <a:latin typeface="Trebuchet MS" panose="020B0603020202020204" pitchFamily="34" charset="0"/>
              </a:rPr>
              <a:t> </a:t>
            </a:r>
            <a:r>
              <a:rPr lang="en-US" sz="1400" dirty="0" smtClean="0">
                <a:solidFill>
                  <a:schemeClr val="accent6"/>
                </a:solidFill>
                <a:latin typeface="Trebuchet MS" panose="020B0603020202020204" pitchFamily="34" charset="0"/>
              </a:rPr>
              <a:t>-</a:t>
            </a:r>
            <a:r>
              <a:rPr lang="ro-RO" sz="1400" dirty="0" smtClean="0">
                <a:solidFill>
                  <a:schemeClr val="accent6"/>
                </a:solidFill>
                <a:latin typeface="Trebuchet MS" panose="020B0603020202020204" pitchFamily="34" charset="0"/>
              </a:rPr>
              <a:t> </a:t>
            </a:r>
            <a:r>
              <a:rPr lang="en-US" sz="1400" dirty="0" smtClean="0">
                <a:solidFill>
                  <a:schemeClr val="accent6"/>
                </a:solidFill>
                <a:latin typeface="Trebuchet MS" panose="020B0603020202020204" pitchFamily="34" charset="0"/>
              </a:rPr>
              <a:t>august)</a:t>
            </a:r>
            <a:endParaRPr lang="en-US" sz="1400" dirty="0">
              <a:solidFill>
                <a:schemeClr val="accent6"/>
              </a:solidFill>
              <a:latin typeface="Trebuchet MS" panose="020B0603020202020204" pitchFamily="34" charset="0"/>
            </a:endParaRPr>
          </a:p>
          <a:p>
            <a:pPr lvl="0">
              <a:buFont typeface="+mj-lt"/>
              <a:buAutoNum type="arabicPeriod"/>
            </a:pPr>
            <a:r>
              <a:rPr lang="en-US" sz="1400" dirty="0" err="1">
                <a:latin typeface="Trebuchet MS" panose="020B0603020202020204" pitchFamily="34" charset="0"/>
              </a:rPr>
              <a:t>Obținerea</a:t>
            </a:r>
            <a:r>
              <a:rPr lang="en-US" sz="1400" dirty="0">
                <a:latin typeface="Trebuchet MS" panose="020B0603020202020204" pitchFamily="34" charset="0"/>
              </a:rPr>
              <a:t> </a:t>
            </a:r>
            <a:r>
              <a:rPr lang="en-US" sz="1400" dirty="0" err="1">
                <a:latin typeface="Trebuchet MS" panose="020B0603020202020204" pitchFamily="34" charset="0"/>
              </a:rPr>
              <a:t>aprobării</a:t>
            </a:r>
            <a:r>
              <a:rPr lang="en-US" sz="1400" dirty="0">
                <a:latin typeface="Trebuchet MS" panose="020B0603020202020204" pitchFamily="34" charset="0"/>
              </a:rPr>
              <a:t> de la </a:t>
            </a:r>
            <a:r>
              <a:rPr lang="en-US" sz="1400" dirty="0" err="1">
                <a:latin typeface="Trebuchet MS" panose="020B0603020202020204" pitchFamily="34" charset="0"/>
              </a:rPr>
              <a:t>Adunarea</a:t>
            </a:r>
            <a:r>
              <a:rPr lang="en-US" sz="1400" dirty="0">
                <a:latin typeface="Trebuchet MS" panose="020B0603020202020204" pitchFamily="34" charset="0"/>
              </a:rPr>
              <a:t> </a:t>
            </a:r>
            <a:r>
              <a:rPr lang="en-US" sz="1400" dirty="0" err="1">
                <a:latin typeface="Trebuchet MS" panose="020B0603020202020204" pitchFamily="34" charset="0"/>
              </a:rPr>
              <a:t>Generală</a:t>
            </a:r>
            <a:r>
              <a:rPr lang="en-US" sz="1400" dirty="0">
                <a:latin typeface="Trebuchet MS" panose="020B0603020202020204" pitchFamily="34" charset="0"/>
              </a:rPr>
              <a:t> a </a:t>
            </a:r>
            <a:r>
              <a:rPr lang="en-US" sz="1400" dirty="0" err="1">
                <a:latin typeface="Trebuchet MS" panose="020B0603020202020204" pitchFamily="34" charset="0"/>
              </a:rPr>
              <a:t>organului</a:t>
            </a:r>
            <a:r>
              <a:rPr lang="en-US" sz="1400" dirty="0">
                <a:latin typeface="Trebuchet MS" panose="020B0603020202020204" pitchFamily="34" charset="0"/>
              </a:rPr>
              <a:t> </a:t>
            </a:r>
            <a:r>
              <a:rPr lang="en-US" sz="1400" dirty="0" err="1">
                <a:latin typeface="Trebuchet MS" panose="020B0603020202020204" pitchFamily="34" charset="0"/>
              </a:rPr>
              <a:t>reprezentativ</a:t>
            </a:r>
            <a:r>
              <a:rPr lang="en-US" sz="1400" dirty="0">
                <a:latin typeface="Trebuchet MS" panose="020B0603020202020204" pitchFamily="34" charset="0"/>
              </a:rPr>
              <a:t> al AAES, </a:t>
            </a:r>
            <a:r>
              <a:rPr lang="en-US" sz="1400" dirty="0" err="1">
                <a:latin typeface="Trebuchet MS" panose="020B0603020202020204" pitchFamily="34" charset="0"/>
              </a:rPr>
              <a:t>în</a:t>
            </a:r>
            <a:r>
              <a:rPr lang="en-US" sz="1400" dirty="0">
                <a:latin typeface="Trebuchet MS" panose="020B0603020202020204" pitchFamily="34" charset="0"/>
              </a:rPr>
              <a:t> </a:t>
            </a:r>
            <a:r>
              <a:rPr lang="en-US" sz="1400" dirty="0" err="1">
                <a:latin typeface="Trebuchet MS" panose="020B0603020202020204" pitchFamily="34" charset="0"/>
              </a:rPr>
              <a:t>aprilie</a:t>
            </a:r>
            <a:r>
              <a:rPr lang="en-US" sz="1400" dirty="0">
                <a:latin typeface="Trebuchet MS" panose="020B0603020202020204" pitchFamily="34" charset="0"/>
              </a:rPr>
              <a:t> </a:t>
            </a:r>
            <a:r>
              <a:rPr lang="en-US" sz="1400" dirty="0" smtClean="0">
                <a:latin typeface="Trebuchet MS" panose="020B0603020202020204" pitchFamily="34" charset="0"/>
              </a:rPr>
              <a:t>2015</a:t>
            </a:r>
            <a:r>
              <a:rPr lang="ro-RO" sz="1400" dirty="0" smtClean="0">
                <a:latin typeface="Trebuchet MS" panose="020B0603020202020204" pitchFamily="34" charset="0"/>
              </a:rPr>
              <a:t>.</a:t>
            </a:r>
            <a:r>
              <a:rPr lang="en-US" sz="1400" dirty="0" smtClean="0">
                <a:latin typeface="Trebuchet MS" panose="020B0603020202020204" pitchFamily="34" charset="0"/>
              </a:rPr>
              <a:t> (</a:t>
            </a:r>
            <a:r>
              <a:rPr lang="en-US" sz="1400" dirty="0" err="1" smtClean="0">
                <a:solidFill>
                  <a:schemeClr val="accent6"/>
                </a:solidFill>
                <a:latin typeface="Trebuchet MS" panose="020B0603020202020204" pitchFamily="34" charset="0"/>
              </a:rPr>
              <a:t>Asociatia</a:t>
            </a:r>
            <a:r>
              <a:rPr lang="en-US" sz="1400" dirty="0" smtClean="0">
                <a:solidFill>
                  <a:schemeClr val="accent6"/>
                </a:solidFill>
                <a:latin typeface="Trebuchet MS" panose="020B0603020202020204" pitchFamily="34" charset="0"/>
              </a:rPr>
              <a:t> </a:t>
            </a:r>
            <a:r>
              <a:rPr lang="en-US" sz="1400" dirty="0" err="1" smtClean="0">
                <a:solidFill>
                  <a:schemeClr val="accent6"/>
                </a:solidFill>
                <a:latin typeface="Trebuchet MS" panose="020B0603020202020204" pitchFamily="34" charset="0"/>
              </a:rPr>
              <a:t>Generala</a:t>
            </a:r>
            <a:r>
              <a:rPr lang="en-US" sz="1400" dirty="0" smtClean="0">
                <a:solidFill>
                  <a:schemeClr val="accent6"/>
                </a:solidFill>
                <a:latin typeface="Trebuchet MS" panose="020B0603020202020204" pitchFamily="34" charset="0"/>
              </a:rPr>
              <a:t>  a </a:t>
            </a:r>
            <a:r>
              <a:rPr lang="en-US" sz="1400" dirty="0" err="1" smtClean="0">
                <a:solidFill>
                  <a:schemeClr val="accent6"/>
                </a:solidFill>
                <a:latin typeface="Trebuchet MS" panose="020B0603020202020204" pitchFamily="34" charset="0"/>
              </a:rPr>
              <a:t>Inginerilor</a:t>
            </a:r>
            <a:r>
              <a:rPr lang="en-US" sz="1400" dirty="0" smtClean="0">
                <a:solidFill>
                  <a:schemeClr val="accent6"/>
                </a:solidFill>
                <a:latin typeface="Trebuchet MS" panose="020B0603020202020204" pitchFamily="34" charset="0"/>
              </a:rPr>
              <a:t> din Rom</a:t>
            </a:r>
            <a:r>
              <a:rPr lang="ro-RO" sz="1400" dirty="0">
                <a:solidFill>
                  <a:schemeClr val="accent6"/>
                </a:solidFill>
                <a:latin typeface="Trebuchet MS" panose="020B0603020202020204" pitchFamily="34" charset="0"/>
              </a:rPr>
              <a:t>â</a:t>
            </a:r>
            <a:r>
              <a:rPr lang="en-US" sz="1400" dirty="0" err="1" smtClean="0">
                <a:solidFill>
                  <a:schemeClr val="accent6"/>
                </a:solidFill>
                <a:latin typeface="Trebuchet MS" panose="020B0603020202020204" pitchFamily="34" charset="0"/>
              </a:rPr>
              <a:t>nia</a:t>
            </a:r>
            <a:r>
              <a:rPr lang="en-US" sz="1400" dirty="0" smtClean="0">
                <a:solidFill>
                  <a:schemeClr val="accent6"/>
                </a:solidFill>
                <a:latin typeface="Trebuchet MS" panose="020B0603020202020204" pitchFamily="34" charset="0"/>
              </a:rPr>
              <a:t>  </a:t>
            </a:r>
            <a:r>
              <a:rPr lang="en-US" sz="1400" dirty="0">
                <a:solidFill>
                  <a:schemeClr val="accent6"/>
                </a:solidFill>
                <a:latin typeface="Trebuchet MS" panose="020B0603020202020204" pitchFamily="34" charset="0"/>
              </a:rPr>
              <a:t>- </a:t>
            </a:r>
            <a:r>
              <a:rPr lang="en-US" sz="1400" dirty="0" smtClean="0">
                <a:solidFill>
                  <a:schemeClr val="accent6"/>
                </a:solidFill>
                <a:latin typeface="Trebuchet MS" panose="020B0603020202020204" pitchFamily="34" charset="0"/>
              </a:rPr>
              <a:t>AGIR/</a:t>
            </a:r>
            <a:r>
              <a:rPr lang="en-US" sz="1400" dirty="0" err="1" smtClean="0">
                <a:solidFill>
                  <a:schemeClr val="accent6"/>
                </a:solidFill>
                <a:latin typeface="Trebuchet MS" panose="020B0603020202020204" pitchFamily="34" charset="0"/>
              </a:rPr>
              <a:t>asocia</a:t>
            </a:r>
            <a:r>
              <a:rPr lang="ro-RO" sz="1400" dirty="0" smtClean="0">
                <a:solidFill>
                  <a:schemeClr val="accent6"/>
                </a:solidFill>
                <a:latin typeface="Trebuchet MS" panose="020B0603020202020204" pitchFamily="34" charset="0"/>
              </a:rPr>
              <a:t>ț</a:t>
            </a:r>
            <a:r>
              <a:rPr lang="en-US" sz="1400" dirty="0" smtClean="0">
                <a:solidFill>
                  <a:schemeClr val="accent6"/>
                </a:solidFill>
                <a:latin typeface="Trebuchet MS" panose="020B0603020202020204" pitchFamily="34" charset="0"/>
              </a:rPr>
              <a:t>ii </a:t>
            </a:r>
            <a:r>
              <a:rPr lang="en-US" sz="1400" dirty="0" err="1">
                <a:solidFill>
                  <a:schemeClr val="accent6"/>
                </a:solidFill>
                <a:latin typeface="Trebuchet MS" panose="020B0603020202020204" pitchFamily="34" charset="0"/>
              </a:rPr>
              <a:t>profesionale</a:t>
            </a:r>
            <a:r>
              <a:rPr lang="en-US" sz="1400" dirty="0">
                <a:solidFill>
                  <a:schemeClr val="accent6"/>
                </a:solidFill>
                <a:latin typeface="Trebuchet MS" panose="020B0603020202020204" pitchFamily="34" charset="0"/>
              </a:rPr>
              <a:t> </a:t>
            </a:r>
            <a:r>
              <a:rPr lang="en-US" sz="1400" dirty="0" err="1">
                <a:solidFill>
                  <a:schemeClr val="accent6"/>
                </a:solidFill>
                <a:latin typeface="Trebuchet MS" panose="020B0603020202020204" pitchFamily="34" charset="0"/>
              </a:rPr>
              <a:t>pe</a:t>
            </a:r>
            <a:r>
              <a:rPr lang="en-US" sz="1400" dirty="0">
                <a:solidFill>
                  <a:schemeClr val="accent6"/>
                </a:solidFill>
                <a:latin typeface="Trebuchet MS" panose="020B0603020202020204" pitchFamily="34" charset="0"/>
              </a:rPr>
              <a:t> </a:t>
            </a:r>
            <a:r>
              <a:rPr lang="en-US" sz="1400" dirty="0" err="1">
                <a:solidFill>
                  <a:schemeClr val="accent6"/>
                </a:solidFill>
                <a:latin typeface="Trebuchet MS" panose="020B0603020202020204" pitchFamily="34" charset="0"/>
              </a:rPr>
              <a:t>domenii</a:t>
            </a:r>
            <a:r>
              <a:rPr lang="en-US" sz="1400" dirty="0">
                <a:solidFill>
                  <a:schemeClr val="accent6"/>
                </a:solidFill>
                <a:latin typeface="Trebuchet MS" panose="020B0603020202020204" pitchFamily="34" charset="0"/>
              </a:rPr>
              <a:t>/sector </a:t>
            </a:r>
            <a:r>
              <a:rPr lang="en-US" sz="1400" dirty="0" smtClean="0">
                <a:solidFill>
                  <a:schemeClr val="accent6"/>
                </a:solidFill>
                <a:latin typeface="Trebuchet MS" panose="020B0603020202020204" pitchFamily="34" charset="0"/>
              </a:rPr>
              <a:t>-2022</a:t>
            </a:r>
            <a:r>
              <a:rPr lang="en-US" sz="1400" dirty="0" smtClean="0">
                <a:latin typeface="Trebuchet MS" panose="020B0603020202020204" pitchFamily="34" charset="0"/>
              </a:rPr>
              <a:t>)</a:t>
            </a:r>
            <a:endParaRPr lang="en-US" sz="1400" dirty="0">
              <a:latin typeface="Trebuchet MS" panose="020B0603020202020204" pitchFamily="34" charset="0"/>
            </a:endParaRPr>
          </a:p>
          <a:p>
            <a:pPr lvl="0">
              <a:buFont typeface="+mj-lt"/>
              <a:buAutoNum type="arabicPeriod"/>
            </a:pPr>
            <a:r>
              <a:rPr lang="en-US" sz="1400" dirty="0" err="1">
                <a:latin typeface="Trebuchet MS" panose="020B0603020202020204" pitchFamily="34" charset="0"/>
              </a:rPr>
              <a:t>Modelul</a:t>
            </a:r>
            <a:r>
              <a:rPr lang="en-US" sz="1400" dirty="0">
                <a:latin typeface="Trebuchet MS" panose="020B0603020202020204" pitchFamily="34" charset="0"/>
              </a:rPr>
              <a:t> </a:t>
            </a:r>
            <a:r>
              <a:rPr lang="ro-RO" sz="1400" dirty="0" smtClean="0">
                <a:latin typeface="Trebuchet MS" panose="020B0603020202020204" pitchFamily="34" charset="0"/>
              </a:rPr>
              <a:t>a fost </a:t>
            </a:r>
            <a:r>
              <a:rPr lang="en-US" sz="1400" dirty="0" err="1" smtClean="0">
                <a:latin typeface="Trebuchet MS" panose="020B0603020202020204" pitchFamily="34" charset="0"/>
              </a:rPr>
              <a:t>finalizat</a:t>
            </a:r>
            <a:r>
              <a:rPr lang="en-US" sz="1400" dirty="0" smtClean="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a:t>
            </a:r>
            <a:r>
              <a:rPr lang="en-US" sz="1400" dirty="0" err="1">
                <a:latin typeface="Trebuchet MS" panose="020B0603020202020204" pitchFamily="34" charset="0"/>
              </a:rPr>
              <a:t>iunie</a:t>
            </a:r>
            <a:r>
              <a:rPr lang="en-US" sz="1400" dirty="0">
                <a:latin typeface="Trebuchet MS" panose="020B0603020202020204" pitchFamily="34" charset="0"/>
              </a:rPr>
              <a:t> 2015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smtClean="0">
                <a:latin typeface="Trebuchet MS" panose="020B0603020202020204" pitchFamily="34" charset="0"/>
              </a:rPr>
              <a:t>prezentat</a:t>
            </a:r>
            <a:r>
              <a:rPr lang="en-US" sz="1400" dirty="0" smtClean="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a:t>
            </a:r>
            <a:r>
              <a:rPr lang="en-US" sz="1400" dirty="0" err="1">
                <a:latin typeface="Trebuchet MS" panose="020B0603020202020204" pitchFamily="34" charset="0"/>
              </a:rPr>
              <a:t>iulie</a:t>
            </a:r>
            <a:r>
              <a:rPr lang="en-US" sz="1400" dirty="0">
                <a:latin typeface="Trebuchet MS" panose="020B0603020202020204" pitchFamily="34" charset="0"/>
              </a:rPr>
              <a:t> </a:t>
            </a:r>
            <a:r>
              <a:rPr lang="en-US" sz="1400" dirty="0" smtClean="0">
                <a:latin typeface="Trebuchet MS" panose="020B0603020202020204" pitchFamily="34" charset="0"/>
              </a:rPr>
              <a:t>2015</a:t>
            </a:r>
            <a:r>
              <a:rPr lang="ro-RO" sz="1400" dirty="0" smtClean="0">
                <a:latin typeface="Trebuchet MS" panose="020B0603020202020204" pitchFamily="34" charset="0"/>
              </a:rPr>
              <a:t>.</a:t>
            </a:r>
            <a:r>
              <a:rPr lang="en-US" sz="1400" dirty="0" smtClean="0">
                <a:latin typeface="Trebuchet MS" panose="020B0603020202020204" pitchFamily="34" charset="0"/>
              </a:rPr>
              <a:t> (</a:t>
            </a:r>
            <a:r>
              <a:rPr lang="ro-RO" sz="1400" dirty="0" smtClean="0">
                <a:solidFill>
                  <a:schemeClr val="accent6"/>
                </a:solidFill>
                <a:latin typeface="Trebuchet MS" panose="020B0603020202020204" pitchFamily="34" charset="0"/>
              </a:rPr>
              <a:t>î</a:t>
            </a:r>
            <a:r>
              <a:rPr lang="en-US" sz="1400" dirty="0" smtClean="0">
                <a:solidFill>
                  <a:schemeClr val="accent6"/>
                </a:solidFill>
                <a:latin typeface="Trebuchet MS" panose="020B0603020202020204" pitchFamily="34" charset="0"/>
              </a:rPr>
              <a:t>n </a:t>
            </a:r>
            <a:r>
              <a:rPr lang="en-US" sz="1400" dirty="0" err="1" smtClean="0">
                <a:solidFill>
                  <a:schemeClr val="accent6"/>
                </a:solidFill>
                <a:latin typeface="Trebuchet MS" panose="020B0603020202020204" pitchFamily="34" charset="0"/>
              </a:rPr>
              <a:t>septembrie</a:t>
            </a:r>
            <a:r>
              <a:rPr lang="en-US" sz="1400" dirty="0" smtClean="0">
                <a:solidFill>
                  <a:schemeClr val="accent6"/>
                </a:solidFill>
                <a:latin typeface="Trebuchet MS" panose="020B0603020202020204" pitchFamily="34" charset="0"/>
              </a:rPr>
              <a:t> 2022)</a:t>
            </a:r>
            <a:endParaRPr lang="en-US" sz="1400" dirty="0">
              <a:solidFill>
                <a:schemeClr val="accent6"/>
              </a:solidFill>
              <a:latin typeface="Trebuchet MS" panose="020B0603020202020204" pitchFamily="34" charset="0"/>
            </a:endParaRPr>
          </a:p>
        </p:txBody>
      </p:sp>
      <p:cxnSp>
        <p:nvCxnSpPr>
          <p:cNvPr id="7" name="Straight Connector 6"/>
          <p:cNvCxnSpPr/>
          <p:nvPr/>
        </p:nvCxnSpPr>
        <p:spPr>
          <a:xfrm>
            <a:off x="476570" y="183170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2413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958"/>
            <a:ext cx="8229600" cy="868362"/>
          </a:xfrm>
        </p:spPr>
        <p:txBody>
          <a:bodyPr>
            <a:normAutofit/>
          </a:bodyPr>
          <a:lstStyle/>
          <a:p>
            <a:pPr algn="l"/>
            <a:r>
              <a:rPr lang="ro-RO" sz="2400" b="1" dirty="0" smtClean="0">
                <a:solidFill>
                  <a:schemeClr val="bg1">
                    <a:lumMod val="50000"/>
                  </a:schemeClr>
                </a:solidFill>
                <a:latin typeface="Trebuchet MS" panose="020B0603020202020204" pitchFamily="34" charset="0"/>
              </a:rPr>
              <a:t>Valoarea modelului </a:t>
            </a:r>
            <a:r>
              <a:rPr lang="ro-RO" sz="2400" b="1" dirty="0">
                <a:solidFill>
                  <a:schemeClr val="bg1">
                    <a:lumMod val="50000"/>
                  </a:schemeClr>
                </a:solidFill>
                <a:latin typeface="Trebuchet MS" panose="020B0603020202020204" pitchFamily="34" charset="0"/>
              </a:rPr>
              <a:t>c</a:t>
            </a:r>
            <a:r>
              <a:rPr lang="ro-RO" sz="2400" b="1" dirty="0" smtClean="0">
                <a:solidFill>
                  <a:schemeClr val="bg1">
                    <a:lumMod val="50000"/>
                  </a:schemeClr>
                </a:solidFill>
                <a:latin typeface="Trebuchet MS" panose="020B0603020202020204" pitchFamily="34" charset="0"/>
              </a:rPr>
              <a:t>ompetențelor pentru Inginerie</a:t>
            </a:r>
            <a:endParaRPr lang="en-US" sz="2400" b="1" dirty="0">
              <a:solidFill>
                <a:schemeClr val="bg1">
                  <a:lumMod val="50000"/>
                </a:schemeClr>
              </a:solidFill>
              <a:latin typeface="Trebuchet MS" panose="020B0603020202020204" pitchFamily="34" charset="0"/>
            </a:endParaRPr>
          </a:p>
        </p:txBody>
      </p:sp>
      <p:sp>
        <p:nvSpPr>
          <p:cNvPr id="3" name="Content Placeholder 2"/>
          <p:cNvSpPr>
            <a:spLocks noGrp="1"/>
          </p:cNvSpPr>
          <p:nvPr>
            <p:ph idx="1"/>
          </p:nvPr>
        </p:nvSpPr>
        <p:spPr>
          <a:xfrm>
            <a:off x="533400" y="2026720"/>
            <a:ext cx="8229600" cy="3545440"/>
          </a:xfrm>
        </p:spPr>
        <p:txBody>
          <a:bodyPr>
            <a:noAutofit/>
          </a:bodyPr>
          <a:lstStyle/>
          <a:p>
            <a:pPr algn="just">
              <a:buFont typeface="Wingdings" panose="05000000000000000000" pitchFamily="2" charset="2"/>
              <a:buChar char="ü"/>
            </a:pPr>
            <a:r>
              <a:rPr lang="en-US" sz="1800" dirty="0" err="1" smtClean="0">
                <a:latin typeface="Trebuchet MS" panose="020B0603020202020204" pitchFamily="34" charset="0"/>
              </a:rPr>
              <a:t>Uneste</a:t>
            </a:r>
            <a:r>
              <a:rPr lang="en-US" sz="1800" dirty="0" smtClean="0">
                <a:latin typeface="Trebuchet MS" panose="020B0603020202020204" pitchFamily="34" charset="0"/>
              </a:rPr>
              <a:t> </a:t>
            </a:r>
            <a:r>
              <a:rPr lang="en-US" sz="1800" dirty="0" err="1">
                <a:latin typeface="Trebuchet MS" panose="020B0603020202020204" pitchFamily="34" charset="0"/>
              </a:rPr>
              <a:t>profesia</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jurul</a:t>
            </a:r>
            <a:r>
              <a:rPr lang="en-US" sz="1800" dirty="0">
                <a:latin typeface="Trebuchet MS" panose="020B0603020202020204" pitchFamily="34" charset="0"/>
              </a:rPr>
              <a:t> </a:t>
            </a:r>
            <a:r>
              <a:rPr lang="en-US" sz="1800" dirty="0" err="1" smtClean="0">
                <a:latin typeface="Trebuchet MS" panose="020B0603020202020204" pitchFamily="34" charset="0"/>
              </a:rPr>
              <a:t>abilităților</a:t>
            </a:r>
            <a:r>
              <a:rPr lang="en-US" sz="1800" dirty="0" smtClean="0">
                <a:latin typeface="Trebuchet MS" panose="020B0603020202020204" pitchFamily="34" charset="0"/>
              </a:rPr>
              <a:t>/</a:t>
            </a:r>
            <a:r>
              <a:rPr lang="en-US" sz="1800" dirty="0" err="1" smtClean="0">
                <a:latin typeface="Trebuchet MS" panose="020B0603020202020204" pitchFamily="34" charset="0"/>
              </a:rPr>
              <a:t>aptitudinilor</a:t>
            </a:r>
            <a:r>
              <a:rPr lang="en-US" sz="1800" dirty="0" smtClean="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t>
            </a:r>
            <a:r>
              <a:rPr lang="en-US" sz="1800" dirty="0" err="1">
                <a:latin typeface="Trebuchet MS" panose="020B0603020202020204" pitchFamily="34" charset="0"/>
              </a:rPr>
              <a:t>competențelor</a:t>
            </a:r>
            <a:r>
              <a:rPr lang="en-US" sz="1800" dirty="0">
                <a:latin typeface="Trebuchet MS" panose="020B0603020202020204" pitchFamily="34" charset="0"/>
              </a:rPr>
              <a:t> </a:t>
            </a:r>
            <a:r>
              <a:rPr lang="en-US" sz="1800" dirty="0" err="1">
                <a:latin typeface="Trebuchet MS" panose="020B0603020202020204" pitchFamily="34" charset="0"/>
              </a:rPr>
              <a:t>comune</a:t>
            </a:r>
            <a:r>
              <a:rPr lang="en-US" sz="1800" dirty="0">
                <a:latin typeface="Trebuchet MS" panose="020B0603020202020204" pitchFamily="34" charset="0"/>
              </a:rPr>
              <a:t>, care </a:t>
            </a:r>
            <a:r>
              <a:rPr lang="en-US" sz="1800" dirty="0" err="1">
                <a:latin typeface="Trebuchet MS" panose="020B0603020202020204" pitchFamily="34" charset="0"/>
              </a:rPr>
              <a:t>sunt</a:t>
            </a:r>
            <a:r>
              <a:rPr lang="en-US" sz="1800" dirty="0">
                <a:latin typeface="Trebuchet MS" panose="020B0603020202020204" pitchFamily="34" charset="0"/>
              </a:rPr>
              <a:t> </a:t>
            </a:r>
            <a:r>
              <a:rPr lang="en-US" sz="1800" dirty="0" err="1">
                <a:latin typeface="Trebuchet MS" panose="020B0603020202020204" pitchFamily="34" charset="0"/>
              </a:rPr>
              <a:t>esențiale</a:t>
            </a:r>
            <a:r>
              <a:rPr lang="en-US" sz="1800" dirty="0">
                <a:latin typeface="Trebuchet MS" panose="020B0603020202020204" pitchFamily="34" charset="0"/>
              </a:rPr>
              <a:t> </a:t>
            </a:r>
            <a:r>
              <a:rPr lang="en-US" sz="1800" dirty="0" err="1">
                <a:latin typeface="Trebuchet MS" panose="020B0603020202020204" pitchFamily="34" charset="0"/>
              </a:rPr>
              <a:t>pentru</a:t>
            </a:r>
            <a:r>
              <a:rPr lang="en-US" sz="1800" dirty="0">
                <a:latin typeface="Trebuchet MS" panose="020B0603020202020204" pitchFamily="34" charset="0"/>
              </a:rPr>
              <a:t> </a:t>
            </a:r>
            <a:r>
              <a:rPr lang="en-US" sz="1800" dirty="0" err="1" smtClean="0">
                <a:latin typeface="Trebuchet MS" panose="020B0603020202020204" pitchFamily="34" charset="0"/>
              </a:rPr>
              <a:t>succes</a:t>
            </a:r>
            <a:r>
              <a:rPr lang="ro-RO" sz="1800" dirty="0" smtClean="0">
                <a:latin typeface="Trebuchet MS" panose="020B0603020202020204" pitchFamily="34" charset="0"/>
              </a:rPr>
              <a:t>.</a:t>
            </a:r>
            <a:endParaRPr lang="en-US" sz="1800" dirty="0">
              <a:latin typeface="Trebuchet MS" panose="020B0603020202020204" pitchFamily="34" charset="0"/>
            </a:endParaRPr>
          </a:p>
          <a:p>
            <a:pPr algn="just">
              <a:buFont typeface="Wingdings" panose="05000000000000000000" pitchFamily="2" charset="2"/>
              <a:buChar char="ü"/>
            </a:pPr>
            <a:r>
              <a:rPr lang="en-US" sz="1800" dirty="0" err="1">
                <a:latin typeface="Trebuchet MS" panose="020B0603020202020204" pitchFamily="34" charset="0"/>
              </a:rPr>
              <a:t>Oferă</a:t>
            </a:r>
            <a:r>
              <a:rPr lang="en-US" sz="1800" dirty="0">
                <a:latin typeface="Trebuchet MS" panose="020B0603020202020204" pitchFamily="34" charset="0"/>
              </a:rPr>
              <a:t> un model pentru </a:t>
            </a:r>
            <a:r>
              <a:rPr lang="en-US" sz="1800" dirty="0" err="1">
                <a:latin typeface="Trebuchet MS" panose="020B0603020202020204" pitchFamily="34" charset="0"/>
              </a:rPr>
              <a:t>liderii</a:t>
            </a:r>
            <a:r>
              <a:rPr lang="en-US" sz="1800" dirty="0">
                <a:latin typeface="Trebuchet MS" panose="020B0603020202020204" pitchFamily="34" charset="0"/>
              </a:rPr>
              <a:t> </a:t>
            </a:r>
            <a:r>
              <a:rPr lang="en-US" sz="1800" dirty="0" err="1">
                <a:latin typeface="Trebuchet MS" panose="020B0603020202020204" pitchFamily="34" charset="0"/>
              </a:rPr>
              <a:t>industriei</a:t>
            </a:r>
            <a:r>
              <a:rPr lang="en-US" sz="1800" dirty="0">
                <a:latin typeface="Trebuchet MS" panose="020B0603020202020204" pitchFamily="34" charset="0"/>
              </a:rPr>
              <a:t>, </a:t>
            </a:r>
            <a:r>
              <a:rPr lang="en-US" sz="1800" dirty="0" err="1">
                <a:latin typeface="Trebuchet MS" panose="020B0603020202020204" pitchFamily="34" charset="0"/>
              </a:rPr>
              <a:t>angajatorii</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t>
            </a:r>
            <a:r>
              <a:rPr lang="en-US" sz="1800" dirty="0" err="1">
                <a:latin typeface="Trebuchet MS" panose="020B0603020202020204" pitchFamily="34" charset="0"/>
              </a:rPr>
              <a:t>profesioniștii</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domeniul</a:t>
            </a:r>
            <a:r>
              <a:rPr lang="en-US" sz="1800" dirty="0">
                <a:latin typeface="Trebuchet MS" panose="020B0603020202020204" pitchFamily="34" charset="0"/>
              </a:rPr>
              <a:t> </a:t>
            </a:r>
            <a:r>
              <a:rPr lang="en-US" sz="1800" dirty="0" err="1">
                <a:latin typeface="Trebuchet MS" panose="020B0603020202020204" pitchFamily="34" charset="0"/>
              </a:rPr>
              <a:t>resurselor</a:t>
            </a:r>
            <a:r>
              <a:rPr lang="en-US" sz="1800" dirty="0">
                <a:latin typeface="Trebuchet MS" panose="020B0603020202020204" pitchFamily="34" charset="0"/>
              </a:rPr>
              <a:t> </a:t>
            </a:r>
            <a:r>
              <a:rPr lang="en-US" sz="1800" dirty="0" err="1">
                <a:latin typeface="Trebuchet MS" panose="020B0603020202020204" pitchFamily="34" charset="0"/>
              </a:rPr>
              <a:t>umane</a:t>
            </a:r>
            <a:r>
              <a:rPr lang="en-US" sz="1800" dirty="0">
                <a:latin typeface="Trebuchet MS" panose="020B0603020202020204" pitchFamily="34" charset="0"/>
              </a:rPr>
              <a:t> pentru a </a:t>
            </a:r>
            <a:r>
              <a:rPr lang="en-US" sz="1800" b="1" dirty="0" err="1">
                <a:latin typeface="Trebuchet MS" panose="020B0603020202020204" pitchFamily="34" charset="0"/>
              </a:rPr>
              <a:t>identifica</a:t>
            </a:r>
            <a:r>
              <a:rPr lang="en-US" sz="1800" b="1" dirty="0">
                <a:latin typeface="Trebuchet MS" panose="020B0603020202020204" pitchFamily="34" charset="0"/>
              </a:rPr>
              <a:t> </a:t>
            </a:r>
            <a:r>
              <a:rPr lang="en-US" sz="1800" b="1" dirty="0" err="1">
                <a:latin typeface="Trebuchet MS" panose="020B0603020202020204" pitchFamily="34" charset="0"/>
              </a:rPr>
              <a:t>nevoile</a:t>
            </a:r>
            <a:r>
              <a:rPr lang="en-US" sz="1800" b="1" dirty="0">
                <a:latin typeface="Trebuchet MS" panose="020B0603020202020204" pitchFamily="34" charset="0"/>
              </a:rPr>
              <a:t> de </a:t>
            </a:r>
            <a:r>
              <a:rPr lang="en-US" sz="1800" b="1" dirty="0" err="1">
                <a:latin typeface="Trebuchet MS" panose="020B0603020202020204" pitchFamily="34" charset="0"/>
              </a:rPr>
              <a:t>calificare</a:t>
            </a:r>
            <a:r>
              <a:rPr lang="en-US" sz="1800" b="1" dirty="0">
                <a:latin typeface="Trebuchet MS" panose="020B0603020202020204" pitchFamily="34" charset="0"/>
              </a:rPr>
              <a:t> </a:t>
            </a:r>
            <a:r>
              <a:rPr lang="en-US" sz="1800" b="1" dirty="0" err="1">
                <a:latin typeface="Trebuchet MS" panose="020B0603020202020204" pitchFamily="34" charset="0"/>
              </a:rPr>
              <a:t>și</a:t>
            </a:r>
            <a:r>
              <a:rPr lang="en-US" sz="1800" b="1" dirty="0">
                <a:latin typeface="Trebuchet MS" panose="020B0603020202020204" pitchFamily="34" charset="0"/>
              </a:rPr>
              <a:t> a </a:t>
            </a:r>
            <a:r>
              <a:rPr lang="en-US" sz="1800" b="1" dirty="0" err="1">
                <a:latin typeface="Trebuchet MS" panose="020B0603020202020204" pitchFamily="34" charset="0"/>
              </a:rPr>
              <a:t>evalua</a:t>
            </a:r>
            <a:r>
              <a:rPr lang="en-US" sz="1800" b="1" dirty="0">
                <a:latin typeface="Trebuchet MS" panose="020B0603020202020204" pitchFamily="34" charset="0"/>
              </a:rPr>
              <a:t> </a:t>
            </a:r>
            <a:r>
              <a:rPr lang="en-US" sz="1800" b="1" dirty="0" err="1">
                <a:latin typeface="Trebuchet MS" panose="020B0603020202020204" pitchFamily="34" charset="0"/>
              </a:rPr>
              <a:t>competențele</a:t>
            </a:r>
            <a:r>
              <a:rPr lang="en-US" sz="1800" b="1" dirty="0">
                <a:latin typeface="Trebuchet MS" panose="020B0603020202020204" pitchFamily="34" charset="0"/>
              </a:rPr>
              <a:t> </a:t>
            </a:r>
            <a:r>
              <a:rPr lang="en-US" sz="1800" b="1" dirty="0" err="1">
                <a:latin typeface="Trebuchet MS" panose="020B0603020202020204" pitchFamily="34" charset="0"/>
              </a:rPr>
              <a:t>și</a:t>
            </a:r>
            <a:r>
              <a:rPr lang="en-US" sz="1800" b="1" dirty="0">
                <a:latin typeface="Trebuchet MS" panose="020B0603020202020204" pitchFamily="34" charset="0"/>
              </a:rPr>
              <a:t> </a:t>
            </a:r>
            <a:r>
              <a:rPr lang="en-US" sz="1800" b="1" dirty="0" err="1" smtClean="0">
                <a:latin typeface="Trebuchet MS" panose="020B0603020202020204" pitchFamily="34" charset="0"/>
              </a:rPr>
              <a:t>performanța</a:t>
            </a:r>
            <a:r>
              <a:rPr lang="ro-RO" sz="1800" b="1" dirty="0" smtClean="0">
                <a:latin typeface="Trebuchet MS" panose="020B0603020202020204" pitchFamily="34" charset="0"/>
              </a:rPr>
              <a:t>.</a:t>
            </a:r>
            <a:endParaRPr lang="en-US" sz="1800" b="1" dirty="0">
              <a:latin typeface="Trebuchet MS" panose="020B0603020202020204" pitchFamily="34" charset="0"/>
            </a:endParaRPr>
          </a:p>
          <a:p>
            <a:pPr algn="just">
              <a:buFont typeface="Wingdings" panose="05000000000000000000" pitchFamily="2" charset="2"/>
              <a:buChar char="ü"/>
            </a:pPr>
            <a:r>
              <a:rPr lang="en-US" sz="1800" dirty="0" err="1">
                <a:latin typeface="Trebuchet MS" panose="020B0603020202020204" pitchFamily="34" charset="0"/>
              </a:rPr>
              <a:t>Informează</a:t>
            </a:r>
            <a:r>
              <a:rPr lang="en-US" sz="1800" dirty="0">
                <a:latin typeface="Trebuchet MS" panose="020B0603020202020204" pitchFamily="34" charset="0"/>
              </a:rPr>
              <a:t> </a:t>
            </a:r>
            <a:r>
              <a:rPr lang="ro-RO" sz="1800" dirty="0" smtClean="0">
                <a:latin typeface="Trebuchet MS" panose="020B0603020202020204" pitchFamily="34" charset="0"/>
              </a:rPr>
              <a:t>format</a:t>
            </a:r>
            <a:r>
              <a:rPr lang="en-US" sz="1800" dirty="0" err="1" smtClean="0">
                <a:latin typeface="Trebuchet MS" panose="020B0603020202020204" pitchFamily="34" charset="0"/>
              </a:rPr>
              <a:t>orii</a:t>
            </a:r>
            <a:r>
              <a:rPr lang="en-US" sz="1800" dirty="0" smtClean="0">
                <a:latin typeface="Trebuchet MS" panose="020B0603020202020204" pitchFamily="34" charset="0"/>
              </a:rPr>
              <a:t>/</a:t>
            </a:r>
            <a:r>
              <a:rPr lang="en-US" sz="1800" dirty="0" err="1" smtClean="0">
                <a:latin typeface="Trebuchet MS" panose="020B0603020202020204" pitchFamily="34" charset="0"/>
              </a:rPr>
              <a:t>cadrele</a:t>
            </a:r>
            <a:r>
              <a:rPr lang="en-US" sz="1800" dirty="0" smtClean="0">
                <a:latin typeface="Trebuchet MS" panose="020B0603020202020204" pitchFamily="34" charset="0"/>
              </a:rPr>
              <a:t> </a:t>
            </a:r>
            <a:r>
              <a:rPr lang="en-US" sz="1800" dirty="0" err="1">
                <a:latin typeface="Trebuchet MS" panose="020B0603020202020204" pitchFamily="34" charset="0"/>
              </a:rPr>
              <a:t>universitare</a:t>
            </a:r>
            <a:r>
              <a:rPr lang="en-US" sz="1800" dirty="0">
                <a:latin typeface="Trebuchet MS" panose="020B0603020202020204" pitchFamily="34" charset="0"/>
              </a:rPr>
              <a:t> cu </a:t>
            </a:r>
            <a:r>
              <a:rPr lang="en-US" sz="1800" dirty="0" err="1">
                <a:latin typeface="Trebuchet MS" panose="020B0603020202020204" pitchFamily="34" charset="0"/>
              </a:rPr>
              <a:t>privire</a:t>
            </a:r>
            <a:r>
              <a:rPr lang="en-US" sz="1800" dirty="0">
                <a:latin typeface="Trebuchet MS" panose="020B0603020202020204" pitchFamily="34" charset="0"/>
              </a:rPr>
              <a:t> la </a:t>
            </a:r>
            <a:r>
              <a:rPr lang="en-US" sz="1800" b="1" dirty="0" err="1">
                <a:latin typeface="Trebuchet MS" panose="020B0603020202020204" pitchFamily="34" charset="0"/>
              </a:rPr>
              <a:t>dezvoltarea</a:t>
            </a:r>
            <a:r>
              <a:rPr lang="en-US" sz="1800" b="1" dirty="0">
                <a:latin typeface="Trebuchet MS" panose="020B0603020202020204" pitchFamily="34" charset="0"/>
              </a:rPr>
              <a:t> </a:t>
            </a:r>
            <a:r>
              <a:rPr lang="ro-RO" sz="1800" b="1" dirty="0" err="1" smtClean="0">
                <a:latin typeface="Trebuchet MS" panose="020B0603020202020204" pitchFamily="34" charset="0"/>
              </a:rPr>
              <a:t>curriculei</a:t>
            </a:r>
            <a:r>
              <a:rPr lang="ro-RO" sz="1800" b="1" dirty="0" smtClean="0">
                <a:latin typeface="Trebuchet MS" panose="020B0603020202020204" pitchFamily="34" charset="0"/>
              </a:rPr>
              <a:t> </a:t>
            </a:r>
            <a:r>
              <a:rPr lang="en-US" sz="1800" b="1" dirty="0" err="1" smtClean="0">
                <a:latin typeface="Trebuchet MS" panose="020B0603020202020204" pitchFamily="34" charset="0"/>
              </a:rPr>
              <a:t>bazate</a:t>
            </a:r>
            <a:r>
              <a:rPr lang="en-US" sz="1800" b="1" dirty="0" smtClean="0">
                <a:latin typeface="Trebuchet MS" panose="020B0603020202020204" pitchFamily="34" charset="0"/>
              </a:rPr>
              <a:t> </a:t>
            </a:r>
            <a:r>
              <a:rPr lang="en-US" sz="1800" b="1" dirty="0" err="1">
                <a:latin typeface="Trebuchet MS" panose="020B0603020202020204" pitchFamily="34" charset="0"/>
              </a:rPr>
              <a:t>pe</a:t>
            </a:r>
            <a:r>
              <a:rPr lang="en-US" sz="1800" b="1" dirty="0">
                <a:latin typeface="Trebuchet MS" panose="020B0603020202020204" pitchFamily="34" charset="0"/>
              </a:rPr>
              <a:t> </a:t>
            </a:r>
            <a:r>
              <a:rPr lang="en-US" sz="1800" b="1" dirty="0" err="1" smtClean="0">
                <a:latin typeface="Trebuchet MS" panose="020B0603020202020204" pitchFamily="34" charset="0"/>
              </a:rPr>
              <a:t>competențe</a:t>
            </a:r>
            <a:r>
              <a:rPr lang="ro-RO" sz="1800" b="1" dirty="0" smtClean="0">
                <a:latin typeface="Trebuchet MS" panose="020B0603020202020204" pitchFamily="34" charset="0"/>
              </a:rPr>
              <a:t>.</a:t>
            </a:r>
            <a:endParaRPr lang="en-US" sz="1800" b="1" dirty="0">
              <a:latin typeface="Trebuchet MS" panose="020B0603020202020204" pitchFamily="34" charset="0"/>
            </a:endParaRPr>
          </a:p>
          <a:p>
            <a:pPr algn="just">
              <a:buFont typeface="Wingdings" panose="05000000000000000000" pitchFamily="2" charset="2"/>
              <a:buChar char="ü"/>
            </a:pPr>
            <a:r>
              <a:rPr lang="en-US" sz="1800" dirty="0" err="1">
                <a:latin typeface="Trebuchet MS" panose="020B0603020202020204" pitchFamily="34" charset="0"/>
              </a:rPr>
              <a:t>Ajută</a:t>
            </a:r>
            <a:r>
              <a:rPr lang="en-US" sz="1800" dirty="0">
                <a:latin typeface="Trebuchet MS" panose="020B0603020202020204" pitchFamily="34" charset="0"/>
              </a:rPr>
              <a:t> </a:t>
            </a:r>
            <a:r>
              <a:rPr lang="en-US" sz="1800" i="1" dirty="0" err="1" smtClean="0">
                <a:latin typeface="Trebuchet MS" panose="020B0603020202020204" pitchFamily="34" charset="0"/>
              </a:rPr>
              <a:t>profesioniștii</a:t>
            </a:r>
            <a:r>
              <a:rPr lang="en-US" sz="1800" dirty="0" smtClean="0">
                <a:latin typeface="Trebuchet MS" panose="020B0603020202020204" pitchFamily="34" charset="0"/>
              </a:rPr>
              <a:t> </a:t>
            </a:r>
            <a:r>
              <a:rPr lang="ro-RO" sz="1800" dirty="0" smtClean="0">
                <a:latin typeface="Trebuchet MS" panose="020B0603020202020204" pitchFamily="34" charset="0"/>
              </a:rPr>
              <a:t>(</a:t>
            </a:r>
            <a:r>
              <a:rPr lang="ro-RO" sz="1800" i="1" dirty="0" smtClean="0">
                <a:latin typeface="Trebuchet MS" panose="020B0603020202020204" pitchFamily="34" charset="0"/>
              </a:rPr>
              <a:t>workforce professionals</a:t>
            </a:r>
            <a:r>
              <a:rPr lang="ro-RO" sz="1800" dirty="0" smtClean="0">
                <a:latin typeface="Trebuchet MS" panose="020B0603020202020204" pitchFamily="34" charset="0"/>
              </a:rPr>
              <a:t>)</a:t>
            </a:r>
            <a:r>
              <a:rPr lang="en-US" sz="1800" dirty="0" smtClean="0">
                <a:latin typeface="Trebuchet MS" panose="020B0603020202020204" pitchFamily="34" charset="0"/>
              </a:rPr>
              <a:t>/</a:t>
            </a:r>
            <a:r>
              <a:rPr lang="en-US" sz="1800" dirty="0" err="1" smtClean="0">
                <a:latin typeface="Trebuchet MS" panose="020B0603020202020204" pitchFamily="34" charset="0"/>
              </a:rPr>
              <a:t>consilierii</a:t>
            </a:r>
            <a:r>
              <a:rPr lang="en-US" sz="1800" dirty="0" smtClean="0">
                <a:latin typeface="Trebuchet MS" panose="020B0603020202020204" pitchFamily="34" charset="0"/>
              </a:rPr>
              <a:t> </a:t>
            </a:r>
            <a:r>
              <a:rPr lang="en-US" sz="1800" dirty="0" err="1">
                <a:latin typeface="Trebuchet MS" panose="020B0603020202020204" pitchFamily="34" charset="0"/>
              </a:rPr>
              <a:t>forței</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t>
            </a:r>
            <a:r>
              <a:rPr lang="en-US" sz="1800" dirty="0" err="1">
                <a:latin typeface="Trebuchet MS" panose="020B0603020202020204" pitchFamily="34" charset="0"/>
              </a:rPr>
              <a:t>să</a:t>
            </a:r>
            <a:r>
              <a:rPr lang="en-US" sz="1800" dirty="0">
                <a:latin typeface="Trebuchet MS" panose="020B0603020202020204" pitchFamily="34" charset="0"/>
              </a:rPr>
              <a:t> </a:t>
            </a:r>
            <a:r>
              <a:rPr lang="en-US" sz="1800" dirty="0" err="1">
                <a:latin typeface="Trebuchet MS" panose="020B0603020202020204" pitchFamily="34" charset="0"/>
              </a:rPr>
              <a:t>dezvolte</a:t>
            </a:r>
            <a:r>
              <a:rPr lang="en-US" sz="1800" dirty="0">
                <a:latin typeface="Trebuchet MS" panose="020B0603020202020204" pitchFamily="34" charset="0"/>
              </a:rPr>
              <a:t> </a:t>
            </a:r>
            <a:r>
              <a:rPr lang="en-US" sz="1800" b="1" dirty="0" err="1">
                <a:latin typeface="Trebuchet MS" panose="020B0603020202020204" pitchFamily="34" charset="0"/>
              </a:rPr>
              <a:t>resurse</a:t>
            </a:r>
            <a:r>
              <a:rPr lang="en-US" sz="1800" b="1" dirty="0">
                <a:latin typeface="Trebuchet MS" panose="020B0603020202020204" pitchFamily="34" charset="0"/>
              </a:rPr>
              <a:t> pentru </a:t>
            </a:r>
            <a:r>
              <a:rPr lang="ro-RO" sz="1800" b="1" dirty="0" smtClean="0">
                <a:latin typeface="Trebuchet MS" panose="020B0603020202020204" pitchFamily="34" charset="0"/>
              </a:rPr>
              <a:t>dezvoltarea</a:t>
            </a:r>
            <a:r>
              <a:rPr lang="en-US" sz="1800" b="1" dirty="0" smtClean="0">
                <a:latin typeface="Trebuchet MS" panose="020B0603020202020204" pitchFamily="34" charset="0"/>
              </a:rPr>
              <a:t> </a:t>
            </a:r>
            <a:r>
              <a:rPr lang="en-US" sz="1800" b="1" dirty="0" err="1">
                <a:latin typeface="Trebuchet MS" panose="020B0603020202020204" pitchFamily="34" charset="0"/>
              </a:rPr>
              <a:t>și</a:t>
            </a:r>
            <a:r>
              <a:rPr lang="en-US" sz="1800" b="1" dirty="0">
                <a:latin typeface="Trebuchet MS" panose="020B0603020202020204" pitchFamily="34" charset="0"/>
              </a:rPr>
              <a:t> </a:t>
            </a:r>
            <a:r>
              <a:rPr lang="en-US" sz="1800" b="1" dirty="0" err="1">
                <a:latin typeface="Trebuchet MS" panose="020B0603020202020204" pitchFamily="34" charset="0"/>
              </a:rPr>
              <a:t>orientarea</a:t>
            </a:r>
            <a:r>
              <a:rPr lang="en-US" sz="1800" b="1" dirty="0">
                <a:latin typeface="Trebuchet MS" panose="020B0603020202020204" pitchFamily="34" charset="0"/>
              </a:rPr>
              <a:t> </a:t>
            </a:r>
            <a:r>
              <a:rPr lang="en-US" sz="1800" b="1" dirty="0" err="1">
                <a:latin typeface="Trebuchet MS" panose="020B0603020202020204" pitchFamily="34" charset="0"/>
              </a:rPr>
              <a:t>în</a:t>
            </a:r>
            <a:r>
              <a:rPr lang="en-US" sz="1800" b="1" dirty="0">
                <a:latin typeface="Trebuchet MS" panose="020B0603020202020204" pitchFamily="34" charset="0"/>
              </a:rPr>
              <a:t> </a:t>
            </a:r>
            <a:r>
              <a:rPr lang="en-US" sz="1800" b="1" dirty="0" err="1" smtClean="0">
                <a:latin typeface="Trebuchet MS" panose="020B0603020202020204" pitchFamily="34" charset="0"/>
              </a:rPr>
              <a:t>carieră</a:t>
            </a:r>
            <a:r>
              <a:rPr lang="ro-RO" sz="1800" b="1" dirty="0" smtClean="0">
                <a:latin typeface="Trebuchet MS" panose="020B0603020202020204" pitchFamily="34" charset="0"/>
              </a:rPr>
              <a:t>.</a:t>
            </a:r>
            <a:endParaRPr lang="en-US" sz="1800" b="1" dirty="0">
              <a:latin typeface="Trebuchet MS" panose="020B0603020202020204" pitchFamily="34" charset="0"/>
            </a:endParaRPr>
          </a:p>
          <a:p>
            <a:pPr algn="just">
              <a:buFont typeface="Wingdings" panose="05000000000000000000" pitchFamily="2" charset="2"/>
              <a:buChar char="ü"/>
            </a:pPr>
            <a:r>
              <a:rPr lang="en-US" sz="1800" dirty="0" err="1">
                <a:latin typeface="Trebuchet MS" panose="020B0603020202020204" pitchFamily="34" charset="0"/>
              </a:rPr>
              <a:t>Permite</a:t>
            </a:r>
            <a:r>
              <a:rPr lang="en-US" sz="1800" dirty="0">
                <a:latin typeface="Trebuchet MS" panose="020B0603020202020204" pitchFamily="34" charset="0"/>
              </a:rPr>
              <a:t> </a:t>
            </a:r>
            <a:r>
              <a:rPr lang="en-US" sz="1800" dirty="0" err="1">
                <a:latin typeface="Trebuchet MS" panose="020B0603020202020204" pitchFamily="34" charset="0"/>
              </a:rPr>
              <a:t>inginerilor</a:t>
            </a:r>
            <a:r>
              <a:rPr lang="en-US" sz="1800" dirty="0">
                <a:latin typeface="Trebuchet MS" panose="020B0603020202020204" pitchFamily="34" charset="0"/>
              </a:rPr>
              <a:t> </a:t>
            </a:r>
            <a:r>
              <a:rPr lang="en-US" sz="1800" dirty="0" err="1">
                <a:latin typeface="Trebuchet MS" panose="020B0603020202020204" pitchFamily="34" charset="0"/>
              </a:rPr>
              <a:t>actuali</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t>
            </a:r>
            <a:r>
              <a:rPr lang="en-US" sz="1800" dirty="0" err="1">
                <a:latin typeface="Trebuchet MS" panose="020B0603020202020204" pitchFamily="34" charset="0"/>
              </a:rPr>
              <a:t>viitori</a:t>
            </a:r>
            <a:r>
              <a:rPr lang="en-US" sz="1800" dirty="0">
                <a:latin typeface="Trebuchet MS" panose="020B0603020202020204" pitchFamily="34" charset="0"/>
              </a:rPr>
              <a:t> </a:t>
            </a:r>
            <a:r>
              <a:rPr lang="en-US" sz="1800" dirty="0" err="1">
                <a:latin typeface="Trebuchet MS" panose="020B0603020202020204" pitchFamily="34" charset="0"/>
              </a:rPr>
              <a:t>să</a:t>
            </a:r>
            <a:r>
              <a:rPr lang="en-US" sz="1800" dirty="0">
                <a:latin typeface="Trebuchet MS" panose="020B0603020202020204" pitchFamily="34" charset="0"/>
              </a:rPr>
              <a:t> </a:t>
            </a:r>
            <a:r>
              <a:rPr lang="en-US" sz="1800" dirty="0" err="1">
                <a:latin typeface="Trebuchet MS" panose="020B0603020202020204" pitchFamily="34" charset="0"/>
              </a:rPr>
              <a:t>obțină</a:t>
            </a:r>
            <a:r>
              <a:rPr lang="en-US" sz="1800" b="1" dirty="0">
                <a:latin typeface="Trebuchet MS" panose="020B0603020202020204" pitchFamily="34" charset="0"/>
              </a:rPr>
              <a:t> o </a:t>
            </a:r>
            <a:r>
              <a:rPr lang="en-US" sz="1800" b="1" dirty="0" err="1">
                <a:latin typeface="Trebuchet MS" panose="020B0603020202020204" pitchFamily="34" charset="0"/>
              </a:rPr>
              <a:t>înțelegere</a:t>
            </a:r>
            <a:r>
              <a:rPr lang="en-US" sz="1800" b="1" dirty="0">
                <a:latin typeface="Trebuchet MS" panose="020B0603020202020204" pitchFamily="34" charset="0"/>
              </a:rPr>
              <a:t> </a:t>
            </a:r>
            <a:r>
              <a:rPr lang="en-US" sz="1800" b="1" dirty="0" err="1">
                <a:latin typeface="Trebuchet MS" panose="020B0603020202020204" pitchFamily="34" charset="0"/>
              </a:rPr>
              <a:t>clară</a:t>
            </a:r>
            <a:r>
              <a:rPr lang="en-US" sz="1800" b="1" dirty="0">
                <a:latin typeface="Trebuchet MS" panose="020B0603020202020204" pitchFamily="34" charset="0"/>
              </a:rPr>
              <a:t> a </a:t>
            </a:r>
            <a:r>
              <a:rPr lang="en-US" sz="1800" b="1" dirty="0" err="1" smtClean="0">
                <a:latin typeface="Trebuchet MS" panose="020B0603020202020204" pitchFamily="34" charset="0"/>
              </a:rPr>
              <a:t>abilităților</a:t>
            </a:r>
            <a:r>
              <a:rPr lang="en-US" sz="1800" b="1" dirty="0" smtClean="0">
                <a:latin typeface="Trebuchet MS" panose="020B0603020202020204" pitchFamily="34" charset="0"/>
              </a:rPr>
              <a:t>/</a:t>
            </a:r>
            <a:r>
              <a:rPr lang="en-US" sz="1800" b="1" dirty="0" err="1" smtClean="0">
                <a:latin typeface="Trebuchet MS" panose="020B0603020202020204" pitchFamily="34" charset="0"/>
              </a:rPr>
              <a:t>aptitudinilor</a:t>
            </a:r>
            <a:r>
              <a:rPr lang="en-US" sz="1800" b="1" dirty="0" smtClean="0">
                <a:latin typeface="Trebuchet MS" panose="020B0603020202020204" pitchFamily="34" charset="0"/>
              </a:rPr>
              <a:t> </a:t>
            </a:r>
            <a:r>
              <a:rPr lang="en-US" sz="1800" b="1" dirty="0" err="1" smtClean="0">
                <a:latin typeface="Trebuchet MS" panose="020B0603020202020204" pitchFamily="34" charset="0"/>
              </a:rPr>
              <a:t>și</a:t>
            </a:r>
            <a:r>
              <a:rPr lang="en-US" sz="1800" b="1" dirty="0" smtClean="0">
                <a:latin typeface="Trebuchet MS" panose="020B0603020202020204" pitchFamily="34" charset="0"/>
              </a:rPr>
              <a:t> </a:t>
            </a:r>
            <a:r>
              <a:rPr lang="ro-RO" sz="1800" b="1" dirty="0" smtClean="0">
                <a:latin typeface="Trebuchet MS" panose="020B0603020202020204" pitchFamily="34" charset="0"/>
              </a:rPr>
              <a:t>competențelor </a:t>
            </a:r>
            <a:r>
              <a:rPr lang="en-US" sz="1800" b="1" dirty="0" err="1" smtClean="0">
                <a:latin typeface="Trebuchet MS" panose="020B0603020202020204" pitchFamily="34" charset="0"/>
              </a:rPr>
              <a:t>necesare</a:t>
            </a:r>
            <a:r>
              <a:rPr lang="en-US" sz="1800" b="1" dirty="0" smtClean="0">
                <a:latin typeface="Trebuchet MS" panose="020B0603020202020204" pitchFamily="34" charset="0"/>
              </a:rPr>
              <a:t> </a:t>
            </a:r>
            <a:r>
              <a:rPr lang="en-US" sz="1800" dirty="0">
                <a:latin typeface="Trebuchet MS" panose="020B0603020202020204" pitchFamily="34" charset="0"/>
              </a:rPr>
              <a:t>pentru a intra, a </a:t>
            </a:r>
            <a:r>
              <a:rPr lang="en-US" sz="1800" dirty="0" err="1">
                <a:latin typeface="Trebuchet MS" panose="020B0603020202020204" pitchFamily="34" charset="0"/>
              </a:rPr>
              <a:t>avansa</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 </a:t>
            </a:r>
            <a:r>
              <a:rPr lang="en-US" sz="1800" dirty="0" err="1">
                <a:latin typeface="Trebuchet MS" panose="020B0603020202020204" pitchFamily="34" charset="0"/>
              </a:rPr>
              <a:t>reuși</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industrie</a:t>
            </a:r>
            <a:endParaRPr lang="en-US" sz="1800" dirty="0">
              <a:latin typeface="Trebuchet MS" panose="020B0603020202020204" pitchFamily="34" charset="0"/>
            </a:endParaRPr>
          </a:p>
        </p:txBody>
      </p:sp>
      <p:cxnSp>
        <p:nvCxnSpPr>
          <p:cNvPr id="7" name="Straight Connector 6"/>
          <p:cNvCxnSpPr/>
          <p:nvPr/>
        </p:nvCxnSpPr>
        <p:spPr>
          <a:xfrm>
            <a:off x="533400" y="1828800"/>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77458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38400" y="5181600"/>
            <a:ext cx="3657600" cy="304800"/>
          </a:xfrm>
        </p:spPr>
        <p:txBody>
          <a:bodyPr/>
          <a:lstStyle/>
          <a:p>
            <a:r>
              <a:rPr lang="en-US" b="1" u="sng" dirty="0" err="1" smtClean="0">
                <a:solidFill>
                  <a:schemeClr val="tx1"/>
                </a:solidFill>
                <a:latin typeface="Trebuchet MS" panose="020B0603020202020204" pitchFamily="34" charset="0"/>
              </a:rPr>
              <a:t>Modelul</a:t>
            </a:r>
            <a:r>
              <a:rPr lang="en-US" b="1" u="sng" dirty="0" smtClean="0">
                <a:solidFill>
                  <a:schemeClr val="tx1"/>
                </a:solidFill>
                <a:latin typeface="Trebuchet MS" panose="020B0603020202020204" pitchFamily="34" charset="0"/>
              </a:rPr>
              <a:t> ANC -</a:t>
            </a:r>
            <a:r>
              <a:rPr lang="ro-RO" b="1" u="sng" dirty="0" smtClean="0">
                <a:solidFill>
                  <a:schemeClr val="tx1"/>
                </a:solidFill>
                <a:latin typeface="Trebuchet MS" panose="020B0603020202020204" pitchFamily="34" charset="0"/>
              </a:rPr>
              <a:t> </a:t>
            </a:r>
            <a:r>
              <a:rPr lang="en-US" b="1" u="sng" dirty="0" smtClean="0">
                <a:solidFill>
                  <a:schemeClr val="tx1"/>
                </a:solidFill>
                <a:latin typeface="Trebuchet MS" panose="020B0603020202020204" pitchFamily="34" charset="0"/>
              </a:rPr>
              <a:t>2021 </a:t>
            </a:r>
            <a:endParaRPr lang="en-US" b="1" u="sng" dirty="0">
              <a:solidFill>
                <a:schemeClr val="tx1"/>
              </a:solidFill>
              <a:latin typeface="Trebuchet MS" panose="020B0603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810827" y="1840230"/>
            <a:ext cx="3522345" cy="3177540"/>
          </a:xfrm>
          <a:prstGeom prst="rect">
            <a:avLst/>
          </a:prstGeom>
        </p:spPr>
      </p:pic>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1587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82700"/>
            <a:ext cx="8077200" cy="1989138"/>
          </a:xfrm>
        </p:spPr>
        <p:txBody>
          <a:bodyPr>
            <a:normAutofit/>
          </a:bodyPr>
          <a:lstStyle/>
          <a:p>
            <a:r>
              <a:rPr lang="en-US" b="1" dirty="0">
                <a:solidFill>
                  <a:schemeClr val="accent2"/>
                </a:solidFill>
              </a:rPr>
              <a:t>Engineering </a:t>
            </a:r>
            <a:br>
              <a:rPr lang="en-US" b="1" dirty="0">
                <a:solidFill>
                  <a:schemeClr val="accent2"/>
                </a:solidFill>
              </a:rPr>
            </a:br>
            <a:r>
              <a:rPr lang="en-US" b="1" dirty="0">
                <a:solidFill>
                  <a:schemeClr val="accent2"/>
                </a:solidFill>
              </a:rPr>
              <a:t>Competency Model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1182"/>
            <a:ext cx="7991592" cy="4495800"/>
          </a:xfrm>
          <a:prstGeom prst="rect">
            <a:avLst/>
          </a:prstGeom>
        </p:spPr>
      </p:pic>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7" name="Picture 6">
              <a:extLst>
                <a:ext uri="{FF2B5EF4-FFF2-40B4-BE49-F238E27FC236}">
                  <a16:creationId xmlns:a16="http://schemas.microsoft.com/office/drawing/2014/main" xmlns="" id="{DB3ABF05-6C33-2269-39EB-7725C69C06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8" name="Picture 7">
              <a:extLst>
                <a:ext uri="{FF2B5EF4-FFF2-40B4-BE49-F238E27FC236}">
                  <a16:creationId xmlns:a16="http://schemas.microsoft.com/office/drawing/2014/main" xmlns="" id="{967661F3-48C5-834B-614E-D199F099F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9" name="Group 8">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0"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777769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733800" y="5535930"/>
            <a:ext cx="3657600" cy="304800"/>
          </a:xfrm>
        </p:spPr>
        <p:txBody>
          <a:bodyPr/>
          <a:lstStyle/>
          <a:p>
            <a:r>
              <a:rPr lang="en-US" b="1" u="sng" dirty="0" err="1" smtClean="0">
                <a:solidFill>
                  <a:schemeClr val="tx1"/>
                </a:solidFill>
                <a:latin typeface="Trebuchet MS" panose="020B0603020202020204" pitchFamily="34" charset="0"/>
              </a:rPr>
              <a:t>Modelul</a:t>
            </a:r>
            <a:r>
              <a:rPr lang="en-US" b="1" u="sng" dirty="0" smtClean="0">
                <a:solidFill>
                  <a:schemeClr val="tx1"/>
                </a:solidFill>
                <a:latin typeface="Trebuchet MS" panose="020B0603020202020204" pitchFamily="34" charset="0"/>
              </a:rPr>
              <a:t> ANC 2021</a:t>
            </a:r>
            <a:endParaRPr lang="en-US" b="1" u="sng" dirty="0">
              <a:solidFill>
                <a:schemeClr val="tx1"/>
              </a:solidFill>
              <a:latin typeface="Trebuchet MS" panose="020B0603020202020204" pitchFamily="34" charset="0"/>
            </a:endParaRPr>
          </a:p>
        </p:txBody>
      </p:sp>
      <p:pic>
        <p:nvPicPr>
          <p:cNvPr id="3" name="Picture 2"/>
          <p:cNvPicPr/>
          <p:nvPr/>
        </p:nvPicPr>
        <p:blipFill>
          <a:blip r:embed="rId2"/>
          <a:stretch>
            <a:fillRect/>
          </a:stretch>
        </p:blipFill>
        <p:spPr>
          <a:xfrm>
            <a:off x="1562100" y="1322070"/>
            <a:ext cx="6019800" cy="4213860"/>
          </a:xfrm>
          <a:prstGeom prst="rect">
            <a:avLst/>
          </a:prstGeom>
        </p:spPr>
      </p:pic>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7843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124200" y="5662930"/>
            <a:ext cx="3657600" cy="304800"/>
          </a:xfrm>
        </p:spPr>
        <p:txBody>
          <a:bodyPr/>
          <a:lstStyle/>
          <a:p>
            <a:r>
              <a:rPr lang="en-US" b="1" u="sng" dirty="0" err="1" smtClean="0">
                <a:solidFill>
                  <a:schemeClr val="tx1"/>
                </a:solidFill>
                <a:latin typeface="Trebuchet MS" panose="020B0603020202020204" pitchFamily="34" charset="0"/>
                <a:cs typeface="Times New Roman" panose="02020603050405020304" pitchFamily="18" charset="0"/>
              </a:rPr>
              <a:t>Modelul</a:t>
            </a:r>
            <a:r>
              <a:rPr lang="en-US" b="1" u="sng" dirty="0" smtClean="0">
                <a:solidFill>
                  <a:schemeClr val="tx1"/>
                </a:solidFill>
                <a:latin typeface="Trebuchet MS" panose="020B0603020202020204" pitchFamily="34" charset="0"/>
                <a:cs typeface="Times New Roman" panose="02020603050405020304" pitchFamily="18" charset="0"/>
              </a:rPr>
              <a:t>  ANC -2021</a:t>
            </a:r>
            <a:endParaRPr lang="en-US" b="1" u="sng" dirty="0">
              <a:solidFill>
                <a:schemeClr val="tx1"/>
              </a:solidFill>
              <a:latin typeface="Trebuchet MS" panose="020B060302020202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2208530" y="1195070"/>
            <a:ext cx="4726940" cy="4467860"/>
          </a:xfrm>
          <a:prstGeom prst="rect">
            <a:avLst/>
          </a:prstGeom>
        </p:spPr>
      </p:pic>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7869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30724" y="934357"/>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o-RO" sz="2400" b="1" dirty="0" smtClean="0">
                <a:solidFill>
                  <a:schemeClr val="bg1">
                    <a:lumMod val="50000"/>
                  </a:schemeClr>
                </a:solidFill>
                <a:latin typeface="Trebuchet MS" panose="020B0603020202020204" pitchFamily="34" charset="0"/>
              </a:rPr>
              <a:t>Competențe de bază</a:t>
            </a:r>
            <a:r>
              <a:rPr lang="en-US" sz="2400" b="1" dirty="0" smtClean="0">
                <a:solidFill>
                  <a:schemeClr val="bg1">
                    <a:lumMod val="50000"/>
                  </a:schemeClr>
                </a:solidFill>
                <a:latin typeface="Trebuchet MS" panose="020B0603020202020204" pitchFamily="34" charset="0"/>
              </a:rPr>
              <a:t>: </a:t>
            </a:r>
            <a:r>
              <a:rPr lang="ro-RO" sz="2400" b="1" dirty="0" smtClean="0">
                <a:solidFill>
                  <a:schemeClr val="bg1">
                    <a:lumMod val="50000"/>
                  </a:schemeClr>
                </a:solidFill>
                <a:latin typeface="Trebuchet MS" panose="020B0603020202020204" pitchFamily="34" charset="0"/>
              </a:rPr>
              <a:t>Nivelul</a:t>
            </a:r>
            <a:r>
              <a:rPr lang="en-US" sz="2400" b="1" dirty="0" smtClean="0">
                <a:solidFill>
                  <a:schemeClr val="bg1">
                    <a:lumMod val="50000"/>
                  </a:schemeClr>
                </a:solidFill>
                <a:latin typeface="Trebuchet MS" panose="020B0603020202020204" pitchFamily="34" charset="0"/>
              </a:rPr>
              <a:t> </a:t>
            </a:r>
            <a:r>
              <a:rPr lang="en-US" sz="2400" b="1" dirty="0">
                <a:solidFill>
                  <a:schemeClr val="bg1">
                    <a:lumMod val="50000"/>
                  </a:schemeClr>
                </a:solidFill>
                <a:latin typeface="Trebuchet MS" panose="020B0603020202020204" pitchFamily="34" charset="0"/>
              </a:rPr>
              <a:t>1 </a:t>
            </a:r>
            <a:r>
              <a:rPr lang="ro-RO" sz="2400" b="1" dirty="0" smtClean="0">
                <a:solidFill>
                  <a:schemeClr val="bg1">
                    <a:lumMod val="50000"/>
                  </a:schemeClr>
                </a:solidFill>
                <a:latin typeface="Trebuchet MS" panose="020B0603020202020204" pitchFamily="34" charset="0"/>
              </a:rPr>
              <a:t>și</a:t>
            </a:r>
            <a:r>
              <a:rPr lang="en-US" sz="2400" b="1" dirty="0" smtClean="0">
                <a:solidFill>
                  <a:schemeClr val="bg1">
                    <a:lumMod val="50000"/>
                  </a:schemeClr>
                </a:solidFill>
                <a:latin typeface="Trebuchet MS" panose="020B0603020202020204" pitchFamily="34" charset="0"/>
              </a:rPr>
              <a:t> </a:t>
            </a:r>
            <a:r>
              <a:rPr lang="en-US" sz="2400" b="1" dirty="0">
                <a:solidFill>
                  <a:schemeClr val="bg1">
                    <a:lumMod val="50000"/>
                  </a:schemeClr>
                </a:solidFill>
                <a:latin typeface="Trebuchet MS" panose="020B0603020202020204" pitchFamily="34" charset="0"/>
              </a:rPr>
              <a:t>2 </a:t>
            </a:r>
            <a:r>
              <a:rPr lang="en-US" sz="2400" b="1" dirty="0" smtClean="0">
                <a:solidFill>
                  <a:schemeClr val="accent6"/>
                </a:solidFill>
                <a:latin typeface="Trebuchet MS" panose="020B0603020202020204" pitchFamily="34" charset="0"/>
              </a:rPr>
              <a:t>(C1.1 )</a:t>
            </a:r>
            <a:endParaRPr lang="en-US" sz="2400" b="1" dirty="0">
              <a:solidFill>
                <a:schemeClr val="accent6"/>
              </a:solidFill>
              <a:latin typeface="Trebuchet MS" panose="020B0603020202020204" pitchFamily="34" charset="0"/>
            </a:endParaRPr>
          </a:p>
        </p:txBody>
      </p:sp>
      <p:cxnSp>
        <p:nvCxnSpPr>
          <p:cNvPr id="14" name="Straight Connector 13"/>
          <p:cNvCxnSpPr/>
          <p:nvPr/>
        </p:nvCxnSpPr>
        <p:spPr>
          <a:xfrm>
            <a:off x="609600" y="1592068"/>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15391" y="3886200"/>
            <a:ext cx="7930592" cy="2376101"/>
            <a:chOff x="527608" y="3886200"/>
            <a:chExt cx="7930592" cy="237610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71451"/>
            <a:stretch/>
          </p:blipFill>
          <p:spPr>
            <a:xfrm>
              <a:off x="1818199" y="4011637"/>
              <a:ext cx="5507603" cy="88455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2663" b="29102"/>
            <a:stretch/>
          </p:blipFill>
          <p:spPr>
            <a:xfrm>
              <a:off x="1905000" y="5051888"/>
              <a:ext cx="5562600" cy="1196512"/>
            </a:xfrm>
            <a:prstGeom prst="rect">
              <a:avLst/>
            </a:prstGeom>
          </p:spPr>
        </p:pic>
        <p:sp>
          <p:nvSpPr>
            <p:cNvPr id="20" name="Title 1"/>
            <p:cNvSpPr txBox="1">
              <a:spLocks/>
            </p:cNvSpPr>
            <p:nvPr/>
          </p:nvSpPr>
          <p:spPr>
            <a:xfrm>
              <a:off x="762000" y="3886200"/>
              <a:ext cx="1600200" cy="8683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o-RO" sz="2800" b="1" dirty="0" smtClean="0">
                  <a:solidFill>
                    <a:schemeClr val="accent2"/>
                  </a:solidFill>
                  <a:latin typeface="Trebuchet MS" panose="020B0603020202020204" pitchFamily="34" charset="0"/>
                </a:rPr>
                <a:t>Nivelul</a:t>
              </a:r>
              <a:r>
                <a:rPr lang="en-US" sz="2800" b="1" dirty="0" smtClean="0">
                  <a:solidFill>
                    <a:schemeClr val="accent2"/>
                  </a:solidFill>
                  <a:latin typeface="Trebuchet MS" panose="020B0603020202020204" pitchFamily="34" charset="0"/>
                </a:rPr>
                <a:t> </a:t>
              </a:r>
              <a:r>
                <a:rPr lang="en-US" sz="2800" b="1" dirty="0">
                  <a:solidFill>
                    <a:schemeClr val="accent2"/>
                  </a:solidFill>
                  <a:latin typeface="Trebuchet MS" panose="020B0603020202020204" pitchFamily="34" charset="0"/>
                </a:rPr>
                <a:t>2</a:t>
              </a:r>
            </a:p>
          </p:txBody>
        </p:sp>
        <p:sp>
          <p:nvSpPr>
            <p:cNvPr id="29" name="TextBox 28"/>
            <p:cNvSpPr txBox="1"/>
            <p:nvPr/>
          </p:nvSpPr>
          <p:spPr>
            <a:xfrm>
              <a:off x="6638657" y="5158888"/>
              <a:ext cx="1169457" cy="307777"/>
            </a:xfrm>
            <a:prstGeom prst="rect">
              <a:avLst/>
            </a:prstGeom>
            <a:noFill/>
            <a:ln w="28575">
              <a:solidFill>
                <a:schemeClr val="accent2"/>
              </a:solidFill>
            </a:ln>
          </p:spPr>
          <p:txBody>
            <a:bodyPr wrap="square" rtlCol="0" anchor="ctr">
              <a:spAutoFit/>
            </a:bodyPr>
            <a:lstStyle/>
            <a:p>
              <a:r>
                <a:rPr lang="ro-RO" sz="1400" dirty="0" smtClean="0">
                  <a:latin typeface="Trebuchet MS" panose="020B0603020202020204" pitchFamily="34" charset="0"/>
                </a:rPr>
                <a:t>Citit</a:t>
              </a:r>
              <a:endParaRPr lang="en-US" sz="1400" dirty="0">
                <a:latin typeface="Trebuchet MS" panose="020B0603020202020204" pitchFamily="34" charset="0"/>
              </a:endParaRPr>
            </a:p>
          </p:txBody>
        </p:sp>
        <p:sp>
          <p:nvSpPr>
            <p:cNvPr id="30" name="TextBox 29"/>
            <p:cNvSpPr txBox="1"/>
            <p:nvPr/>
          </p:nvSpPr>
          <p:spPr>
            <a:xfrm>
              <a:off x="6638657" y="4815988"/>
              <a:ext cx="909771" cy="307777"/>
            </a:xfrm>
            <a:prstGeom prst="rect">
              <a:avLst/>
            </a:prstGeom>
            <a:noFill/>
            <a:ln w="28575">
              <a:solidFill>
                <a:schemeClr val="accent2"/>
              </a:solidFill>
            </a:ln>
          </p:spPr>
          <p:txBody>
            <a:bodyPr wrap="square" rtlCol="0" anchor="ctr">
              <a:spAutoFit/>
            </a:bodyPr>
            <a:lstStyle/>
            <a:p>
              <a:r>
                <a:rPr lang="ro-RO" sz="1400" dirty="0" smtClean="0">
                  <a:latin typeface="Trebuchet MS" panose="020B0603020202020204" pitchFamily="34" charset="0"/>
                </a:rPr>
                <a:t>Scris</a:t>
              </a:r>
              <a:endParaRPr lang="en-US" sz="1400" dirty="0">
                <a:latin typeface="Trebuchet MS" panose="020B0603020202020204" pitchFamily="34" charset="0"/>
              </a:endParaRPr>
            </a:p>
          </p:txBody>
        </p:sp>
        <p:sp>
          <p:nvSpPr>
            <p:cNvPr id="31" name="TextBox 30"/>
            <p:cNvSpPr txBox="1"/>
            <p:nvPr/>
          </p:nvSpPr>
          <p:spPr>
            <a:xfrm>
              <a:off x="1295399" y="4815988"/>
              <a:ext cx="1301191" cy="307777"/>
            </a:xfrm>
            <a:prstGeom prst="rect">
              <a:avLst/>
            </a:prstGeom>
            <a:noFill/>
            <a:ln w="28575">
              <a:solidFill>
                <a:schemeClr val="accent2"/>
              </a:solidFill>
            </a:ln>
          </p:spPr>
          <p:txBody>
            <a:bodyPr wrap="square" rtlCol="0" anchor="ctr">
              <a:spAutoFit/>
            </a:bodyPr>
            <a:lstStyle/>
            <a:p>
              <a:pPr algn="r"/>
              <a:r>
                <a:rPr lang="en-US" sz="1400" dirty="0" err="1" smtClean="0">
                  <a:latin typeface="Trebuchet MS" panose="020B0603020202020204" pitchFamily="34" charset="0"/>
                </a:rPr>
                <a:t>Matematic</a:t>
              </a:r>
              <a:r>
                <a:rPr lang="ro-RO" sz="1400" dirty="0">
                  <a:latin typeface="Trebuchet MS" panose="020B0603020202020204" pitchFamily="34" charset="0"/>
                </a:rPr>
                <a:t>ă</a:t>
              </a:r>
              <a:endParaRPr lang="en-US" sz="1400" dirty="0">
                <a:latin typeface="Trebuchet MS" panose="020B0603020202020204" pitchFamily="34" charset="0"/>
              </a:endParaRPr>
            </a:p>
          </p:txBody>
        </p:sp>
        <p:sp>
          <p:nvSpPr>
            <p:cNvPr id="32" name="TextBox 31"/>
            <p:cNvSpPr txBox="1"/>
            <p:nvPr/>
          </p:nvSpPr>
          <p:spPr>
            <a:xfrm>
              <a:off x="6638657" y="5954524"/>
              <a:ext cx="1819543" cy="307777"/>
            </a:xfrm>
            <a:prstGeom prst="rect">
              <a:avLst/>
            </a:prstGeom>
            <a:noFill/>
            <a:ln w="28575">
              <a:solidFill>
                <a:schemeClr val="accent2"/>
              </a:solidFill>
            </a:ln>
          </p:spPr>
          <p:txBody>
            <a:bodyPr wrap="square" rtlCol="0" anchor="ctr">
              <a:spAutoFit/>
            </a:bodyPr>
            <a:lstStyle/>
            <a:p>
              <a:r>
                <a:rPr lang="ro-RO" sz="1400" dirty="0" smtClean="0">
                  <a:latin typeface="Trebuchet MS" panose="020B0603020202020204" pitchFamily="34" charset="0"/>
                </a:rPr>
                <a:t>Știință</a:t>
              </a:r>
              <a:r>
                <a:rPr lang="en-US" sz="1400" dirty="0" smtClean="0">
                  <a:latin typeface="Trebuchet MS" panose="020B0603020202020204" pitchFamily="34" charset="0"/>
                </a:rPr>
                <a:t> </a:t>
              </a:r>
              <a:r>
                <a:rPr lang="en-US" sz="1400" dirty="0">
                  <a:latin typeface="Trebuchet MS" panose="020B0603020202020204" pitchFamily="34" charset="0"/>
                </a:rPr>
                <a:t>&amp; </a:t>
              </a:r>
              <a:r>
                <a:rPr lang="en-US" sz="1400" dirty="0" err="1" smtClean="0">
                  <a:latin typeface="Trebuchet MS" panose="020B0603020202020204" pitchFamily="34" charset="0"/>
                </a:rPr>
                <a:t>Tehnolog</a:t>
              </a:r>
              <a:r>
                <a:rPr lang="ro-RO" sz="1400" dirty="0" smtClean="0">
                  <a:latin typeface="Trebuchet MS" panose="020B0603020202020204" pitchFamily="34" charset="0"/>
                </a:rPr>
                <a:t>ie</a:t>
              </a:r>
              <a:endParaRPr lang="en-US" sz="1400" dirty="0">
                <a:latin typeface="Trebuchet MS" panose="020B0603020202020204" pitchFamily="34" charset="0"/>
              </a:endParaRPr>
            </a:p>
          </p:txBody>
        </p:sp>
        <p:sp>
          <p:nvSpPr>
            <p:cNvPr id="33" name="TextBox 32"/>
            <p:cNvSpPr txBox="1"/>
            <p:nvPr/>
          </p:nvSpPr>
          <p:spPr>
            <a:xfrm>
              <a:off x="527608" y="5517177"/>
              <a:ext cx="2068983" cy="523220"/>
            </a:xfrm>
            <a:prstGeom prst="rect">
              <a:avLst/>
            </a:prstGeom>
            <a:noFill/>
            <a:ln w="28575">
              <a:solidFill>
                <a:schemeClr val="accent2"/>
              </a:solidFill>
            </a:ln>
          </p:spPr>
          <p:txBody>
            <a:bodyPr wrap="square" rtlCol="0" anchor="ctr">
              <a:spAutoFit/>
            </a:bodyPr>
            <a:lstStyle/>
            <a:p>
              <a:pPr algn="r"/>
              <a:r>
                <a:rPr lang="ro-RO" sz="1400" dirty="0" smtClean="0">
                  <a:latin typeface="Trebuchet MS" panose="020B0603020202020204" pitchFamily="34" charset="0"/>
                </a:rPr>
                <a:t>Gândire c</a:t>
              </a:r>
              <a:r>
                <a:rPr lang="en-US" sz="1400" dirty="0" err="1" smtClean="0">
                  <a:latin typeface="Trebuchet MS" panose="020B0603020202020204" pitchFamily="34" charset="0"/>
                </a:rPr>
                <a:t>ritic</a:t>
              </a:r>
              <a:r>
                <a:rPr lang="ro-RO" sz="1400" dirty="0" smtClean="0">
                  <a:latin typeface="Trebuchet MS" panose="020B0603020202020204" pitchFamily="34" charset="0"/>
                </a:rPr>
                <a:t>ă</a:t>
              </a:r>
              <a:r>
                <a:rPr lang="en-US" sz="1400" dirty="0" smtClean="0">
                  <a:latin typeface="Trebuchet MS" panose="020B0603020202020204" pitchFamily="34" charset="0"/>
                </a:rPr>
                <a:t>  </a:t>
              </a:r>
              <a:r>
                <a:rPr lang="en-US" sz="1400" dirty="0">
                  <a:latin typeface="Trebuchet MS" panose="020B0603020202020204" pitchFamily="34" charset="0"/>
                </a:rPr>
                <a:t>&amp; </a:t>
              </a:r>
              <a:r>
                <a:rPr lang="ro-RO" sz="1400" dirty="0" smtClean="0">
                  <a:latin typeface="Trebuchet MS" panose="020B0603020202020204" pitchFamily="34" charset="0"/>
                </a:rPr>
                <a:t>a</a:t>
              </a:r>
              <a:r>
                <a:rPr lang="en-US" sz="1400" dirty="0" err="1" smtClean="0">
                  <a:latin typeface="Trebuchet MS" panose="020B0603020202020204" pitchFamily="34" charset="0"/>
                </a:rPr>
                <a:t>nal</a:t>
              </a:r>
              <a:r>
                <a:rPr lang="ro-RO" sz="1400" dirty="0" smtClean="0">
                  <a:latin typeface="Trebuchet MS" panose="020B0603020202020204" pitchFamily="34" charset="0"/>
                </a:rPr>
                <a:t>i</a:t>
              </a:r>
              <a:r>
                <a:rPr lang="en-US" sz="1400" dirty="0" smtClean="0">
                  <a:latin typeface="Trebuchet MS" panose="020B0603020202020204" pitchFamily="34" charset="0"/>
                </a:rPr>
                <a:t>tic</a:t>
              </a:r>
              <a:r>
                <a:rPr lang="ro-RO" sz="1400" dirty="0" smtClean="0">
                  <a:latin typeface="Trebuchet MS" panose="020B0603020202020204" pitchFamily="34" charset="0"/>
                </a:rPr>
                <a:t>ă</a:t>
              </a:r>
              <a:endParaRPr lang="en-US" sz="1400" dirty="0">
                <a:latin typeface="Trebuchet MS" panose="020B0603020202020204" pitchFamily="34" charset="0"/>
              </a:endParaRPr>
            </a:p>
          </p:txBody>
        </p:sp>
        <p:sp>
          <p:nvSpPr>
            <p:cNvPr id="34" name="TextBox 33"/>
            <p:cNvSpPr txBox="1"/>
            <p:nvPr/>
          </p:nvSpPr>
          <p:spPr>
            <a:xfrm>
              <a:off x="6638657" y="5501788"/>
              <a:ext cx="1819543" cy="307777"/>
            </a:xfrm>
            <a:prstGeom prst="rect">
              <a:avLst/>
            </a:prstGeom>
            <a:noFill/>
            <a:ln w="28575">
              <a:solidFill>
                <a:schemeClr val="accent2"/>
              </a:solidFill>
            </a:ln>
          </p:spPr>
          <p:txBody>
            <a:bodyPr wrap="square" rtlCol="0" anchor="ctr">
              <a:spAutoFit/>
            </a:bodyPr>
            <a:lstStyle/>
            <a:p>
              <a:r>
                <a:rPr lang="en-US" sz="1400" dirty="0" err="1" smtClean="0">
                  <a:latin typeface="Trebuchet MS" panose="020B0603020202020204" pitchFamily="34" charset="0"/>
                </a:rPr>
                <a:t>Comunica</a:t>
              </a:r>
              <a:r>
                <a:rPr lang="ro-RO" sz="1400" dirty="0" smtClean="0">
                  <a:latin typeface="Trebuchet MS" panose="020B0603020202020204" pitchFamily="34" charset="0"/>
                </a:rPr>
                <a:t>re</a:t>
              </a:r>
              <a:endParaRPr lang="en-US" sz="1400" dirty="0">
                <a:latin typeface="Trebuchet MS" panose="020B0603020202020204" pitchFamily="34" charset="0"/>
              </a:endParaRPr>
            </a:p>
          </p:txBody>
        </p:sp>
        <p:sp>
          <p:nvSpPr>
            <p:cNvPr id="35" name="TextBox 34"/>
            <p:cNvSpPr txBox="1"/>
            <p:nvPr/>
          </p:nvSpPr>
          <p:spPr>
            <a:xfrm>
              <a:off x="1055217" y="5154543"/>
              <a:ext cx="1541374" cy="307777"/>
            </a:xfrm>
            <a:prstGeom prst="rect">
              <a:avLst/>
            </a:prstGeom>
            <a:noFill/>
            <a:ln w="28575">
              <a:solidFill>
                <a:schemeClr val="accent2"/>
              </a:solidFill>
            </a:ln>
          </p:spPr>
          <p:txBody>
            <a:bodyPr wrap="square" rtlCol="0" anchor="ctr">
              <a:spAutoFit/>
            </a:bodyPr>
            <a:lstStyle/>
            <a:p>
              <a:pPr algn="r"/>
              <a:r>
                <a:rPr lang="en-US" sz="1400" dirty="0">
                  <a:latin typeface="Trebuchet MS" panose="020B0603020202020204" pitchFamily="34" charset="0"/>
                </a:rPr>
                <a:t>Computer Skills</a:t>
              </a:r>
            </a:p>
          </p:txBody>
        </p:sp>
      </p:grpSp>
      <p:grpSp>
        <p:nvGrpSpPr>
          <p:cNvPr id="40" name="Group 39"/>
          <p:cNvGrpSpPr/>
          <p:nvPr/>
        </p:nvGrpSpPr>
        <p:grpSpPr>
          <a:xfrm>
            <a:off x="914401" y="1471215"/>
            <a:ext cx="6640982" cy="2695084"/>
            <a:chOff x="609600" y="1066800"/>
            <a:chExt cx="7198514" cy="2775560"/>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68140"/>
            <a:stretch/>
          </p:blipFill>
          <p:spPr>
            <a:xfrm>
              <a:off x="1780381" y="1079713"/>
              <a:ext cx="5583238" cy="1000700"/>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29835" b="28843"/>
            <a:stretch/>
          </p:blipFill>
          <p:spPr>
            <a:xfrm>
              <a:off x="2168050" y="2645848"/>
              <a:ext cx="5147150" cy="1196512"/>
            </a:xfrm>
            <a:prstGeom prst="rect">
              <a:avLst/>
            </a:prstGeom>
          </p:spPr>
        </p:pic>
        <p:sp>
          <p:nvSpPr>
            <p:cNvPr id="19" name="Title 1"/>
            <p:cNvSpPr txBox="1">
              <a:spLocks/>
            </p:cNvSpPr>
            <p:nvPr/>
          </p:nvSpPr>
          <p:spPr>
            <a:xfrm>
              <a:off x="609600" y="1066800"/>
              <a:ext cx="16002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o-RO" sz="1200" b="1" dirty="0" smtClean="0">
                  <a:solidFill>
                    <a:schemeClr val="accent1">
                      <a:lumMod val="50000"/>
                    </a:schemeClr>
                  </a:solidFill>
                  <a:latin typeface="Trebuchet MS" panose="020B0603020202020204" pitchFamily="34" charset="0"/>
                </a:rPr>
                <a:t>Nivelul</a:t>
              </a:r>
              <a:r>
                <a:rPr lang="en-US" sz="1200" b="1" dirty="0" smtClean="0">
                  <a:solidFill>
                    <a:schemeClr val="accent1">
                      <a:lumMod val="50000"/>
                    </a:schemeClr>
                  </a:solidFill>
                  <a:latin typeface="Trebuchet MS" panose="020B0603020202020204" pitchFamily="34" charset="0"/>
                </a:rPr>
                <a:t> </a:t>
              </a:r>
              <a:r>
                <a:rPr lang="en-US" sz="1200" b="1" dirty="0">
                  <a:solidFill>
                    <a:schemeClr val="accent1">
                      <a:lumMod val="50000"/>
                    </a:schemeClr>
                  </a:solidFill>
                  <a:latin typeface="Trebuchet MS" panose="020B0603020202020204" pitchFamily="34" charset="0"/>
                </a:rPr>
                <a:t>1</a:t>
              </a:r>
            </a:p>
          </p:txBody>
        </p:sp>
        <p:sp>
          <p:nvSpPr>
            <p:cNvPr id="22" name="TextBox 21"/>
            <p:cNvSpPr txBox="1"/>
            <p:nvPr/>
          </p:nvSpPr>
          <p:spPr>
            <a:xfrm>
              <a:off x="6237360" y="2048387"/>
              <a:ext cx="1570754" cy="461665"/>
            </a:xfrm>
            <a:prstGeom prst="rect">
              <a:avLst/>
            </a:prstGeom>
            <a:noFill/>
            <a:ln w="28575">
              <a:solidFill>
                <a:schemeClr val="accent1">
                  <a:lumMod val="50000"/>
                </a:schemeClr>
              </a:solidFill>
            </a:ln>
          </p:spPr>
          <p:txBody>
            <a:bodyPr wrap="square" rtlCol="0" anchor="ctr">
              <a:spAutoFit/>
            </a:bodyPr>
            <a:lstStyle/>
            <a:p>
              <a:pPr algn="ctr"/>
              <a:r>
                <a:rPr lang="ro-RO" sz="1200" dirty="0" smtClean="0">
                  <a:latin typeface="Trebuchet MS" panose="020B0603020202020204" pitchFamily="34" charset="0"/>
                </a:rPr>
                <a:t>Competențe interpersonale</a:t>
              </a:r>
              <a:endParaRPr lang="en-US" sz="1200" dirty="0">
                <a:latin typeface="Trebuchet MS" panose="020B0603020202020204" pitchFamily="34" charset="0"/>
              </a:endParaRPr>
            </a:p>
          </p:txBody>
        </p:sp>
        <p:sp>
          <p:nvSpPr>
            <p:cNvPr id="23" name="TextBox 22"/>
            <p:cNvSpPr txBox="1"/>
            <p:nvPr/>
          </p:nvSpPr>
          <p:spPr>
            <a:xfrm>
              <a:off x="6638657" y="2602385"/>
              <a:ext cx="1169457" cy="276999"/>
            </a:xfrm>
            <a:prstGeom prst="rect">
              <a:avLst/>
            </a:prstGeom>
            <a:noFill/>
            <a:ln w="28575">
              <a:solidFill>
                <a:schemeClr val="accent1">
                  <a:lumMod val="50000"/>
                </a:schemeClr>
              </a:solidFill>
            </a:ln>
          </p:spPr>
          <p:txBody>
            <a:bodyPr wrap="square" rtlCol="0" anchor="ctr">
              <a:spAutoFit/>
            </a:bodyPr>
            <a:lstStyle/>
            <a:p>
              <a:pPr algn="r"/>
              <a:r>
                <a:rPr lang="en-US" sz="1200" dirty="0" err="1" smtClean="0">
                  <a:latin typeface="Trebuchet MS" panose="020B0603020202020204" pitchFamily="34" charset="0"/>
                </a:rPr>
                <a:t>Integrit</a:t>
              </a:r>
              <a:r>
                <a:rPr lang="ro-RO" sz="1200" dirty="0" err="1" smtClean="0">
                  <a:latin typeface="Trebuchet MS" panose="020B0603020202020204" pitchFamily="34" charset="0"/>
                </a:rPr>
                <a:t>ate</a:t>
              </a:r>
              <a:endParaRPr lang="en-US" sz="1200" dirty="0">
                <a:latin typeface="Trebuchet MS" panose="020B0603020202020204" pitchFamily="34" charset="0"/>
              </a:endParaRPr>
            </a:p>
          </p:txBody>
        </p:sp>
        <p:sp>
          <p:nvSpPr>
            <p:cNvPr id="24" name="TextBox 23"/>
            <p:cNvSpPr txBox="1"/>
            <p:nvPr/>
          </p:nvSpPr>
          <p:spPr>
            <a:xfrm>
              <a:off x="1295401" y="2621577"/>
              <a:ext cx="1066800" cy="276999"/>
            </a:xfrm>
            <a:prstGeom prst="rect">
              <a:avLst/>
            </a:prstGeom>
            <a:noFill/>
            <a:ln w="28575">
              <a:solidFill>
                <a:schemeClr val="accent1">
                  <a:lumMod val="50000"/>
                </a:schemeClr>
              </a:solidFill>
            </a:ln>
          </p:spPr>
          <p:txBody>
            <a:bodyPr wrap="square" rtlCol="0" anchor="ctr">
              <a:spAutoFit/>
            </a:bodyPr>
            <a:lstStyle/>
            <a:p>
              <a:r>
                <a:rPr lang="en-US" sz="1200" dirty="0" err="1" smtClean="0">
                  <a:latin typeface="Trebuchet MS" panose="020B0603020202020204" pitchFamily="34" charset="0"/>
                </a:rPr>
                <a:t>Ini</a:t>
              </a:r>
              <a:r>
                <a:rPr lang="ro-RO" sz="1200" dirty="0" err="1" smtClean="0">
                  <a:latin typeface="Trebuchet MS" panose="020B0603020202020204" pitchFamily="34" charset="0"/>
                </a:rPr>
                <a:t>țiativă</a:t>
              </a:r>
              <a:endParaRPr lang="en-US" sz="1200" dirty="0">
                <a:latin typeface="Trebuchet MS" panose="020B0603020202020204" pitchFamily="34" charset="0"/>
              </a:endParaRPr>
            </a:p>
          </p:txBody>
        </p:sp>
        <p:sp>
          <p:nvSpPr>
            <p:cNvPr id="25" name="TextBox 24"/>
            <p:cNvSpPr txBox="1"/>
            <p:nvPr/>
          </p:nvSpPr>
          <p:spPr>
            <a:xfrm>
              <a:off x="1295400" y="2968488"/>
              <a:ext cx="1789492" cy="276999"/>
            </a:xfrm>
            <a:prstGeom prst="rect">
              <a:avLst/>
            </a:prstGeom>
            <a:noFill/>
            <a:ln w="28575">
              <a:solidFill>
                <a:schemeClr val="accent1">
                  <a:lumMod val="50000"/>
                </a:schemeClr>
              </a:solidFill>
            </a:ln>
          </p:spPr>
          <p:txBody>
            <a:bodyPr wrap="square" rtlCol="0" anchor="ctr">
              <a:spAutoFit/>
            </a:bodyPr>
            <a:lstStyle/>
            <a:p>
              <a:r>
                <a:rPr lang="en-US" sz="1200" dirty="0" err="1" smtClean="0">
                  <a:latin typeface="Trebuchet MS" panose="020B0603020202020204" pitchFamily="34" charset="0"/>
                </a:rPr>
                <a:t>Profesionalism</a:t>
              </a:r>
              <a:endParaRPr lang="en-US" sz="1200" dirty="0">
                <a:latin typeface="Trebuchet MS" panose="020B0603020202020204" pitchFamily="34" charset="0"/>
              </a:endParaRPr>
            </a:p>
          </p:txBody>
        </p:sp>
        <p:sp>
          <p:nvSpPr>
            <p:cNvPr id="26" name="TextBox 25"/>
            <p:cNvSpPr txBox="1"/>
            <p:nvPr/>
          </p:nvSpPr>
          <p:spPr>
            <a:xfrm>
              <a:off x="1295400" y="2048387"/>
              <a:ext cx="1493293" cy="461665"/>
            </a:xfrm>
            <a:prstGeom prst="rect">
              <a:avLst/>
            </a:prstGeom>
            <a:noFill/>
            <a:ln w="28575">
              <a:solidFill>
                <a:schemeClr val="accent1">
                  <a:lumMod val="50000"/>
                </a:schemeClr>
              </a:solidFill>
            </a:ln>
          </p:spPr>
          <p:txBody>
            <a:bodyPr wrap="square" rtlCol="0" anchor="ctr">
              <a:spAutoFit/>
            </a:bodyPr>
            <a:lstStyle/>
            <a:p>
              <a:pPr algn="ctr"/>
              <a:r>
                <a:rPr lang="ro-RO" sz="1200" dirty="0" smtClean="0">
                  <a:latin typeface="Trebuchet MS" panose="020B0603020202020204" pitchFamily="34" charset="0"/>
                </a:rPr>
                <a:t>Învățare pe tot parcursul vieții</a:t>
              </a:r>
              <a:endParaRPr lang="en-US" sz="1200" dirty="0">
                <a:latin typeface="Trebuchet MS" panose="020B0603020202020204" pitchFamily="34" charset="0"/>
              </a:endParaRPr>
            </a:p>
          </p:txBody>
        </p:sp>
        <p:sp>
          <p:nvSpPr>
            <p:cNvPr id="28" name="TextBox 27"/>
            <p:cNvSpPr txBox="1"/>
            <p:nvPr/>
          </p:nvSpPr>
          <p:spPr>
            <a:xfrm>
              <a:off x="2807197" y="2048387"/>
              <a:ext cx="1640671" cy="461665"/>
            </a:xfrm>
            <a:prstGeom prst="rect">
              <a:avLst/>
            </a:prstGeom>
            <a:noFill/>
            <a:ln w="28575">
              <a:solidFill>
                <a:schemeClr val="accent1">
                  <a:lumMod val="50000"/>
                </a:schemeClr>
              </a:solidFill>
            </a:ln>
          </p:spPr>
          <p:txBody>
            <a:bodyPr wrap="square" rtlCol="0" anchor="ctr">
              <a:spAutoFit/>
            </a:bodyPr>
            <a:lstStyle/>
            <a:p>
              <a:pPr algn="ctr"/>
              <a:r>
                <a:rPr lang="en-US" sz="1200" dirty="0" err="1" smtClean="0">
                  <a:latin typeface="Trebuchet MS" panose="020B0603020202020204" pitchFamily="34" charset="0"/>
                </a:rPr>
                <a:t>Adaptabilit</a:t>
              </a:r>
              <a:r>
                <a:rPr lang="ro-RO" sz="1200" dirty="0" err="1" smtClean="0">
                  <a:latin typeface="Trebuchet MS" panose="020B0603020202020204" pitchFamily="34" charset="0"/>
                </a:rPr>
                <a:t>ate</a:t>
              </a:r>
              <a:r>
                <a:rPr lang="ro-RO" sz="1200" dirty="0" smtClean="0">
                  <a:latin typeface="Trebuchet MS" panose="020B0603020202020204" pitchFamily="34" charset="0"/>
                </a:rPr>
                <a:t> </a:t>
              </a:r>
              <a:r>
                <a:rPr lang="en-US" sz="1200" dirty="0" smtClean="0">
                  <a:latin typeface="Trebuchet MS" panose="020B0603020202020204" pitchFamily="34" charset="0"/>
                </a:rPr>
                <a:t>&amp; </a:t>
              </a:r>
              <a:r>
                <a:rPr lang="en-US" sz="1200" dirty="0" err="1" smtClean="0">
                  <a:latin typeface="Trebuchet MS" panose="020B0603020202020204" pitchFamily="34" charset="0"/>
                </a:rPr>
                <a:t>Flexibilit</a:t>
              </a:r>
              <a:r>
                <a:rPr lang="ro-RO" sz="1200" dirty="0" err="1" smtClean="0">
                  <a:latin typeface="Trebuchet MS" panose="020B0603020202020204" pitchFamily="34" charset="0"/>
                </a:rPr>
                <a:t>ate</a:t>
              </a:r>
              <a:endParaRPr lang="en-US" sz="1200" dirty="0">
                <a:latin typeface="Trebuchet MS" panose="020B0603020202020204" pitchFamily="34" charset="0"/>
              </a:endParaRPr>
            </a:p>
          </p:txBody>
        </p:sp>
        <p:sp>
          <p:nvSpPr>
            <p:cNvPr id="36" name="TextBox 35"/>
            <p:cNvSpPr txBox="1"/>
            <p:nvPr/>
          </p:nvSpPr>
          <p:spPr>
            <a:xfrm>
              <a:off x="4447868" y="2140720"/>
              <a:ext cx="1789492" cy="276999"/>
            </a:xfrm>
            <a:prstGeom prst="rect">
              <a:avLst/>
            </a:prstGeom>
            <a:noFill/>
            <a:ln w="28575">
              <a:solidFill>
                <a:schemeClr val="accent1">
                  <a:lumMod val="50000"/>
                </a:schemeClr>
              </a:solidFill>
            </a:ln>
          </p:spPr>
          <p:txBody>
            <a:bodyPr wrap="square" rtlCol="0" anchor="ctr">
              <a:spAutoFit/>
            </a:bodyPr>
            <a:lstStyle/>
            <a:p>
              <a:pPr algn="ctr"/>
              <a:r>
                <a:rPr lang="ro-RO" sz="1200" dirty="0" smtClean="0">
                  <a:latin typeface="Trebuchet MS" panose="020B0603020202020204" pitchFamily="34" charset="0"/>
                </a:rPr>
                <a:t>Seriozitate</a:t>
              </a:r>
              <a:r>
                <a:rPr lang="en-US" sz="1200" dirty="0" smtClean="0">
                  <a:latin typeface="Trebuchet MS" panose="020B0603020202020204" pitchFamily="34" charset="0"/>
                </a:rPr>
                <a:t> </a:t>
              </a:r>
              <a:r>
                <a:rPr lang="en-US" sz="1200" dirty="0">
                  <a:latin typeface="Trebuchet MS" panose="020B0603020202020204" pitchFamily="34" charset="0"/>
                </a:rPr>
                <a:t>&amp; </a:t>
              </a:r>
              <a:r>
                <a:rPr lang="ro-RO" sz="1200" dirty="0" smtClean="0">
                  <a:latin typeface="Trebuchet MS" panose="020B0603020202020204" pitchFamily="34" charset="0"/>
                </a:rPr>
                <a:t>Încredere</a:t>
              </a:r>
              <a:endParaRPr lang="en-US" sz="1200" dirty="0">
                <a:latin typeface="Trebuchet MS" panose="020B0603020202020204" pitchFamily="34" charset="0"/>
              </a:endParaRPr>
            </a:p>
          </p:txBody>
        </p:sp>
      </p:grpSp>
      <p:grpSp>
        <p:nvGrpSpPr>
          <p:cNvPr id="37" name="Group 3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38" name="Picture 37">
              <a:extLst>
                <a:ext uri="{FF2B5EF4-FFF2-40B4-BE49-F238E27FC236}">
                  <a16:creationId xmlns:a16="http://schemas.microsoft.com/office/drawing/2014/main" xmlns="" id="{DB3ABF05-6C33-2269-39EB-7725C69C061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39" name="Picture 38">
              <a:extLst>
                <a:ext uri="{FF2B5EF4-FFF2-40B4-BE49-F238E27FC236}">
                  <a16:creationId xmlns:a16="http://schemas.microsoft.com/office/drawing/2014/main" xmlns="" id="{967661F3-48C5-834B-614E-D199F099FA6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41" name="Group 40">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42"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43" name="Straight Connector 42">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5896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4710"/>
            <a:ext cx="8229600" cy="4267199"/>
          </a:xfrm>
        </p:spPr>
        <p:txBody>
          <a:bodyPr>
            <a:normAutofit fontScale="40000" lnSpcReduction="20000"/>
          </a:bodyPr>
          <a:lstStyle/>
          <a:p>
            <a:pPr marL="0" indent="0" algn="just">
              <a:buNone/>
            </a:pPr>
            <a:r>
              <a:rPr lang="ro-RO" sz="4000" dirty="0" smtClean="0">
                <a:latin typeface="Trebuchet MS" panose="020B0603020202020204" pitchFamily="34" charset="0"/>
              </a:rPr>
              <a:t>Piața formării și educației: </a:t>
            </a:r>
          </a:p>
          <a:p>
            <a:pPr algn="just"/>
            <a:endParaRPr lang="en-US" dirty="0" smtClean="0">
              <a:latin typeface="Trebuchet MS" panose="020B0603020202020204" pitchFamily="34" charset="0"/>
            </a:endParaRPr>
          </a:p>
          <a:p>
            <a:pPr algn="just"/>
            <a:r>
              <a:rPr lang="ro-RO" dirty="0" smtClean="0">
                <a:latin typeface="Trebuchet MS" panose="020B0603020202020204" pitchFamily="34" charset="0"/>
              </a:rPr>
              <a:t>SUA</a:t>
            </a:r>
            <a:r>
              <a:rPr lang="en-US" dirty="0" smtClean="0">
                <a:latin typeface="Trebuchet MS" panose="020B0603020202020204" pitchFamily="34" charset="0"/>
              </a:rPr>
              <a:t> </a:t>
            </a:r>
          </a:p>
          <a:p>
            <a:pPr algn="just"/>
            <a:r>
              <a:rPr lang="en-US" dirty="0" smtClean="0">
                <a:latin typeface="Trebuchet MS" panose="020B0603020202020204" pitchFamily="34" charset="0"/>
              </a:rPr>
              <a:t>China </a:t>
            </a:r>
          </a:p>
          <a:p>
            <a:pPr algn="just"/>
            <a:r>
              <a:rPr lang="en-US" dirty="0" smtClean="0">
                <a:latin typeface="Trebuchet MS" panose="020B0603020202020204" pitchFamily="34" charset="0"/>
              </a:rPr>
              <a:t>Asia </a:t>
            </a:r>
          </a:p>
          <a:p>
            <a:pPr algn="just"/>
            <a:r>
              <a:rPr lang="en-US" dirty="0" smtClean="0">
                <a:latin typeface="Trebuchet MS" panose="020B0603020202020204" pitchFamily="34" charset="0"/>
              </a:rPr>
              <a:t>UE </a:t>
            </a:r>
          </a:p>
          <a:p>
            <a:pPr algn="just"/>
            <a:r>
              <a:rPr lang="en-US" dirty="0" err="1" smtClean="0">
                <a:latin typeface="Trebuchet MS" panose="020B0603020202020204" pitchFamily="34" charset="0"/>
              </a:rPr>
              <a:t>Rusia</a:t>
            </a:r>
            <a:r>
              <a:rPr lang="en-US" dirty="0" smtClean="0">
                <a:latin typeface="Trebuchet MS" panose="020B0603020202020204" pitchFamily="34" charset="0"/>
              </a:rPr>
              <a:t> </a:t>
            </a:r>
          </a:p>
          <a:p>
            <a:pPr algn="just"/>
            <a:endParaRPr lang="en-US" dirty="0">
              <a:latin typeface="Trebuchet MS" panose="020B0603020202020204" pitchFamily="34" charset="0"/>
            </a:endParaRPr>
          </a:p>
          <a:p>
            <a:pPr marL="0" indent="0" algn="just">
              <a:buNone/>
            </a:pPr>
            <a:r>
              <a:rPr lang="en-US" i="1" dirty="0" smtClean="0">
                <a:solidFill>
                  <a:srgbClr val="FF0000"/>
                </a:solidFill>
                <a:latin typeface="Trebuchet MS" panose="020B0603020202020204" pitchFamily="34" charset="0"/>
              </a:rPr>
              <a:t>Regula </a:t>
            </a:r>
            <a:r>
              <a:rPr lang="en-US" i="1" dirty="0" err="1" smtClean="0">
                <a:solidFill>
                  <a:srgbClr val="FF0000"/>
                </a:solidFill>
                <a:latin typeface="Trebuchet MS" panose="020B0603020202020204" pitchFamily="34" charset="0"/>
              </a:rPr>
              <a:t>marketingului</a:t>
            </a:r>
            <a:r>
              <a:rPr lang="en-US" i="1" dirty="0" smtClean="0">
                <a:solidFill>
                  <a:srgbClr val="FF0000"/>
                </a:solidFill>
                <a:latin typeface="Trebuchet MS" panose="020B0603020202020204" pitchFamily="34" charset="0"/>
              </a:rPr>
              <a:t>:</a:t>
            </a:r>
            <a:r>
              <a:rPr lang="ro-RO" i="1" dirty="0" smtClean="0">
                <a:solidFill>
                  <a:srgbClr val="FF0000"/>
                </a:solidFill>
                <a:latin typeface="Trebuchet MS" panose="020B0603020202020204" pitchFamily="34" charset="0"/>
              </a:rPr>
              <a:t> </a:t>
            </a:r>
            <a:r>
              <a:rPr lang="en-US" u="sng" dirty="0" smtClean="0">
                <a:latin typeface="Trebuchet MS" panose="020B0603020202020204" pitchFamily="34" charset="0"/>
              </a:rPr>
              <a:t>se produce </a:t>
            </a:r>
            <a:r>
              <a:rPr lang="ro-RO" u="sng" dirty="0" smtClean="0">
                <a:latin typeface="Trebuchet MS" panose="020B0603020202020204" pitchFamily="34" charset="0"/>
              </a:rPr>
              <a:t>cu </a:t>
            </a:r>
            <a:r>
              <a:rPr lang="en-US" u="sng" dirty="0" err="1" smtClean="0">
                <a:latin typeface="Trebuchet MS" panose="020B0603020202020204" pitchFamily="34" charset="0"/>
              </a:rPr>
              <a:t>ce</a:t>
            </a:r>
            <a:r>
              <a:rPr lang="en-US" u="sng" dirty="0" smtClean="0">
                <a:latin typeface="Trebuchet MS" panose="020B0603020202020204" pitchFamily="34" charset="0"/>
              </a:rPr>
              <a:t> </a:t>
            </a:r>
            <a:r>
              <a:rPr lang="en-US" u="sng" dirty="0" err="1" smtClean="0">
                <a:latin typeface="Trebuchet MS" panose="020B0603020202020204" pitchFamily="34" charset="0"/>
              </a:rPr>
              <a:t>cere</a:t>
            </a:r>
            <a:r>
              <a:rPr lang="en-US" u="sng" dirty="0" smtClean="0">
                <a:latin typeface="Trebuchet MS" panose="020B0603020202020204" pitchFamily="34" charset="0"/>
              </a:rPr>
              <a:t> </a:t>
            </a:r>
            <a:r>
              <a:rPr lang="ro-RO" u="sng" dirty="0" smtClean="0">
                <a:latin typeface="Trebuchet MS" panose="020B0603020202020204" pitchFamily="34" charset="0"/>
              </a:rPr>
              <a:t>piața,</a:t>
            </a:r>
            <a:r>
              <a:rPr lang="en-US" u="sng" dirty="0" smtClean="0">
                <a:latin typeface="Trebuchet MS" panose="020B0603020202020204" pitchFamily="34" charset="0"/>
              </a:rPr>
              <a:t> NU </a:t>
            </a:r>
            <a:r>
              <a:rPr lang="en-US" u="sng" dirty="0" err="1" smtClean="0">
                <a:latin typeface="Trebuchet MS" panose="020B0603020202020204" pitchFamily="34" charset="0"/>
              </a:rPr>
              <a:t>ce</a:t>
            </a:r>
            <a:r>
              <a:rPr lang="en-US" u="sng" dirty="0" smtClean="0">
                <a:latin typeface="Trebuchet MS" panose="020B0603020202020204" pitchFamily="34" charset="0"/>
              </a:rPr>
              <a:t> </a:t>
            </a:r>
            <a:r>
              <a:rPr lang="ro-RO" u="sng" dirty="0" smtClean="0">
                <a:latin typeface="Trebuchet MS" panose="020B0603020202020204" pitchFamily="34" charset="0"/>
              </a:rPr>
              <a:t>ș</a:t>
            </a:r>
            <a:r>
              <a:rPr lang="en-US" u="sng" dirty="0" err="1" smtClean="0">
                <a:latin typeface="Trebuchet MS" panose="020B0603020202020204" pitchFamily="34" charset="0"/>
              </a:rPr>
              <a:t>tim</a:t>
            </a:r>
            <a:r>
              <a:rPr lang="ro-RO" u="sng" dirty="0" smtClean="0">
                <a:latin typeface="Trebuchet MS" panose="020B0603020202020204" pitchFamily="34" charset="0"/>
              </a:rPr>
              <a:t>.</a:t>
            </a:r>
            <a:endParaRPr lang="en-US" u="sng" dirty="0" smtClean="0">
              <a:latin typeface="Trebuchet MS" panose="020B0603020202020204" pitchFamily="34" charset="0"/>
            </a:endParaRPr>
          </a:p>
          <a:p>
            <a:pPr marL="0" indent="0" algn="just">
              <a:buNone/>
            </a:pPr>
            <a:endParaRPr lang="ro-RO" i="1" dirty="0" smtClean="0">
              <a:latin typeface="Trebuchet MS" panose="020B0603020202020204" pitchFamily="34" charset="0"/>
            </a:endParaRPr>
          </a:p>
          <a:p>
            <a:pPr marL="0" indent="0" algn="just">
              <a:buNone/>
            </a:pPr>
            <a:r>
              <a:rPr lang="ro-RO" i="1" dirty="0" smtClean="0">
                <a:solidFill>
                  <a:srgbClr val="FF0000"/>
                </a:solidFill>
                <a:latin typeface="Trebuchet MS" panose="020B0603020202020204" pitchFamily="34" charset="0"/>
              </a:rPr>
              <a:t>Educația</a:t>
            </a:r>
            <a:r>
              <a:rPr lang="en-US" i="1" dirty="0" smtClean="0">
                <a:solidFill>
                  <a:srgbClr val="FF0000"/>
                </a:solidFill>
                <a:latin typeface="Trebuchet MS" panose="020B0603020202020204" pitchFamily="34" charset="0"/>
              </a:rPr>
              <a:t> </a:t>
            </a:r>
            <a:r>
              <a:rPr lang="ro-RO" i="1" dirty="0" err="1">
                <a:solidFill>
                  <a:srgbClr val="FF0000"/>
                </a:solidFill>
                <a:latin typeface="Trebuchet MS" panose="020B0603020202020204" pitchFamily="34" charset="0"/>
              </a:rPr>
              <a:t>ș</a:t>
            </a:r>
            <a:r>
              <a:rPr lang="en-US" i="1" dirty="0" err="1" smtClean="0">
                <a:solidFill>
                  <a:srgbClr val="FF0000"/>
                </a:solidFill>
                <a:latin typeface="Trebuchet MS" panose="020B0603020202020204" pitchFamily="34" charset="0"/>
              </a:rPr>
              <a:t>i</a:t>
            </a:r>
            <a:r>
              <a:rPr lang="en-US" i="1" dirty="0" smtClean="0">
                <a:solidFill>
                  <a:srgbClr val="FF0000"/>
                </a:solidFill>
                <a:latin typeface="Trebuchet MS" panose="020B0603020202020204" pitchFamily="34" charset="0"/>
              </a:rPr>
              <a:t> </a:t>
            </a:r>
            <a:r>
              <a:rPr lang="en-US" i="1" dirty="0" err="1" smtClean="0">
                <a:solidFill>
                  <a:srgbClr val="FF0000"/>
                </a:solidFill>
                <a:latin typeface="Trebuchet MS" panose="020B0603020202020204" pitchFamily="34" charset="0"/>
              </a:rPr>
              <a:t>formarea</a:t>
            </a:r>
            <a:r>
              <a:rPr lang="en-US" i="1" dirty="0" smtClean="0">
                <a:solidFill>
                  <a:srgbClr val="FF0000"/>
                </a:solidFill>
                <a:latin typeface="Trebuchet MS" panose="020B0603020202020204" pitchFamily="34" charset="0"/>
              </a:rPr>
              <a:t> </a:t>
            </a:r>
            <a:r>
              <a:rPr lang="en-US" dirty="0" smtClean="0">
                <a:latin typeface="Trebuchet MS" panose="020B0603020202020204" pitchFamily="34" charset="0"/>
              </a:rPr>
              <a:t>“produce” </a:t>
            </a:r>
            <a:r>
              <a:rPr lang="en-US" dirty="0" err="1" smtClean="0">
                <a:latin typeface="Trebuchet MS" panose="020B0603020202020204" pitchFamily="34" charset="0"/>
              </a:rPr>
              <a:t>absolven</a:t>
            </a:r>
            <a:r>
              <a:rPr lang="ro-RO" dirty="0" smtClean="0">
                <a:latin typeface="Trebuchet MS" panose="020B0603020202020204" pitchFamily="34" charset="0"/>
              </a:rPr>
              <a:t>ț</a:t>
            </a:r>
            <a:r>
              <a:rPr lang="en-US" dirty="0" err="1" smtClean="0">
                <a:latin typeface="Trebuchet MS" panose="020B0603020202020204" pitchFamily="34" charset="0"/>
              </a:rPr>
              <a:t>i</a:t>
            </a:r>
            <a:r>
              <a:rPr lang="en-US" dirty="0" smtClean="0">
                <a:latin typeface="Trebuchet MS" panose="020B0603020202020204" pitchFamily="34" charset="0"/>
              </a:rPr>
              <a:t> </a:t>
            </a:r>
            <a:r>
              <a:rPr lang="ro-RO" dirty="0" smtClean="0">
                <a:latin typeface="Trebuchet MS" panose="020B0603020202020204" pitchFamily="34" charset="0"/>
              </a:rPr>
              <a:t>ceruți</a:t>
            </a:r>
            <a:r>
              <a:rPr lang="en-US" dirty="0" smtClean="0">
                <a:latin typeface="Trebuchet MS" panose="020B0603020202020204" pitchFamily="34" charset="0"/>
              </a:rPr>
              <a:t> de </a:t>
            </a:r>
            <a:r>
              <a:rPr lang="ro-RO" dirty="0" smtClean="0">
                <a:latin typeface="Trebuchet MS" panose="020B0603020202020204" pitchFamily="34" charset="0"/>
              </a:rPr>
              <a:t>piață</a:t>
            </a:r>
            <a:r>
              <a:rPr lang="ro-RO" dirty="0">
                <a:latin typeface="Trebuchet MS" panose="020B0603020202020204" pitchFamily="34" charset="0"/>
              </a:rPr>
              <a:t>.</a:t>
            </a:r>
            <a:endParaRPr lang="en-US" dirty="0" smtClean="0">
              <a:latin typeface="Trebuchet MS" panose="020B0603020202020204" pitchFamily="34" charset="0"/>
            </a:endParaRPr>
          </a:p>
          <a:p>
            <a:pPr marL="0" indent="0" algn="just">
              <a:buNone/>
            </a:pPr>
            <a:endParaRPr lang="ro-RO" i="1" dirty="0" smtClean="0">
              <a:latin typeface="Trebuchet MS" panose="020B0603020202020204" pitchFamily="34" charset="0"/>
            </a:endParaRPr>
          </a:p>
          <a:p>
            <a:pPr marL="0" indent="0" algn="just">
              <a:buNone/>
            </a:pPr>
            <a:r>
              <a:rPr lang="en-US" i="1" dirty="0" err="1" smtClean="0">
                <a:solidFill>
                  <a:srgbClr val="FF0000"/>
                </a:solidFill>
                <a:latin typeface="Trebuchet MS" panose="020B0603020202020204" pitchFamily="34" charset="0"/>
              </a:rPr>
              <a:t>Procesul</a:t>
            </a:r>
            <a:r>
              <a:rPr lang="en-US" i="1" dirty="0" smtClean="0">
                <a:solidFill>
                  <a:srgbClr val="FF0000"/>
                </a:solidFill>
                <a:latin typeface="Trebuchet MS" panose="020B0603020202020204" pitchFamily="34" charset="0"/>
              </a:rPr>
              <a:t> </a:t>
            </a:r>
            <a:r>
              <a:rPr lang="en-US" i="1" dirty="0" err="1" smtClean="0">
                <a:solidFill>
                  <a:srgbClr val="FF0000"/>
                </a:solidFill>
                <a:latin typeface="Trebuchet MS" panose="020B0603020202020204" pitchFamily="34" charset="0"/>
              </a:rPr>
              <a:t>tehnologic</a:t>
            </a:r>
            <a:r>
              <a:rPr lang="en-US" i="1" dirty="0" smtClean="0">
                <a:solidFill>
                  <a:srgbClr val="FF0000"/>
                </a:solidFill>
                <a:latin typeface="Trebuchet MS" panose="020B0603020202020204" pitchFamily="34" charset="0"/>
              </a:rPr>
              <a:t> </a:t>
            </a:r>
            <a:r>
              <a:rPr lang="en-US" i="1" dirty="0" err="1" smtClean="0">
                <a:solidFill>
                  <a:srgbClr val="FF0000"/>
                </a:solidFill>
                <a:latin typeface="Trebuchet MS" panose="020B0603020202020204" pitchFamily="34" charset="0"/>
              </a:rPr>
              <a:t>pe</a:t>
            </a:r>
            <a:r>
              <a:rPr lang="en-US" i="1" dirty="0" smtClean="0">
                <a:solidFill>
                  <a:srgbClr val="FF0000"/>
                </a:solidFill>
                <a:latin typeface="Trebuchet MS" panose="020B0603020202020204" pitchFamily="34" charset="0"/>
              </a:rPr>
              <a:t> </a:t>
            </a:r>
            <a:r>
              <a:rPr lang="en-US" i="1" dirty="0" err="1" smtClean="0">
                <a:solidFill>
                  <a:srgbClr val="FF0000"/>
                </a:solidFill>
                <a:latin typeface="Trebuchet MS" panose="020B0603020202020204" pitchFamily="34" charset="0"/>
              </a:rPr>
              <a:t>nivele</a:t>
            </a:r>
            <a:r>
              <a:rPr lang="en-US" i="1" dirty="0" smtClean="0">
                <a:solidFill>
                  <a:srgbClr val="FF0000"/>
                </a:solidFill>
                <a:latin typeface="Trebuchet MS" panose="020B0603020202020204" pitchFamily="34" charset="0"/>
              </a:rPr>
              <a:t> de </a:t>
            </a:r>
            <a:r>
              <a:rPr lang="en-US" i="1" dirty="0" err="1" smtClean="0">
                <a:solidFill>
                  <a:srgbClr val="FF0000"/>
                </a:solidFill>
                <a:latin typeface="Trebuchet MS" panose="020B0603020202020204" pitchFamily="34" charset="0"/>
              </a:rPr>
              <a:t>calificare</a:t>
            </a:r>
            <a:r>
              <a:rPr lang="en-US" dirty="0" smtClean="0">
                <a:solidFill>
                  <a:srgbClr val="FF0000"/>
                </a:solidFill>
                <a:latin typeface="Trebuchet MS" panose="020B0603020202020204" pitchFamily="34" charset="0"/>
              </a:rPr>
              <a:t>:</a:t>
            </a:r>
            <a:r>
              <a:rPr lang="ro-RO" dirty="0" smtClean="0">
                <a:solidFill>
                  <a:srgbClr val="FF0000"/>
                </a:solidFill>
                <a:latin typeface="Trebuchet MS" panose="020B0603020202020204" pitchFamily="34" charset="0"/>
              </a:rPr>
              <a:t> </a:t>
            </a:r>
            <a:r>
              <a:rPr lang="en-US" dirty="0" err="1" smtClean="0">
                <a:latin typeface="Trebuchet MS" panose="020B0603020202020204" pitchFamily="34" charset="0"/>
              </a:rPr>
              <a:t>rezultatele</a:t>
            </a:r>
            <a:r>
              <a:rPr lang="en-US" dirty="0" smtClean="0">
                <a:latin typeface="Trebuchet MS" panose="020B0603020202020204" pitchFamily="34" charset="0"/>
              </a:rPr>
              <a:t> </a:t>
            </a:r>
            <a:r>
              <a:rPr lang="ro-RO" dirty="0" smtClean="0">
                <a:latin typeface="Trebuchet MS" panose="020B0603020202020204" pitchFamily="34" charset="0"/>
              </a:rPr>
              <a:t>învățării</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err="1" smtClean="0">
                <a:latin typeface="Trebuchet MS" panose="020B0603020202020204" pitchFamily="34" charset="0"/>
              </a:rPr>
              <a:t>curricul</a:t>
            </a:r>
            <a:r>
              <a:rPr lang="ro-RO" dirty="0" smtClean="0">
                <a:latin typeface="Trebuchet MS" panose="020B0603020202020204" pitchFamily="34" charset="0"/>
              </a:rPr>
              <a:t>ă</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err="1" smtClean="0">
                <a:latin typeface="Trebuchet MS" panose="020B0603020202020204" pitchFamily="34" charset="0"/>
              </a:rPr>
              <a:t>predare</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err="1" smtClean="0">
                <a:latin typeface="Trebuchet MS" panose="020B0603020202020204" pitchFamily="34" charset="0"/>
              </a:rPr>
              <a:t>evaluare</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err="1" smtClean="0">
                <a:latin typeface="Trebuchet MS" panose="020B0603020202020204" pitchFamily="34" charset="0"/>
              </a:rPr>
              <a:t>cer</a:t>
            </a:r>
            <a:r>
              <a:rPr lang="ro-RO" dirty="0" smtClean="0">
                <a:latin typeface="Trebuchet MS" panose="020B0603020202020204" pitchFamily="34" charset="0"/>
              </a:rPr>
              <a:t>t</a:t>
            </a:r>
            <a:r>
              <a:rPr lang="en-US" dirty="0" err="1" smtClean="0">
                <a:latin typeface="Trebuchet MS" panose="020B0603020202020204" pitchFamily="34" charset="0"/>
              </a:rPr>
              <a:t>ificare</a:t>
            </a:r>
            <a:r>
              <a:rPr lang="en-US" dirty="0" smtClean="0">
                <a:latin typeface="Trebuchet MS" panose="020B0603020202020204" pitchFamily="34" charset="0"/>
              </a:rPr>
              <a:t>=</a:t>
            </a:r>
            <a:r>
              <a:rPr lang="en-US" dirty="0" err="1" smtClean="0">
                <a:latin typeface="Trebuchet MS" panose="020B0603020202020204" pitchFamily="34" charset="0"/>
              </a:rPr>
              <a:t>calificare</a:t>
            </a:r>
            <a:r>
              <a:rPr lang="ro-RO" dirty="0">
                <a:latin typeface="Trebuchet MS" panose="020B0603020202020204" pitchFamily="34" charset="0"/>
              </a:rPr>
              <a:t>.</a:t>
            </a:r>
            <a:endParaRPr lang="en-US" dirty="0" smtClean="0">
              <a:latin typeface="Trebuchet MS" panose="020B0603020202020204" pitchFamily="34" charset="0"/>
            </a:endParaRPr>
          </a:p>
          <a:p>
            <a:pPr marL="0" indent="0" algn="just">
              <a:buNone/>
            </a:pPr>
            <a:endParaRPr lang="ro-RO" i="1" dirty="0" smtClean="0">
              <a:latin typeface="Trebuchet MS" panose="020B0603020202020204" pitchFamily="34" charset="0"/>
            </a:endParaRPr>
          </a:p>
          <a:p>
            <a:pPr marL="0" indent="0" algn="just">
              <a:buNone/>
            </a:pPr>
            <a:r>
              <a:rPr lang="en-US" i="1" dirty="0" err="1" smtClean="0">
                <a:solidFill>
                  <a:srgbClr val="FF0000"/>
                </a:solidFill>
                <a:latin typeface="Trebuchet MS" panose="020B0603020202020204" pitchFamily="34" charset="0"/>
              </a:rPr>
              <a:t>Pentru</a:t>
            </a:r>
            <a:r>
              <a:rPr lang="en-US" i="1" dirty="0" smtClean="0">
                <a:solidFill>
                  <a:srgbClr val="FF0000"/>
                </a:solidFill>
                <a:latin typeface="Trebuchet MS" panose="020B0603020202020204" pitchFamily="34" charset="0"/>
              </a:rPr>
              <a:t> moment</a:t>
            </a:r>
            <a:r>
              <a:rPr lang="ro-RO" i="1" dirty="0" smtClean="0">
                <a:solidFill>
                  <a:srgbClr val="FF0000"/>
                </a:solidFill>
                <a:latin typeface="Trebuchet MS" panose="020B0603020202020204" pitchFamily="34" charset="0"/>
              </a:rPr>
              <a:t>,</a:t>
            </a:r>
            <a:r>
              <a:rPr lang="en-US" i="1" dirty="0" smtClean="0">
                <a:solidFill>
                  <a:srgbClr val="FF0000"/>
                </a:solidFill>
                <a:latin typeface="Trebuchet MS" panose="020B0603020202020204" pitchFamily="34" charset="0"/>
              </a:rPr>
              <a:t> </a:t>
            </a:r>
            <a:r>
              <a:rPr lang="ro-RO" i="1" dirty="0" smtClean="0">
                <a:solidFill>
                  <a:srgbClr val="FF0000"/>
                </a:solidFill>
                <a:latin typeface="Trebuchet MS" panose="020B0603020202020204" pitchFamily="34" charset="0"/>
              </a:rPr>
              <a:t>piața</a:t>
            </a:r>
            <a:r>
              <a:rPr lang="en-US" dirty="0" smtClean="0">
                <a:solidFill>
                  <a:srgbClr val="FF0000"/>
                </a:solidFill>
                <a:latin typeface="Trebuchet MS" panose="020B0603020202020204" pitchFamily="34" charset="0"/>
              </a:rPr>
              <a:t>:</a:t>
            </a:r>
            <a:r>
              <a:rPr lang="ro-RO" dirty="0" smtClean="0">
                <a:solidFill>
                  <a:srgbClr val="FF0000"/>
                </a:solidFill>
                <a:latin typeface="Trebuchet MS" panose="020B0603020202020204" pitchFamily="34" charset="0"/>
              </a:rPr>
              <a:t> </a:t>
            </a:r>
            <a:r>
              <a:rPr lang="en-US" dirty="0" smtClean="0">
                <a:latin typeface="Trebuchet MS" panose="020B0603020202020204" pitchFamily="34" charset="0"/>
              </a:rPr>
              <a:t>UE</a:t>
            </a:r>
            <a:r>
              <a:rPr lang="ro-RO" dirty="0" smtClean="0">
                <a:latin typeface="Trebuchet MS" panose="020B0603020202020204" pitchFamily="34" charset="0"/>
              </a:rPr>
              <a:t>.</a:t>
            </a:r>
            <a:endParaRPr lang="en-US" dirty="0" smtClean="0">
              <a:latin typeface="Trebuchet MS" panose="020B0603020202020204" pitchFamily="34" charset="0"/>
            </a:endParaRPr>
          </a:p>
          <a:p>
            <a:pPr marL="0" indent="0" algn="just">
              <a:buNone/>
            </a:pPr>
            <a:endParaRPr lang="ro-RO" dirty="0" smtClean="0">
              <a:latin typeface="Trebuchet MS" panose="020B0603020202020204" pitchFamily="34" charset="0"/>
            </a:endParaRPr>
          </a:p>
          <a:p>
            <a:pPr marL="0" indent="0" algn="just">
              <a:buNone/>
            </a:pPr>
            <a:r>
              <a:rPr lang="en-US" i="1" dirty="0" err="1" smtClean="0">
                <a:solidFill>
                  <a:srgbClr val="FF0000"/>
                </a:solidFill>
                <a:latin typeface="Trebuchet MS" panose="020B0603020202020204" pitchFamily="34" charset="0"/>
              </a:rPr>
              <a:t>Baza</a:t>
            </a:r>
            <a:r>
              <a:rPr lang="en-US" dirty="0" smtClean="0">
                <a:solidFill>
                  <a:srgbClr val="FF0000"/>
                </a:solidFill>
                <a:latin typeface="Trebuchet MS" panose="020B0603020202020204" pitchFamily="34" charset="0"/>
              </a:rPr>
              <a:t>:</a:t>
            </a:r>
            <a:r>
              <a:rPr lang="ro-RO" dirty="0" smtClean="0">
                <a:solidFill>
                  <a:srgbClr val="FF0000"/>
                </a:solidFill>
                <a:latin typeface="Trebuchet MS" panose="020B0603020202020204" pitchFamily="34" charset="0"/>
              </a:rPr>
              <a:t> </a:t>
            </a:r>
            <a:r>
              <a:rPr lang="en-US" dirty="0" err="1" smtClean="0">
                <a:latin typeface="Trebuchet MS" panose="020B0603020202020204" pitchFamily="34" charset="0"/>
              </a:rPr>
              <a:t>standardele</a:t>
            </a:r>
            <a:r>
              <a:rPr lang="ro-RO" dirty="0">
                <a:latin typeface="Trebuchet MS" panose="020B0603020202020204" pitchFamily="34" charset="0"/>
              </a:rPr>
              <a:t>.</a:t>
            </a:r>
            <a:endParaRPr lang="en-US" dirty="0">
              <a:latin typeface="Trebuchet MS" panose="020B0603020202020204" pitchFamily="34" charset="0"/>
            </a:endParaRPr>
          </a:p>
        </p:txBody>
      </p:sp>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741306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isplaying Engineering Model Graphic.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latin typeface="Trebuchet MS" panose="020B0603020202020204" pitchFamily="34" charset="0"/>
            </a:endParaRPr>
          </a:p>
        </p:txBody>
      </p:sp>
      <p:sp>
        <p:nvSpPr>
          <p:cNvPr id="11" name="Title 1"/>
          <p:cNvSpPr txBox="1">
            <a:spLocks/>
          </p:cNvSpPr>
          <p:nvPr/>
        </p:nvSpPr>
        <p:spPr>
          <a:xfrm>
            <a:off x="457200" y="1048373"/>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o-RO" sz="2400" b="1" dirty="0" smtClean="0">
                <a:solidFill>
                  <a:schemeClr val="bg1">
                    <a:lumMod val="50000"/>
                  </a:schemeClr>
                </a:solidFill>
                <a:latin typeface="Trebuchet MS" panose="020B0603020202020204" pitchFamily="34" charset="0"/>
              </a:rPr>
              <a:t>Competențe pentru locul de muncă</a:t>
            </a:r>
            <a:r>
              <a:rPr lang="en-US" sz="2400" b="1" dirty="0" smtClean="0">
                <a:solidFill>
                  <a:schemeClr val="bg1">
                    <a:lumMod val="50000"/>
                  </a:schemeClr>
                </a:solidFill>
                <a:latin typeface="Trebuchet MS" panose="020B0603020202020204" pitchFamily="34" charset="0"/>
              </a:rPr>
              <a:t>: </a:t>
            </a:r>
            <a:r>
              <a:rPr lang="ro-RO" sz="2400" b="1" dirty="0" smtClean="0">
                <a:solidFill>
                  <a:schemeClr val="bg1">
                    <a:lumMod val="50000"/>
                  </a:schemeClr>
                </a:solidFill>
                <a:latin typeface="Trebuchet MS" panose="020B0603020202020204" pitchFamily="34" charset="0"/>
              </a:rPr>
              <a:t>Nivelul</a:t>
            </a:r>
            <a:r>
              <a:rPr lang="en-US" sz="2400" b="1" dirty="0" smtClean="0">
                <a:solidFill>
                  <a:schemeClr val="bg1">
                    <a:lumMod val="50000"/>
                  </a:schemeClr>
                </a:solidFill>
                <a:latin typeface="Trebuchet MS" panose="020B0603020202020204" pitchFamily="34" charset="0"/>
              </a:rPr>
              <a:t> </a:t>
            </a:r>
            <a:r>
              <a:rPr lang="en-US" sz="2400" b="1" dirty="0">
                <a:solidFill>
                  <a:schemeClr val="bg1">
                    <a:lumMod val="50000"/>
                  </a:schemeClr>
                </a:solidFill>
                <a:latin typeface="Trebuchet MS" panose="020B0603020202020204" pitchFamily="34" charset="0"/>
              </a:rPr>
              <a:t>3</a:t>
            </a:r>
          </a:p>
        </p:txBody>
      </p:sp>
      <p:cxnSp>
        <p:nvCxnSpPr>
          <p:cNvPr id="12" name="Straight Connector 11"/>
          <p:cNvCxnSpPr/>
          <p:nvPr/>
        </p:nvCxnSpPr>
        <p:spPr>
          <a:xfrm>
            <a:off x="533400" y="1740722"/>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16181" y="1676400"/>
            <a:ext cx="6987772" cy="4522322"/>
            <a:chOff x="1015768" y="1143000"/>
            <a:chExt cx="7015406" cy="5120044"/>
          </a:xfrm>
        </p:grpSpPr>
        <p:grpSp>
          <p:nvGrpSpPr>
            <p:cNvPr id="30" name="Group 29"/>
            <p:cNvGrpSpPr/>
            <p:nvPr/>
          </p:nvGrpSpPr>
          <p:grpSpPr>
            <a:xfrm>
              <a:off x="1015768" y="1143000"/>
              <a:ext cx="7015406" cy="5120044"/>
              <a:chOff x="1153838" y="1143000"/>
              <a:chExt cx="7015406" cy="5120044"/>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8094"/>
              <a:stretch/>
            </p:blipFill>
            <p:spPr>
              <a:xfrm>
                <a:off x="1514668" y="1143000"/>
                <a:ext cx="6068200" cy="108921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068" y="1500980"/>
                <a:ext cx="5867400" cy="3300801"/>
              </a:xfrm>
              <a:prstGeom prst="rect">
                <a:avLst/>
              </a:prstGeom>
            </p:spPr>
          </p:pic>
          <p:grpSp>
            <p:nvGrpSpPr>
              <p:cNvPr id="29" name="Group 28"/>
              <p:cNvGrpSpPr/>
              <p:nvPr/>
            </p:nvGrpSpPr>
            <p:grpSpPr>
              <a:xfrm>
                <a:off x="1153838" y="4145577"/>
                <a:ext cx="7015406" cy="2117467"/>
                <a:chOff x="1153838" y="3993177"/>
                <a:chExt cx="7015406" cy="2117467"/>
              </a:xfrm>
            </p:grpSpPr>
            <p:sp>
              <p:nvSpPr>
                <p:cNvPr id="18" name="TextBox 17"/>
                <p:cNvSpPr txBox="1"/>
                <p:nvPr/>
              </p:nvSpPr>
              <p:spPr>
                <a:xfrm>
                  <a:off x="6709438" y="4570140"/>
                  <a:ext cx="1459806" cy="307777"/>
                </a:xfrm>
                <a:prstGeom prst="rect">
                  <a:avLst/>
                </a:prstGeom>
                <a:noFill/>
                <a:ln w="38100">
                  <a:solidFill>
                    <a:schemeClr val="accent3"/>
                  </a:solidFill>
                </a:ln>
              </p:spPr>
              <p:txBody>
                <a:bodyPr wrap="square" rtlCol="0" anchor="ctr">
                  <a:spAutoFit/>
                </a:bodyPr>
                <a:lstStyle/>
                <a:p>
                  <a:pPr algn="ctr"/>
                  <a:r>
                    <a:rPr lang="en-US" sz="1400" dirty="0">
                      <a:latin typeface="Trebuchet MS" panose="020B0603020202020204" pitchFamily="34" charset="0"/>
                    </a:rPr>
                    <a:t>Teamwork</a:t>
                  </a:r>
                </a:p>
              </p:txBody>
            </p:sp>
            <p:sp>
              <p:nvSpPr>
                <p:cNvPr id="20" name="TextBox 19"/>
                <p:cNvSpPr txBox="1"/>
                <p:nvPr/>
              </p:nvSpPr>
              <p:spPr>
                <a:xfrm>
                  <a:off x="3159119" y="4051607"/>
                  <a:ext cx="1185666" cy="461665"/>
                </a:xfrm>
                <a:prstGeom prst="rect">
                  <a:avLst/>
                </a:prstGeom>
                <a:noFill/>
                <a:ln w="38100">
                  <a:solidFill>
                    <a:schemeClr val="accent3"/>
                  </a:solidFill>
                </a:ln>
              </p:spPr>
              <p:txBody>
                <a:bodyPr wrap="square" rtlCol="0" anchor="ctr">
                  <a:spAutoFit/>
                </a:bodyPr>
                <a:lstStyle/>
                <a:p>
                  <a:pPr algn="ctr"/>
                  <a:r>
                    <a:rPr lang="en-US" sz="1200" dirty="0" smtClean="0">
                      <a:latin typeface="Trebuchet MS" panose="020B0603020202020204" pitchFamily="34" charset="0"/>
                    </a:rPr>
                    <a:t>Plan</a:t>
                  </a:r>
                  <a:r>
                    <a:rPr lang="ro-RO" sz="1200" dirty="0" err="1" smtClean="0">
                      <a:latin typeface="Trebuchet MS" panose="020B0603020202020204" pitchFamily="34" charset="0"/>
                    </a:rPr>
                    <a:t>ificare</a:t>
                  </a:r>
                  <a:r>
                    <a:rPr lang="en-US" sz="1200" dirty="0" smtClean="0">
                      <a:latin typeface="Trebuchet MS" panose="020B0603020202020204" pitchFamily="34" charset="0"/>
                    </a:rPr>
                    <a:t> &amp;</a:t>
                  </a:r>
                  <a:r>
                    <a:rPr lang="ro-RO" sz="1200" dirty="0" smtClean="0">
                      <a:latin typeface="Trebuchet MS" panose="020B0603020202020204" pitchFamily="34" charset="0"/>
                    </a:rPr>
                    <a:t> </a:t>
                  </a:r>
                  <a:r>
                    <a:rPr lang="en-US" sz="1200" dirty="0" err="1" smtClean="0">
                      <a:latin typeface="Trebuchet MS" panose="020B0603020202020204" pitchFamily="34" charset="0"/>
                    </a:rPr>
                    <a:t>Organiz</a:t>
                  </a:r>
                  <a:r>
                    <a:rPr lang="ro-RO" sz="1200" dirty="0" smtClean="0">
                      <a:latin typeface="Trebuchet MS" panose="020B0603020202020204" pitchFamily="34" charset="0"/>
                    </a:rPr>
                    <a:t>are</a:t>
                  </a:r>
                  <a:r>
                    <a:rPr lang="en-US" sz="1200" dirty="0" smtClean="0">
                      <a:latin typeface="Trebuchet MS" panose="020B0603020202020204" pitchFamily="34" charset="0"/>
                    </a:rPr>
                    <a:t> </a:t>
                  </a:r>
                  <a:endParaRPr lang="en-US" sz="1200" dirty="0">
                    <a:latin typeface="Trebuchet MS" panose="020B0603020202020204" pitchFamily="34" charset="0"/>
                  </a:endParaRPr>
                </a:p>
              </p:txBody>
            </p:sp>
            <p:sp>
              <p:nvSpPr>
                <p:cNvPr id="21" name="TextBox 20"/>
                <p:cNvSpPr txBox="1"/>
                <p:nvPr/>
              </p:nvSpPr>
              <p:spPr>
                <a:xfrm>
                  <a:off x="1161849" y="5156537"/>
                  <a:ext cx="2005833" cy="954107"/>
                </a:xfrm>
                <a:prstGeom prst="rect">
                  <a:avLst/>
                </a:prstGeom>
                <a:noFill/>
                <a:ln w="38100">
                  <a:solidFill>
                    <a:schemeClr val="accent3"/>
                  </a:solidFill>
                </a:ln>
              </p:spPr>
              <p:txBody>
                <a:bodyPr wrap="square" rtlCol="0" anchor="ctr">
                  <a:spAutoFit/>
                </a:bodyPr>
                <a:lstStyle/>
                <a:p>
                  <a:pPr algn="ctr"/>
                  <a:r>
                    <a:rPr lang="ro-RO" sz="1400" dirty="0" smtClean="0">
                      <a:latin typeface="Trebuchet MS" panose="020B0603020202020204" pitchFamily="34" charset="0"/>
                    </a:rPr>
                    <a:t>Rezolvarea problemelor, prevenire </a:t>
                  </a:r>
                  <a:r>
                    <a:rPr lang="en-US" sz="1400" dirty="0" smtClean="0">
                      <a:latin typeface="Trebuchet MS" panose="020B0603020202020204" pitchFamily="34" charset="0"/>
                    </a:rPr>
                    <a:t>&amp; </a:t>
                  </a:r>
                  <a:r>
                    <a:rPr lang="ro-RO" sz="1400" dirty="0" smtClean="0">
                      <a:latin typeface="Trebuchet MS" panose="020B0603020202020204" pitchFamily="34" charset="0"/>
                    </a:rPr>
                    <a:t>luarea deciziilor</a:t>
                  </a:r>
                  <a:r>
                    <a:rPr lang="en-US" sz="1400" dirty="0" smtClean="0">
                      <a:latin typeface="Trebuchet MS" panose="020B0603020202020204" pitchFamily="34" charset="0"/>
                    </a:rPr>
                    <a:t> </a:t>
                  </a:r>
                  <a:endParaRPr lang="en-US" sz="1400" dirty="0">
                    <a:latin typeface="Trebuchet MS" panose="020B0603020202020204" pitchFamily="34" charset="0"/>
                  </a:endParaRPr>
                </a:p>
              </p:txBody>
            </p:sp>
            <p:sp>
              <p:nvSpPr>
                <p:cNvPr id="22" name="TextBox 21"/>
                <p:cNvSpPr txBox="1"/>
                <p:nvPr/>
              </p:nvSpPr>
              <p:spPr>
                <a:xfrm>
                  <a:off x="5002864" y="4602777"/>
                  <a:ext cx="1676400" cy="523220"/>
                </a:xfrm>
                <a:prstGeom prst="rect">
                  <a:avLst/>
                </a:prstGeom>
                <a:noFill/>
                <a:ln w="38100">
                  <a:solidFill>
                    <a:schemeClr val="accent3"/>
                  </a:solidFill>
                </a:ln>
              </p:spPr>
              <p:txBody>
                <a:bodyPr wrap="square" rtlCol="0" anchor="ctr">
                  <a:spAutoFit/>
                </a:bodyPr>
                <a:lstStyle/>
                <a:p>
                  <a:pPr algn="ctr"/>
                  <a:r>
                    <a:rPr lang="en-US" sz="1400" dirty="0">
                      <a:latin typeface="Trebuchet MS" panose="020B0603020202020204" pitchFamily="34" charset="0"/>
                    </a:rPr>
                    <a:t>Business Fundamentals</a:t>
                  </a:r>
                </a:p>
              </p:txBody>
            </p:sp>
            <p:sp>
              <p:nvSpPr>
                <p:cNvPr id="23" name="TextBox 22"/>
                <p:cNvSpPr txBox="1"/>
                <p:nvPr/>
              </p:nvSpPr>
              <p:spPr>
                <a:xfrm>
                  <a:off x="4348302" y="3993177"/>
                  <a:ext cx="1415499" cy="523220"/>
                </a:xfrm>
                <a:prstGeom prst="rect">
                  <a:avLst/>
                </a:prstGeom>
                <a:noFill/>
                <a:ln w="38100">
                  <a:solidFill>
                    <a:schemeClr val="accent3"/>
                  </a:solidFill>
                </a:ln>
              </p:spPr>
              <p:txBody>
                <a:bodyPr wrap="square" rtlCol="0" anchor="ctr">
                  <a:spAutoFit/>
                </a:bodyPr>
                <a:lstStyle/>
                <a:p>
                  <a:pPr algn="ctr"/>
                  <a:r>
                    <a:rPr lang="ro-RO" sz="1400" dirty="0" smtClean="0">
                      <a:latin typeface="Trebuchet MS" panose="020B0603020202020204" pitchFamily="34" charset="0"/>
                    </a:rPr>
                    <a:t>Planificare</a:t>
                  </a:r>
                  <a:r>
                    <a:rPr lang="en-US" sz="1400" dirty="0" smtClean="0">
                      <a:latin typeface="Trebuchet MS" panose="020B0603020202020204" pitchFamily="34" charset="0"/>
                    </a:rPr>
                    <a:t>&amp; </a:t>
                  </a:r>
                  <a:r>
                    <a:rPr lang="en-US" sz="1400" dirty="0" err="1" smtClean="0">
                      <a:latin typeface="Trebuchet MS" panose="020B0603020202020204" pitchFamily="34" charset="0"/>
                    </a:rPr>
                    <a:t>Coord</a:t>
                  </a:r>
                  <a:r>
                    <a:rPr lang="ro-RO" sz="1400" dirty="0" err="1" smtClean="0">
                      <a:latin typeface="Trebuchet MS" panose="020B0603020202020204" pitchFamily="34" charset="0"/>
                    </a:rPr>
                    <a:t>onare</a:t>
                  </a:r>
                  <a:endParaRPr lang="en-US" sz="1400" dirty="0">
                    <a:latin typeface="Trebuchet MS" panose="020B0603020202020204" pitchFamily="34" charset="0"/>
                  </a:endParaRPr>
                </a:p>
              </p:txBody>
            </p:sp>
            <p:sp>
              <p:nvSpPr>
                <p:cNvPr id="24" name="TextBox 23"/>
                <p:cNvSpPr txBox="1"/>
                <p:nvPr/>
              </p:nvSpPr>
              <p:spPr>
                <a:xfrm>
                  <a:off x="1153838" y="4601295"/>
                  <a:ext cx="2005833" cy="461665"/>
                </a:xfrm>
                <a:prstGeom prst="rect">
                  <a:avLst/>
                </a:prstGeom>
                <a:noFill/>
                <a:ln w="38100">
                  <a:solidFill>
                    <a:schemeClr val="accent3"/>
                  </a:solidFill>
                </a:ln>
              </p:spPr>
              <p:txBody>
                <a:bodyPr wrap="square" rtlCol="0" anchor="ctr">
                  <a:spAutoFit/>
                </a:bodyPr>
                <a:lstStyle/>
                <a:p>
                  <a:pPr algn="ctr"/>
                  <a:r>
                    <a:rPr lang="ro-RO" sz="1200" dirty="0" smtClean="0">
                      <a:latin typeface="Trebuchet MS" panose="020B0603020202020204" pitchFamily="34" charset="0"/>
                    </a:rPr>
                    <a:t>Verificare, examinare &amp; înregistrare</a:t>
                  </a:r>
                  <a:endParaRPr lang="en-US" sz="1200" dirty="0">
                    <a:latin typeface="Trebuchet MS" panose="020B0603020202020204" pitchFamily="34" charset="0"/>
                  </a:endParaRPr>
                </a:p>
              </p:txBody>
            </p:sp>
            <p:sp>
              <p:nvSpPr>
                <p:cNvPr id="25" name="TextBox 24"/>
                <p:cNvSpPr txBox="1"/>
                <p:nvPr/>
              </p:nvSpPr>
              <p:spPr>
                <a:xfrm>
                  <a:off x="6709438" y="4931660"/>
                  <a:ext cx="1459806" cy="523220"/>
                </a:xfrm>
                <a:prstGeom prst="rect">
                  <a:avLst/>
                </a:prstGeom>
                <a:noFill/>
                <a:ln w="38100">
                  <a:solidFill>
                    <a:schemeClr val="accent3"/>
                  </a:solidFill>
                </a:ln>
              </p:spPr>
              <p:txBody>
                <a:bodyPr wrap="square" rtlCol="0" anchor="ctr">
                  <a:spAutoFit/>
                </a:bodyPr>
                <a:lstStyle/>
                <a:p>
                  <a:pPr algn="ctr"/>
                  <a:r>
                    <a:rPr lang="ro-RO" sz="1400" dirty="0" smtClean="0">
                      <a:latin typeface="Trebuchet MS" panose="020B0603020202020204" pitchFamily="34" charset="0"/>
                    </a:rPr>
                    <a:t>Gândire creativă</a:t>
                  </a:r>
                  <a:endParaRPr lang="en-US" sz="1400" dirty="0">
                    <a:latin typeface="Trebuchet MS" panose="020B0603020202020204" pitchFamily="34" charset="0"/>
                  </a:endParaRPr>
                </a:p>
              </p:txBody>
            </p:sp>
            <p:sp>
              <p:nvSpPr>
                <p:cNvPr id="26" name="TextBox 25"/>
                <p:cNvSpPr txBox="1"/>
                <p:nvPr/>
              </p:nvSpPr>
              <p:spPr>
                <a:xfrm>
                  <a:off x="5763801" y="3993177"/>
                  <a:ext cx="2405443" cy="523220"/>
                </a:xfrm>
                <a:prstGeom prst="rect">
                  <a:avLst/>
                </a:prstGeom>
                <a:noFill/>
                <a:ln w="38100">
                  <a:solidFill>
                    <a:schemeClr val="accent3"/>
                  </a:solidFill>
                </a:ln>
              </p:spPr>
              <p:txBody>
                <a:bodyPr wrap="square" rtlCol="0" anchor="ctr">
                  <a:spAutoFit/>
                </a:bodyPr>
                <a:lstStyle/>
                <a:p>
                  <a:pPr algn="ctr"/>
                  <a:r>
                    <a:rPr lang="ro-RO" sz="1400" dirty="0" smtClean="0">
                      <a:latin typeface="Trebuchet MS" panose="020B0603020202020204" pitchFamily="34" charset="0"/>
                    </a:rPr>
                    <a:t>Lucrul cu instrumente și tehnologie </a:t>
                  </a:r>
                  <a:endParaRPr lang="en-US" sz="1400" dirty="0">
                    <a:latin typeface="Trebuchet MS" panose="020B0603020202020204" pitchFamily="34" charset="0"/>
                  </a:endParaRPr>
                </a:p>
              </p:txBody>
            </p:sp>
            <p:sp>
              <p:nvSpPr>
                <p:cNvPr id="27" name="TextBox 26"/>
                <p:cNvSpPr txBox="1"/>
                <p:nvPr/>
              </p:nvSpPr>
              <p:spPr>
                <a:xfrm>
                  <a:off x="1153838" y="3993177"/>
                  <a:ext cx="2005832" cy="523220"/>
                </a:xfrm>
                <a:prstGeom prst="rect">
                  <a:avLst/>
                </a:prstGeom>
                <a:noFill/>
                <a:ln w="38100">
                  <a:solidFill>
                    <a:schemeClr val="accent3"/>
                  </a:solidFill>
                </a:ln>
              </p:spPr>
              <p:txBody>
                <a:bodyPr wrap="square" rtlCol="0" anchor="ctr">
                  <a:spAutoFit/>
                </a:bodyPr>
                <a:lstStyle/>
                <a:p>
                  <a:pPr algn="ctr"/>
                  <a:r>
                    <a:rPr lang="ro-RO" sz="1400" dirty="0" smtClean="0">
                      <a:latin typeface="Trebuchet MS" panose="020B0603020202020204" pitchFamily="34" charset="0"/>
                    </a:rPr>
                    <a:t>Căutarea </a:t>
                  </a:r>
                  <a:r>
                    <a:rPr lang="en-US" sz="1400" dirty="0" smtClean="0">
                      <a:latin typeface="Trebuchet MS" panose="020B0603020202020204" pitchFamily="34" charset="0"/>
                    </a:rPr>
                    <a:t>&amp; </a:t>
                  </a:r>
                  <a:r>
                    <a:rPr lang="ro-RO" sz="1400" dirty="0" smtClean="0">
                      <a:latin typeface="Trebuchet MS" panose="020B0603020202020204" pitchFamily="34" charset="0"/>
                    </a:rPr>
                    <a:t>crearea de oportunități</a:t>
                  </a:r>
                  <a:endParaRPr lang="en-US" sz="1400" dirty="0">
                    <a:latin typeface="Trebuchet MS" panose="020B0603020202020204" pitchFamily="34" charset="0"/>
                  </a:endParaRPr>
                </a:p>
              </p:txBody>
            </p:sp>
          </p:grpSp>
        </p:grpSp>
        <p:sp>
          <p:nvSpPr>
            <p:cNvPr id="32" name="TextBox 31"/>
            <p:cNvSpPr txBox="1"/>
            <p:nvPr/>
          </p:nvSpPr>
          <p:spPr>
            <a:xfrm>
              <a:off x="3021049" y="4755177"/>
              <a:ext cx="1843745" cy="523220"/>
            </a:xfrm>
            <a:prstGeom prst="rect">
              <a:avLst/>
            </a:prstGeom>
            <a:noFill/>
            <a:ln w="38100">
              <a:solidFill>
                <a:schemeClr val="accent3"/>
              </a:solidFill>
            </a:ln>
          </p:spPr>
          <p:txBody>
            <a:bodyPr wrap="square" rtlCol="0" anchor="ctr">
              <a:spAutoFit/>
            </a:bodyPr>
            <a:lstStyle/>
            <a:p>
              <a:pPr algn="ctr"/>
              <a:r>
                <a:rPr lang="ro-RO" sz="1400" dirty="0" smtClean="0">
                  <a:latin typeface="Trebuchet MS" panose="020B0603020202020204" pitchFamily="34" charset="0"/>
                </a:rPr>
                <a:t>Focus pe </a:t>
              </a:r>
              <a:r>
                <a:rPr lang="en-US" sz="1400" dirty="0" smtClean="0">
                  <a:latin typeface="Trebuchet MS" panose="020B0603020202020204" pitchFamily="34" charset="0"/>
                </a:rPr>
                <a:t>Client</a:t>
              </a:r>
              <a:r>
                <a:rPr lang="en-US" sz="1400" dirty="0">
                  <a:latin typeface="Trebuchet MS" panose="020B0603020202020204" pitchFamily="34" charset="0"/>
                </a:rPr>
                <a:t>/ </a:t>
              </a:r>
              <a:r>
                <a:rPr lang="en-US" sz="1400" dirty="0" smtClean="0">
                  <a:latin typeface="Trebuchet MS" panose="020B0603020202020204" pitchFamily="34" charset="0"/>
                </a:rPr>
                <a:t>Stakeholder</a:t>
              </a:r>
              <a:endParaRPr lang="en-US" sz="1400" dirty="0">
                <a:latin typeface="Trebuchet MS" panose="020B0603020202020204" pitchFamily="34" charset="0"/>
              </a:endParaRPr>
            </a:p>
          </p:txBody>
        </p:sp>
      </p:grpSp>
      <p:grpSp>
        <p:nvGrpSpPr>
          <p:cNvPr id="31" name="Group 30">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33" name="Picture 32">
              <a:extLst>
                <a:ext uri="{FF2B5EF4-FFF2-40B4-BE49-F238E27FC236}">
                  <a16:creationId xmlns:a16="http://schemas.microsoft.com/office/drawing/2014/main" xmlns="" id="{DB3ABF05-6C33-2269-39EB-7725C69C0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34" name="Picture 33">
              <a:extLst>
                <a:ext uri="{FF2B5EF4-FFF2-40B4-BE49-F238E27FC236}">
                  <a16:creationId xmlns:a16="http://schemas.microsoft.com/office/drawing/2014/main" xmlns="" id="{967661F3-48C5-834B-614E-D199F099FA6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35" name="Group 34">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36"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37" name="Straight Connector 36">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939425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isplaying Engineering Model Graphic.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latin typeface="Trebuchet MS" panose="020B0603020202020204" pitchFamily="34" charset="0"/>
            </a:endParaRPr>
          </a:p>
        </p:txBody>
      </p:sp>
      <p:sp>
        <p:nvSpPr>
          <p:cNvPr id="11" name="Title 1"/>
          <p:cNvSpPr txBox="1">
            <a:spLocks/>
          </p:cNvSpPr>
          <p:nvPr/>
        </p:nvSpPr>
        <p:spPr>
          <a:xfrm>
            <a:off x="524933" y="1017222"/>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o-RO" sz="2400" b="1" dirty="0" smtClean="0">
                <a:solidFill>
                  <a:schemeClr val="bg1">
                    <a:lumMod val="50000"/>
                  </a:schemeClr>
                </a:solidFill>
                <a:latin typeface="Trebuchet MS" panose="020B0603020202020204" pitchFamily="34" charset="0"/>
              </a:rPr>
              <a:t>Competențe tehnice generale pentru sectorul de industrie: Nivelul </a:t>
            </a:r>
            <a:r>
              <a:rPr lang="en-US" sz="2400" b="1" dirty="0" smtClean="0">
                <a:solidFill>
                  <a:schemeClr val="bg1">
                    <a:lumMod val="50000"/>
                  </a:schemeClr>
                </a:solidFill>
                <a:latin typeface="Trebuchet MS" panose="020B0603020202020204" pitchFamily="34" charset="0"/>
              </a:rPr>
              <a:t>4 </a:t>
            </a:r>
            <a:endParaRPr lang="en-US" sz="2400" b="1" dirty="0">
              <a:solidFill>
                <a:schemeClr val="bg1">
                  <a:lumMod val="50000"/>
                </a:schemeClr>
              </a:solidFill>
              <a:latin typeface="Trebuchet MS" panose="020B0603020202020204" pitchFamily="34" charset="0"/>
            </a:endParaRPr>
          </a:p>
        </p:txBody>
      </p:sp>
      <p:cxnSp>
        <p:nvCxnSpPr>
          <p:cNvPr id="12" name="Straight Connector 11"/>
          <p:cNvCxnSpPr/>
          <p:nvPr/>
        </p:nvCxnSpPr>
        <p:spPr>
          <a:xfrm>
            <a:off x="524933" y="1858961"/>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609217" y="1858961"/>
            <a:ext cx="8001383" cy="3946883"/>
            <a:chOff x="457200" y="1238248"/>
            <a:chExt cx="8382383" cy="4567596"/>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0451"/>
            <a:stretch/>
          </p:blipFill>
          <p:spPr>
            <a:xfrm>
              <a:off x="1093787" y="1238248"/>
              <a:ext cx="6759575" cy="11236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661" y="2263849"/>
              <a:ext cx="4591826" cy="2583206"/>
            </a:xfrm>
            <a:prstGeom prst="rect">
              <a:avLst/>
            </a:prstGeom>
          </p:spPr>
        </p:pic>
        <p:sp>
          <p:nvSpPr>
            <p:cNvPr id="13" name="TextBox 12"/>
            <p:cNvSpPr txBox="1"/>
            <p:nvPr/>
          </p:nvSpPr>
          <p:spPr>
            <a:xfrm>
              <a:off x="7784885" y="3778192"/>
              <a:ext cx="1054698" cy="276999"/>
            </a:xfrm>
            <a:prstGeom prst="rect">
              <a:avLst/>
            </a:prstGeom>
            <a:noFill/>
            <a:ln w="28575">
              <a:solidFill>
                <a:schemeClr val="accent4"/>
              </a:solidFill>
            </a:ln>
          </p:spPr>
          <p:txBody>
            <a:bodyPr wrap="square" rtlCol="0" anchor="ctr">
              <a:spAutoFit/>
            </a:bodyPr>
            <a:lstStyle/>
            <a:p>
              <a:pPr algn="r"/>
              <a:r>
                <a:rPr lang="ro-RO" sz="1200" dirty="0" smtClean="0">
                  <a:latin typeface="Trebuchet MS" panose="020B0603020202020204" pitchFamily="34" charset="0"/>
                </a:rPr>
                <a:t>Proiectare</a:t>
              </a:r>
              <a:endParaRPr lang="en-US" sz="1200" dirty="0">
                <a:latin typeface="Trebuchet MS" panose="020B0603020202020204" pitchFamily="34" charset="0"/>
              </a:endParaRPr>
            </a:p>
          </p:txBody>
        </p:sp>
        <p:sp>
          <p:nvSpPr>
            <p:cNvPr id="14" name="TextBox 13"/>
            <p:cNvSpPr txBox="1"/>
            <p:nvPr/>
          </p:nvSpPr>
          <p:spPr>
            <a:xfrm>
              <a:off x="457200" y="4734579"/>
              <a:ext cx="2317892" cy="461665"/>
            </a:xfrm>
            <a:prstGeom prst="rect">
              <a:avLst/>
            </a:prstGeom>
            <a:noFill/>
            <a:ln w="28575">
              <a:solidFill>
                <a:schemeClr val="accent4"/>
              </a:solidFill>
            </a:ln>
          </p:spPr>
          <p:txBody>
            <a:bodyPr wrap="square" rtlCol="0" anchor="ctr">
              <a:spAutoFit/>
            </a:bodyPr>
            <a:lstStyle/>
            <a:p>
              <a:r>
                <a:rPr lang="ro-RO" sz="1200" dirty="0" smtClean="0">
                  <a:latin typeface="Trebuchet MS" panose="020B0603020202020204" pitchFamily="34" charset="0"/>
                </a:rPr>
                <a:t>Siguranță, sănătate, securitate </a:t>
              </a:r>
              <a:r>
                <a:rPr lang="en-US" sz="1200" dirty="0" smtClean="0">
                  <a:latin typeface="Trebuchet MS" panose="020B0603020202020204" pitchFamily="34" charset="0"/>
                </a:rPr>
                <a:t>&amp; </a:t>
              </a:r>
              <a:r>
                <a:rPr lang="ro-RO" sz="1200" dirty="0" smtClean="0">
                  <a:latin typeface="Trebuchet MS" panose="020B0603020202020204" pitchFamily="34" charset="0"/>
                </a:rPr>
                <a:t>mediu	</a:t>
              </a:r>
              <a:endParaRPr lang="en-US" sz="1200" dirty="0">
                <a:latin typeface="Trebuchet MS" panose="020B0603020202020204" pitchFamily="34" charset="0"/>
              </a:endParaRPr>
            </a:p>
          </p:txBody>
        </p:sp>
        <p:sp>
          <p:nvSpPr>
            <p:cNvPr id="15" name="TextBox 14"/>
            <p:cNvSpPr txBox="1"/>
            <p:nvPr/>
          </p:nvSpPr>
          <p:spPr>
            <a:xfrm>
              <a:off x="7239000" y="4149804"/>
              <a:ext cx="1600582" cy="461665"/>
            </a:xfrm>
            <a:prstGeom prst="rect">
              <a:avLst/>
            </a:prstGeom>
            <a:noFill/>
            <a:ln w="28575">
              <a:solidFill>
                <a:schemeClr val="accent4"/>
              </a:solidFill>
            </a:ln>
          </p:spPr>
          <p:txBody>
            <a:bodyPr wrap="square" rtlCol="0" anchor="ctr">
              <a:spAutoFit/>
            </a:bodyPr>
            <a:lstStyle/>
            <a:p>
              <a:pPr algn="r"/>
              <a:r>
                <a:rPr lang="ro-RO" sz="1200" dirty="0" smtClean="0">
                  <a:latin typeface="Trebuchet MS" panose="020B0603020202020204" pitchFamily="34" charset="0"/>
                </a:rPr>
                <a:t>Fundamentele ingineriei</a:t>
              </a:r>
              <a:endParaRPr lang="en-US" sz="1200" dirty="0">
                <a:latin typeface="Trebuchet MS" panose="020B0603020202020204" pitchFamily="34" charset="0"/>
              </a:endParaRPr>
            </a:p>
          </p:txBody>
        </p:sp>
        <p:sp>
          <p:nvSpPr>
            <p:cNvPr id="16" name="TextBox 15"/>
            <p:cNvSpPr txBox="1"/>
            <p:nvPr/>
          </p:nvSpPr>
          <p:spPr>
            <a:xfrm>
              <a:off x="457200" y="3780473"/>
              <a:ext cx="1828410" cy="276999"/>
            </a:xfrm>
            <a:prstGeom prst="rect">
              <a:avLst/>
            </a:prstGeom>
            <a:noFill/>
            <a:ln w="28575">
              <a:solidFill>
                <a:schemeClr val="accent4"/>
              </a:solidFill>
            </a:ln>
          </p:spPr>
          <p:txBody>
            <a:bodyPr wrap="square" rtlCol="0" anchor="ctr">
              <a:spAutoFit/>
            </a:bodyPr>
            <a:lstStyle/>
            <a:p>
              <a:r>
                <a:rPr lang="ro-RO" sz="1200" dirty="0" smtClean="0">
                  <a:latin typeface="Trebuchet MS" panose="020B0603020202020204" pitchFamily="34" charset="0"/>
                </a:rPr>
                <a:t>Etica profesională</a:t>
              </a:r>
              <a:endParaRPr lang="en-US" sz="1200" dirty="0">
                <a:latin typeface="Trebuchet MS" panose="020B0603020202020204" pitchFamily="34" charset="0"/>
              </a:endParaRPr>
            </a:p>
          </p:txBody>
        </p:sp>
        <p:sp>
          <p:nvSpPr>
            <p:cNvPr id="17" name="TextBox 16"/>
            <p:cNvSpPr txBox="1"/>
            <p:nvPr/>
          </p:nvSpPr>
          <p:spPr>
            <a:xfrm>
              <a:off x="457200" y="4149804"/>
              <a:ext cx="1828411" cy="461665"/>
            </a:xfrm>
            <a:prstGeom prst="rect">
              <a:avLst/>
            </a:prstGeom>
            <a:noFill/>
            <a:ln w="28575">
              <a:solidFill>
                <a:schemeClr val="accent4"/>
              </a:solidFill>
            </a:ln>
          </p:spPr>
          <p:txBody>
            <a:bodyPr wrap="square" rtlCol="0" anchor="ctr">
              <a:spAutoFit/>
            </a:bodyPr>
            <a:lstStyle/>
            <a:p>
              <a:r>
                <a:rPr lang="ro-RO" sz="1200" dirty="0" smtClean="0">
                  <a:latin typeface="Trebuchet MS" panose="020B0603020202020204" pitchFamily="34" charset="0"/>
                </a:rPr>
                <a:t>Controlul </a:t>
              </a:r>
              <a:r>
                <a:rPr lang="en-US" sz="1200" dirty="0" smtClean="0">
                  <a:latin typeface="Trebuchet MS" panose="020B0603020202020204" pitchFamily="34" charset="0"/>
                </a:rPr>
                <a:t>&amp; </a:t>
              </a:r>
              <a:r>
                <a:rPr lang="ro-RO" sz="1200" dirty="0" smtClean="0">
                  <a:latin typeface="Trebuchet MS" panose="020B0603020202020204" pitchFamily="34" charset="0"/>
                </a:rPr>
                <a:t>Asigurarea Calității</a:t>
              </a:r>
              <a:endParaRPr lang="en-US" sz="1200" dirty="0">
                <a:latin typeface="Trebuchet MS" panose="020B0603020202020204" pitchFamily="34" charset="0"/>
              </a:endParaRPr>
            </a:p>
          </p:txBody>
        </p:sp>
        <p:sp>
          <p:nvSpPr>
            <p:cNvPr id="18" name="TextBox 17"/>
            <p:cNvSpPr txBox="1"/>
            <p:nvPr/>
          </p:nvSpPr>
          <p:spPr>
            <a:xfrm>
              <a:off x="6769487" y="4826912"/>
              <a:ext cx="2070096" cy="276999"/>
            </a:xfrm>
            <a:prstGeom prst="rect">
              <a:avLst/>
            </a:prstGeom>
            <a:noFill/>
            <a:ln w="28575">
              <a:solidFill>
                <a:schemeClr val="accent4"/>
              </a:solidFill>
            </a:ln>
          </p:spPr>
          <p:txBody>
            <a:bodyPr wrap="square" rtlCol="0" anchor="ctr">
              <a:spAutoFit/>
            </a:bodyPr>
            <a:lstStyle/>
            <a:p>
              <a:pPr algn="r"/>
              <a:r>
                <a:rPr lang="ro-RO" sz="1200" dirty="0" smtClean="0">
                  <a:latin typeface="Trebuchet MS" panose="020B0603020202020204" pitchFamily="34" charset="0"/>
                </a:rPr>
                <a:t>Prelucrare </a:t>
              </a:r>
              <a:r>
                <a:rPr lang="en-US" sz="1200" dirty="0" smtClean="0">
                  <a:latin typeface="Trebuchet MS" panose="020B0603020202020204" pitchFamily="34" charset="0"/>
                </a:rPr>
                <a:t>&amp; </a:t>
              </a:r>
              <a:r>
                <a:rPr lang="en-US" sz="1200" dirty="0" err="1" smtClean="0">
                  <a:latin typeface="Trebuchet MS" panose="020B0603020202020204" pitchFamily="34" charset="0"/>
                </a:rPr>
                <a:t>Construc</a:t>
              </a:r>
              <a:r>
                <a:rPr lang="ro-RO" sz="1200" dirty="0" smtClean="0">
                  <a:latin typeface="Trebuchet MS" panose="020B0603020202020204" pitchFamily="34" charset="0"/>
                </a:rPr>
                <a:t>ții</a:t>
              </a:r>
              <a:endParaRPr lang="en-US" sz="1200" dirty="0">
                <a:latin typeface="Trebuchet MS" panose="020B0603020202020204" pitchFamily="34" charset="0"/>
              </a:endParaRPr>
            </a:p>
          </p:txBody>
        </p:sp>
        <p:sp>
          <p:nvSpPr>
            <p:cNvPr id="19" name="TextBox 18"/>
            <p:cNvSpPr txBox="1"/>
            <p:nvPr/>
          </p:nvSpPr>
          <p:spPr>
            <a:xfrm>
              <a:off x="4349800" y="5436513"/>
              <a:ext cx="2109396" cy="276999"/>
            </a:xfrm>
            <a:prstGeom prst="rect">
              <a:avLst/>
            </a:prstGeom>
            <a:noFill/>
            <a:ln w="28575">
              <a:solidFill>
                <a:schemeClr val="accent4"/>
              </a:solidFill>
            </a:ln>
          </p:spPr>
          <p:txBody>
            <a:bodyPr wrap="square" rtlCol="0" anchor="ctr">
              <a:spAutoFit/>
            </a:bodyPr>
            <a:lstStyle/>
            <a:p>
              <a:pPr algn="ctr"/>
              <a:r>
                <a:rPr lang="en-US" sz="1200" dirty="0" smtClean="0">
                  <a:latin typeface="Trebuchet MS" panose="020B0603020202020204" pitchFamily="34" charset="0"/>
                </a:rPr>
                <a:t>Opera</a:t>
              </a:r>
              <a:r>
                <a:rPr lang="ro-RO" sz="1200" dirty="0" smtClean="0">
                  <a:latin typeface="Trebuchet MS" panose="020B0603020202020204" pitchFamily="34" charset="0"/>
                </a:rPr>
                <a:t>re</a:t>
              </a:r>
              <a:r>
                <a:rPr lang="en-US" sz="1200" dirty="0" smtClean="0">
                  <a:latin typeface="Trebuchet MS" panose="020B0603020202020204" pitchFamily="34" charset="0"/>
                </a:rPr>
                <a:t> </a:t>
              </a:r>
              <a:r>
                <a:rPr lang="en-US" sz="1200" dirty="0">
                  <a:latin typeface="Trebuchet MS" panose="020B0603020202020204" pitchFamily="34" charset="0"/>
                </a:rPr>
                <a:t>&amp; </a:t>
              </a:r>
              <a:r>
                <a:rPr lang="en-US" sz="1200" dirty="0" smtClean="0">
                  <a:latin typeface="Trebuchet MS" panose="020B0603020202020204" pitchFamily="34" charset="0"/>
                </a:rPr>
                <a:t>M</a:t>
              </a:r>
              <a:r>
                <a:rPr lang="ro-RO" sz="1200" dirty="0" err="1" smtClean="0">
                  <a:latin typeface="Trebuchet MS" panose="020B0603020202020204" pitchFamily="34" charset="0"/>
                </a:rPr>
                <a:t>entenanță</a:t>
              </a:r>
              <a:endParaRPr lang="en-US" sz="1200" dirty="0">
                <a:latin typeface="Trebuchet MS" panose="020B0603020202020204" pitchFamily="34" charset="0"/>
              </a:endParaRPr>
            </a:p>
          </p:txBody>
        </p:sp>
        <p:sp>
          <p:nvSpPr>
            <p:cNvPr id="20" name="TextBox 19"/>
            <p:cNvSpPr txBox="1"/>
            <p:nvPr/>
          </p:nvSpPr>
          <p:spPr>
            <a:xfrm>
              <a:off x="2240404" y="5344179"/>
              <a:ext cx="2109396" cy="461665"/>
            </a:xfrm>
            <a:prstGeom prst="rect">
              <a:avLst/>
            </a:prstGeom>
            <a:noFill/>
            <a:ln w="28575">
              <a:solidFill>
                <a:schemeClr val="accent4"/>
              </a:solidFill>
            </a:ln>
          </p:spPr>
          <p:txBody>
            <a:bodyPr wrap="square" rtlCol="0" anchor="ctr">
              <a:spAutoFit/>
            </a:bodyPr>
            <a:lstStyle/>
            <a:p>
              <a:pPr algn="ctr"/>
              <a:r>
                <a:rPr lang="ro-RO" sz="1200" dirty="0">
                  <a:latin typeface="Trebuchet MS" panose="020B0603020202020204" pitchFamily="34" charset="0"/>
                </a:rPr>
                <a:t>Politici </a:t>
              </a:r>
              <a:r>
                <a:rPr lang="ro-RO" sz="1200" dirty="0" smtClean="0">
                  <a:latin typeface="Trebuchet MS" panose="020B0603020202020204" pitchFamily="34" charset="0"/>
                </a:rPr>
                <a:t>s</a:t>
              </a:r>
              <a:r>
                <a:rPr lang="en-US" sz="1200" dirty="0" err="1" smtClean="0">
                  <a:latin typeface="Trebuchet MS" panose="020B0603020202020204" pitchFamily="34" charset="0"/>
                </a:rPr>
                <a:t>i</a:t>
              </a:r>
              <a:r>
                <a:rPr lang="ro-RO" sz="1200" dirty="0" smtClean="0">
                  <a:latin typeface="Trebuchet MS" panose="020B0603020202020204" pitchFamily="34" charset="0"/>
                </a:rPr>
                <a:t> afaceri, legisla</a:t>
              </a:r>
              <a:r>
                <a:rPr lang="en-US" sz="1200" dirty="0" smtClean="0">
                  <a:latin typeface="Trebuchet MS" panose="020B0603020202020204" pitchFamily="34" charset="0"/>
                </a:rPr>
                <a:t>tie  &amp; </a:t>
              </a:r>
              <a:r>
                <a:rPr lang="en-US" sz="1200" dirty="0" err="1" smtClean="0">
                  <a:latin typeface="Trebuchet MS" panose="020B0603020202020204" pitchFamily="34" charset="0"/>
                </a:rPr>
                <a:t>adm.</a:t>
              </a:r>
              <a:r>
                <a:rPr lang="en-US" sz="1200" dirty="0" smtClean="0">
                  <a:latin typeface="Trebuchet MS" panose="020B0603020202020204" pitchFamily="34" charset="0"/>
                </a:rPr>
                <a:t> </a:t>
              </a:r>
              <a:r>
                <a:rPr lang="ro-RO" sz="1200" dirty="0" smtClean="0">
                  <a:latin typeface="Trebuchet MS" panose="020B0603020202020204" pitchFamily="34" charset="0"/>
                </a:rPr>
                <a:t>public</a:t>
              </a:r>
              <a:r>
                <a:rPr lang="en-US" sz="1200" dirty="0" smtClean="0">
                  <a:latin typeface="Trebuchet MS" panose="020B0603020202020204" pitchFamily="34" charset="0"/>
                </a:rPr>
                <a:t>a</a:t>
              </a:r>
              <a:endParaRPr lang="en-US" sz="1200" dirty="0">
                <a:latin typeface="Trebuchet MS" panose="020B0603020202020204" pitchFamily="34" charset="0"/>
              </a:endParaRPr>
            </a:p>
          </p:txBody>
        </p:sp>
        <p:sp>
          <p:nvSpPr>
            <p:cNvPr id="22" name="TextBox 21"/>
            <p:cNvSpPr txBox="1"/>
            <p:nvPr/>
          </p:nvSpPr>
          <p:spPr>
            <a:xfrm>
              <a:off x="6459196" y="5344179"/>
              <a:ext cx="2380387" cy="461665"/>
            </a:xfrm>
            <a:prstGeom prst="rect">
              <a:avLst/>
            </a:prstGeom>
            <a:noFill/>
            <a:ln w="28575">
              <a:solidFill>
                <a:schemeClr val="accent4"/>
              </a:solidFill>
            </a:ln>
          </p:spPr>
          <p:txBody>
            <a:bodyPr wrap="square" rtlCol="0" anchor="ctr">
              <a:spAutoFit/>
            </a:bodyPr>
            <a:lstStyle/>
            <a:p>
              <a:pPr algn="ctr"/>
              <a:r>
                <a:rPr lang="en-US" sz="1200" dirty="0" err="1" smtClean="0">
                  <a:latin typeface="Trebuchet MS" panose="020B0603020202020204" pitchFamily="34" charset="0"/>
                </a:rPr>
                <a:t>Sust</a:t>
              </a:r>
              <a:r>
                <a:rPr lang="ro-RO" sz="1200" dirty="0" smtClean="0">
                  <a:latin typeface="Trebuchet MS" panose="020B0603020202020204" pitchFamily="34" charset="0"/>
                </a:rPr>
                <a:t>e</a:t>
              </a:r>
              <a:r>
                <a:rPr lang="en-US" sz="1200" dirty="0" err="1" smtClean="0">
                  <a:latin typeface="Trebuchet MS" panose="020B0603020202020204" pitchFamily="34" charset="0"/>
                </a:rPr>
                <a:t>nabilit</a:t>
              </a:r>
              <a:r>
                <a:rPr lang="ro-RO" sz="1200" dirty="0" err="1" smtClean="0">
                  <a:latin typeface="Trebuchet MS" panose="020B0603020202020204" pitchFamily="34" charset="0"/>
                </a:rPr>
                <a:t>ate</a:t>
              </a:r>
              <a:r>
                <a:rPr lang="ro-RO" sz="1200" dirty="0" smtClean="0">
                  <a:latin typeface="Trebuchet MS" panose="020B0603020202020204" pitchFamily="34" charset="0"/>
                </a:rPr>
                <a:t> </a:t>
              </a:r>
              <a:r>
                <a:rPr lang="en-US" sz="1200" dirty="0" smtClean="0">
                  <a:latin typeface="Trebuchet MS" panose="020B0603020202020204" pitchFamily="34" charset="0"/>
                </a:rPr>
                <a:t>&amp; </a:t>
              </a:r>
              <a:r>
                <a:rPr lang="ro-RO" sz="1200" dirty="0" smtClean="0">
                  <a:latin typeface="Trebuchet MS" panose="020B0603020202020204" pitchFamily="34" charset="0"/>
                </a:rPr>
                <a:t>Impact asupra societății &amp; mediului</a:t>
              </a:r>
              <a:endParaRPr lang="en-US" sz="1200" dirty="0">
                <a:latin typeface="Trebuchet MS" panose="020B0603020202020204" pitchFamily="34" charset="0"/>
              </a:endParaRPr>
            </a:p>
          </p:txBody>
        </p:sp>
        <p:sp>
          <p:nvSpPr>
            <p:cNvPr id="23" name="TextBox 22"/>
            <p:cNvSpPr txBox="1"/>
            <p:nvPr/>
          </p:nvSpPr>
          <p:spPr>
            <a:xfrm>
              <a:off x="457200" y="5344179"/>
              <a:ext cx="1800505" cy="461665"/>
            </a:xfrm>
            <a:prstGeom prst="rect">
              <a:avLst/>
            </a:prstGeom>
            <a:noFill/>
            <a:ln w="28575">
              <a:solidFill>
                <a:schemeClr val="accent4"/>
              </a:solidFill>
            </a:ln>
          </p:spPr>
          <p:txBody>
            <a:bodyPr wrap="square" rtlCol="0" anchor="ctr">
              <a:spAutoFit/>
            </a:bodyPr>
            <a:lstStyle/>
            <a:p>
              <a:pPr algn="ctr"/>
              <a:r>
                <a:rPr lang="ro-RO" sz="1200" dirty="0" smtClean="0">
                  <a:latin typeface="Trebuchet MS" panose="020B0603020202020204" pitchFamily="34" charset="0"/>
                </a:rPr>
                <a:t>Inginerie</a:t>
              </a:r>
            </a:p>
            <a:p>
              <a:pPr algn="ctr"/>
              <a:r>
                <a:rPr lang="ro-RO" sz="1200" dirty="0" smtClean="0">
                  <a:latin typeface="Trebuchet MS" panose="020B0603020202020204" pitchFamily="34" charset="0"/>
                </a:rPr>
                <a:t>Economică</a:t>
              </a:r>
              <a:endParaRPr lang="en-US" sz="1200" dirty="0">
                <a:latin typeface="Trebuchet MS" panose="020B0603020202020204" pitchFamily="34" charset="0"/>
              </a:endParaRPr>
            </a:p>
          </p:txBody>
        </p:sp>
      </p:grpSp>
      <p:sp>
        <p:nvSpPr>
          <p:cNvPr id="21"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1100" dirty="0">
                <a:latin typeface="Trebuchet MS" panose="020B0603020202020204" pitchFamily="34" charset="0"/>
              </a:rPr>
              <a:t>Engineering Competency Model | 2016 | </a:t>
            </a:r>
            <a:fld id="{395FE8C1-A9BB-48D2-844C-F92FFC084B57}" type="slidenum">
              <a:rPr lang="en-US" sz="1100" smtClean="0">
                <a:latin typeface="Trebuchet MS" panose="020B0603020202020204" pitchFamily="34" charset="0"/>
              </a:rPr>
              <a:t>31</a:t>
            </a:fld>
            <a:r>
              <a:rPr lang="en-US" sz="1100" dirty="0">
                <a:latin typeface="Trebuchet MS" panose="020B0603020202020204" pitchFamily="34" charset="0"/>
              </a:rPr>
              <a:t> </a:t>
            </a:r>
          </a:p>
        </p:txBody>
      </p:sp>
      <p:grpSp>
        <p:nvGrpSpPr>
          <p:cNvPr id="24" name="Group 2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25" name="Picture 24">
              <a:extLst>
                <a:ext uri="{FF2B5EF4-FFF2-40B4-BE49-F238E27FC236}">
                  <a16:creationId xmlns:a16="http://schemas.microsoft.com/office/drawing/2014/main" xmlns="" id="{DB3ABF05-6C33-2269-39EB-7725C69C0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26" name="Picture 25">
              <a:extLst>
                <a:ext uri="{FF2B5EF4-FFF2-40B4-BE49-F238E27FC236}">
                  <a16:creationId xmlns:a16="http://schemas.microsoft.com/office/drawing/2014/main" xmlns="" id="{967661F3-48C5-834B-614E-D199F099FA6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27" name="Group 2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2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29" name="Straight Connector 2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596055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13433248"/>
              </p:ext>
            </p:extLst>
          </p:nvPr>
        </p:nvGraphicFramePr>
        <p:xfrm>
          <a:off x="785812" y="2043589"/>
          <a:ext cx="7779544" cy="3883084"/>
        </p:xfrm>
        <a:graphic>
          <a:graphicData uri="http://schemas.openxmlformats.org/drawingml/2006/table">
            <a:tbl>
              <a:tblPr firstRow="1" bandRow="1">
                <a:tableStyleId>{5C22544A-7EE6-4342-B048-85BDC9FD1C3A}</a:tableStyleId>
              </a:tblPr>
              <a:tblGrid>
                <a:gridCol w="2300288">
                  <a:extLst>
                    <a:ext uri="{9D8B030D-6E8A-4147-A177-3AD203B41FA5}">
                      <a16:colId xmlns="" xmlns:a16="http://schemas.microsoft.com/office/drawing/2014/main" val="3822990615"/>
                    </a:ext>
                  </a:extLst>
                </a:gridCol>
                <a:gridCol w="2400300">
                  <a:extLst>
                    <a:ext uri="{9D8B030D-6E8A-4147-A177-3AD203B41FA5}">
                      <a16:colId xmlns="" xmlns:a16="http://schemas.microsoft.com/office/drawing/2014/main" val="1903357130"/>
                    </a:ext>
                  </a:extLst>
                </a:gridCol>
                <a:gridCol w="3078956">
                  <a:extLst>
                    <a:ext uri="{9D8B030D-6E8A-4147-A177-3AD203B41FA5}">
                      <a16:colId xmlns="" xmlns:a16="http://schemas.microsoft.com/office/drawing/2014/main" val="2828937598"/>
                    </a:ext>
                  </a:extLst>
                </a:gridCol>
              </a:tblGrid>
              <a:tr h="294064">
                <a:tc>
                  <a:txBody>
                    <a:bodyPr/>
                    <a:lstStyle/>
                    <a:p>
                      <a:pPr algn="ctr"/>
                      <a:r>
                        <a:rPr lang="ro-RO" sz="1100" dirty="0" smtClean="0">
                          <a:latin typeface="Trebuchet MS" panose="020B0603020202020204" pitchFamily="34" charset="0"/>
                        </a:rPr>
                        <a:t>World Economic Forum</a:t>
                      </a:r>
                      <a:endParaRPr lang="en-GB" sz="1100" dirty="0">
                        <a:latin typeface="Trebuchet MS" panose="020B0603020202020204" pitchFamily="34" charset="0"/>
                      </a:endParaRPr>
                    </a:p>
                  </a:txBody>
                  <a:tcPr marL="68580" marR="68580" marT="34290" marB="34290"/>
                </a:tc>
                <a:tc>
                  <a:txBody>
                    <a:bodyPr/>
                    <a:lstStyle/>
                    <a:p>
                      <a:pPr algn="ctr"/>
                      <a:r>
                        <a:rPr lang="ro-RO" sz="1100" dirty="0" smtClean="0">
                          <a:latin typeface="Trebuchet MS" panose="020B0603020202020204" pitchFamily="34" charset="0"/>
                        </a:rPr>
                        <a:t>UNESCO</a:t>
                      </a:r>
                      <a:endParaRPr lang="en-GB" sz="1100" dirty="0">
                        <a:latin typeface="Trebuchet MS" panose="020B0603020202020204" pitchFamily="34" charset="0"/>
                      </a:endParaRPr>
                    </a:p>
                  </a:txBody>
                  <a:tcPr marL="68580" marR="68580" marT="34290" marB="34290"/>
                </a:tc>
                <a:tc>
                  <a:txBody>
                    <a:bodyPr/>
                    <a:lstStyle/>
                    <a:p>
                      <a:pPr algn="ctr"/>
                      <a:r>
                        <a:rPr lang="ro-RO" sz="1100" dirty="0" smtClean="0">
                          <a:latin typeface="Trebuchet MS" panose="020B0603020202020204" pitchFamily="34" charset="0"/>
                        </a:rPr>
                        <a:t>ESCO - CEDEFOP</a:t>
                      </a:r>
                      <a:endParaRPr lang="en-GB" sz="1100" dirty="0">
                        <a:latin typeface="Trebuchet MS" panose="020B0603020202020204" pitchFamily="34" charset="0"/>
                      </a:endParaRPr>
                    </a:p>
                  </a:txBody>
                  <a:tcPr marL="68580" marR="68580" marT="34290" marB="34290"/>
                </a:tc>
                <a:extLst>
                  <a:ext uri="{0D108BD9-81ED-4DB2-BD59-A6C34878D82A}">
                    <a16:rowId xmlns="" xmlns:a16="http://schemas.microsoft.com/office/drawing/2014/main" val="3017994934"/>
                  </a:ext>
                </a:extLst>
              </a:tr>
              <a:tr h="3429000">
                <a:tc>
                  <a:txBody>
                    <a:bodyPr/>
                    <a:lstStyle/>
                    <a:p>
                      <a:pPr marL="342900" indent="-342900">
                        <a:lnSpc>
                          <a:spcPct val="150000"/>
                        </a:lnSpc>
                        <a:buFont typeface="+mj-lt"/>
                        <a:buAutoNum type="arabicPeriod"/>
                      </a:pPr>
                      <a:r>
                        <a:rPr lang="en-GB" sz="1100" dirty="0" err="1" smtClean="0">
                          <a:latin typeface="Trebuchet MS" panose="020B0603020202020204" pitchFamily="34" charset="0"/>
                        </a:rPr>
                        <a:t>Flexibilitate</a:t>
                      </a:r>
                      <a:r>
                        <a:rPr lang="en-GB" sz="1100" dirty="0" smtClean="0">
                          <a:latin typeface="Trebuchet MS" panose="020B0603020202020204" pitchFamily="34" charset="0"/>
                        </a:rPr>
                        <a:t> </a:t>
                      </a:r>
                      <a:r>
                        <a:rPr lang="en-GB" sz="1100" dirty="0" err="1" smtClean="0">
                          <a:latin typeface="Trebuchet MS" panose="020B0603020202020204" pitchFamily="34" charset="0"/>
                        </a:rPr>
                        <a:t>gândirii</a:t>
                      </a:r>
                      <a:r>
                        <a:rPr lang="en-GB" sz="1100" dirty="0" smtClean="0">
                          <a:latin typeface="Trebuchet MS" panose="020B0603020202020204" pitchFamily="34" charset="0"/>
                        </a:rPr>
                        <a:t> </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err="1" smtClean="0">
                          <a:latin typeface="Trebuchet MS" panose="020B0603020202020204" pitchFamily="34" charset="0"/>
                        </a:rPr>
                        <a:t>Rezolvarea</a:t>
                      </a:r>
                      <a:r>
                        <a:rPr lang="en-GB" sz="1100" dirty="0" smtClean="0">
                          <a:latin typeface="Trebuchet MS" panose="020B0603020202020204" pitchFamily="34" charset="0"/>
                        </a:rPr>
                        <a:t> </a:t>
                      </a:r>
                      <a:r>
                        <a:rPr lang="en-GB" sz="1100" dirty="0" err="1" smtClean="0">
                          <a:latin typeface="Trebuchet MS" panose="020B0603020202020204" pitchFamily="34" charset="0"/>
                        </a:rPr>
                        <a:t>problemelor</a:t>
                      </a:r>
                      <a:r>
                        <a:rPr lang="en-GB" sz="1100" dirty="0" smtClean="0">
                          <a:latin typeface="Trebuchet MS" panose="020B0603020202020204" pitchFamily="34" charset="0"/>
                        </a:rPr>
                        <a:t> </a:t>
                      </a:r>
                      <a:r>
                        <a:rPr lang="en-GB" sz="1100" dirty="0" err="1" smtClean="0">
                          <a:latin typeface="Trebuchet MS" panose="020B0603020202020204" pitchFamily="34" charset="0"/>
                        </a:rPr>
                        <a:t>complexe</a:t>
                      </a:r>
                      <a:r>
                        <a:rPr lang="en-GB" sz="1100" dirty="0" smtClean="0">
                          <a:latin typeface="Trebuchet MS" panose="020B0603020202020204" pitchFamily="34" charset="0"/>
                        </a:rPr>
                        <a:t> </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err="1" smtClean="0">
                          <a:latin typeface="Trebuchet MS" panose="020B0603020202020204" pitchFamily="34" charset="0"/>
                        </a:rPr>
                        <a:t>Coordonarea</a:t>
                      </a:r>
                      <a:r>
                        <a:rPr lang="en-GB" sz="1100" dirty="0" smtClean="0">
                          <a:latin typeface="Trebuchet MS" panose="020B0603020202020204" pitchFamily="34" charset="0"/>
                        </a:rPr>
                        <a:t> cu </a:t>
                      </a:r>
                      <a:r>
                        <a:rPr lang="en-GB" sz="1100" dirty="0" err="1" smtClean="0">
                          <a:latin typeface="Trebuchet MS" panose="020B0603020202020204" pitchFamily="34" charset="0"/>
                        </a:rPr>
                        <a:t>ceilalți</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err="1" smtClean="0">
                          <a:latin typeface="Trebuchet MS" panose="020B0603020202020204" pitchFamily="34" charset="0"/>
                        </a:rPr>
                        <a:t>Creativitate</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smtClean="0">
                          <a:latin typeface="Trebuchet MS" panose="020B0603020202020204" pitchFamily="34" charset="0"/>
                        </a:rPr>
                        <a:t>Gândire </a:t>
                      </a:r>
                      <a:r>
                        <a:rPr lang="en-GB" sz="1100" dirty="0" err="1" smtClean="0">
                          <a:latin typeface="Trebuchet MS" panose="020B0603020202020204" pitchFamily="34" charset="0"/>
                        </a:rPr>
                        <a:t>critică</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err="1" smtClean="0">
                          <a:latin typeface="Trebuchet MS" panose="020B0603020202020204" pitchFamily="34" charset="0"/>
                        </a:rPr>
                        <a:t>Inteligența</a:t>
                      </a:r>
                      <a:r>
                        <a:rPr lang="en-GB" sz="1100" dirty="0" smtClean="0">
                          <a:latin typeface="Trebuchet MS" panose="020B0603020202020204" pitchFamily="34" charset="0"/>
                        </a:rPr>
                        <a:t> </a:t>
                      </a:r>
                      <a:r>
                        <a:rPr lang="en-GB" sz="1100" dirty="0" err="1" smtClean="0">
                          <a:latin typeface="Trebuchet MS" panose="020B0603020202020204" pitchFamily="34" charset="0"/>
                        </a:rPr>
                        <a:t>emoțională</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err="1" smtClean="0">
                          <a:latin typeface="Trebuchet MS" panose="020B0603020202020204" pitchFamily="34" charset="0"/>
                        </a:rPr>
                        <a:t>Analiza</a:t>
                      </a:r>
                      <a:r>
                        <a:rPr lang="en-GB" sz="1100" dirty="0" smtClean="0">
                          <a:latin typeface="Trebuchet MS" panose="020B0603020202020204" pitchFamily="34" charset="0"/>
                        </a:rPr>
                        <a:t> ș</a:t>
                      </a:r>
                      <a:r>
                        <a:rPr lang="ro-RO" sz="1100" dirty="0" smtClean="0">
                          <a:latin typeface="Trebuchet MS" panose="020B0603020202020204" pitchFamily="34" charset="0"/>
                        </a:rPr>
                        <a:t>i</a:t>
                      </a:r>
                      <a:r>
                        <a:rPr lang="en-GB" sz="1100" dirty="0" smtClean="0">
                          <a:latin typeface="Trebuchet MS" panose="020B0603020202020204" pitchFamily="34" charset="0"/>
                        </a:rPr>
                        <a:t> </a:t>
                      </a:r>
                      <a:r>
                        <a:rPr lang="en-GB" sz="1100" dirty="0" err="1" smtClean="0">
                          <a:latin typeface="Trebuchet MS" panose="020B0603020202020204" pitchFamily="34" charset="0"/>
                        </a:rPr>
                        <a:t>luarea</a:t>
                      </a:r>
                      <a:r>
                        <a:rPr lang="en-GB" sz="1100" dirty="0" smtClean="0">
                          <a:latin typeface="Trebuchet MS" panose="020B0603020202020204" pitchFamily="34" charset="0"/>
                        </a:rPr>
                        <a:t> </a:t>
                      </a:r>
                      <a:r>
                        <a:rPr lang="en-GB" sz="1100" dirty="0" err="1" smtClean="0">
                          <a:latin typeface="Trebuchet MS" panose="020B0603020202020204" pitchFamily="34" charset="0"/>
                        </a:rPr>
                        <a:t>deciziilor</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err="1" smtClean="0">
                          <a:latin typeface="Trebuchet MS" panose="020B0603020202020204" pitchFamily="34" charset="0"/>
                        </a:rPr>
                        <a:t>Negociere</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err="1" smtClean="0">
                          <a:latin typeface="Trebuchet MS" panose="020B0603020202020204" pitchFamily="34" charset="0"/>
                        </a:rPr>
                        <a:t>Managementul</a:t>
                      </a:r>
                      <a:r>
                        <a:rPr lang="en-GB" sz="1100" dirty="0" smtClean="0">
                          <a:latin typeface="Trebuchet MS" panose="020B0603020202020204" pitchFamily="34" charset="0"/>
                        </a:rPr>
                        <a:t> </a:t>
                      </a:r>
                      <a:r>
                        <a:rPr lang="en-GB" sz="1100" dirty="0" err="1" smtClean="0">
                          <a:latin typeface="Trebuchet MS" panose="020B0603020202020204" pitchFamily="34" charset="0"/>
                        </a:rPr>
                        <a:t>oamenilor</a:t>
                      </a:r>
                      <a:endParaRPr lang="ro-RO" sz="1100" dirty="0" smtClean="0">
                        <a:latin typeface="Trebuchet MS" panose="020B0603020202020204" pitchFamily="34" charset="0"/>
                      </a:endParaRPr>
                    </a:p>
                    <a:p>
                      <a:pPr marL="342900" indent="-342900">
                        <a:lnSpc>
                          <a:spcPct val="150000"/>
                        </a:lnSpc>
                        <a:buFont typeface="+mj-lt"/>
                        <a:buAutoNum type="arabicPeriod"/>
                      </a:pPr>
                      <a:r>
                        <a:rPr lang="en-GB" sz="1100" dirty="0" err="1" smtClean="0">
                          <a:latin typeface="Trebuchet MS" panose="020B0603020202020204" pitchFamily="34" charset="0"/>
                        </a:rPr>
                        <a:t>Orientare</a:t>
                      </a:r>
                      <a:r>
                        <a:rPr lang="en-GB" sz="1100" dirty="0" smtClean="0">
                          <a:latin typeface="Trebuchet MS" panose="020B0603020202020204" pitchFamily="34" charset="0"/>
                        </a:rPr>
                        <a:t> </a:t>
                      </a:r>
                      <a:r>
                        <a:rPr lang="en-GB" sz="1100" dirty="0" err="1" smtClean="0">
                          <a:latin typeface="Trebuchet MS" panose="020B0603020202020204" pitchFamily="34" charset="0"/>
                        </a:rPr>
                        <a:t>spre</a:t>
                      </a:r>
                      <a:r>
                        <a:rPr lang="en-GB" sz="1100" dirty="0" smtClean="0">
                          <a:latin typeface="Trebuchet MS" panose="020B0603020202020204" pitchFamily="34" charset="0"/>
                        </a:rPr>
                        <a:t> </a:t>
                      </a:r>
                      <a:r>
                        <a:rPr lang="en-GB" sz="1100" dirty="0" err="1" smtClean="0">
                          <a:latin typeface="Trebuchet MS" panose="020B0603020202020204" pitchFamily="34" charset="0"/>
                        </a:rPr>
                        <a:t>servicii</a:t>
                      </a:r>
                      <a:endParaRPr lang="en-GB" sz="1100" dirty="0">
                        <a:latin typeface="Trebuchet MS" panose="020B0603020202020204" pitchFamily="34" charset="0"/>
                      </a:endParaRPr>
                    </a:p>
                  </a:txBody>
                  <a:tcPr marL="68580" marR="68580" marT="34290" marB="34290"/>
                </a:tc>
                <a:tc>
                  <a:txBody>
                    <a:bodyPr/>
                    <a:lstStyle/>
                    <a:p>
                      <a:pPr marL="0" indent="0">
                        <a:lnSpc>
                          <a:spcPct val="150000"/>
                        </a:lnSpc>
                        <a:buAutoNum type="arabicParenR"/>
                      </a:pPr>
                      <a:r>
                        <a:rPr lang="ro-RO" sz="1100" dirty="0" smtClean="0">
                          <a:latin typeface="Trebuchet MS" panose="020B0603020202020204" pitchFamily="34" charset="0"/>
                        </a:rPr>
                        <a:t> Gândire critică și inovatoare</a:t>
                      </a:r>
                    </a:p>
                    <a:p>
                      <a:pPr marL="0" indent="0">
                        <a:lnSpc>
                          <a:spcPct val="150000"/>
                        </a:lnSpc>
                        <a:buAutoNum type="arabicParenR"/>
                      </a:pPr>
                      <a:r>
                        <a:rPr lang="ro-RO" sz="1100" dirty="0" smtClean="0">
                          <a:latin typeface="Trebuchet MS" panose="020B0603020202020204" pitchFamily="34" charset="0"/>
                        </a:rPr>
                        <a:t> Abilități interpersonale</a:t>
                      </a:r>
                    </a:p>
                    <a:p>
                      <a:pPr marL="0" indent="0">
                        <a:lnSpc>
                          <a:spcPct val="150000"/>
                        </a:lnSpc>
                        <a:buAutoNum type="arabicParenR"/>
                      </a:pPr>
                      <a:r>
                        <a:rPr lang="ro-RO" sz="1100" dirty="0" smtClean="0">
                          <a:latin typeface="Trebuchet MS" panose="020B0603020202020204" pitchFamily="34" charset="0"/>
                        </a:rPr>
                        <a:t> Abilități intrapersonale</a:t>
                      </a:r>
                    </a:p>
                    <a:p>
                      <a:pPr marL="0" indent="0">
                        <a:lnSpc>
                          <a:spcPct val="150000"/>
                        </a:lnSpc>
                        <a:buAutoNum type="arabicParenR"/>
                      </a:pPr>
                      <a:r>
                        <a:rPr lang="ro-RO" sz="1100" dirty="0" smtClean="0">
                          <a:latin typeface="Trebuchet MS" panose="020B0603020202020204" pitchFamily="34" charset="0"/>
                        </a:rPr>
                        <a:t> Cetățenie globală (ex. </a:t>
                      </a:r>
                      <a:r>
                        <a:rPr lang="ro-RO" sz="1100" i="1" dirty="0" smtClean="0">
                          <a:latin typeface="Trebuchet MS" panose="020B0603020202020204" pitchFamily="34" charset="0"/>
                        </a:rPr>
                        <a:t>toleranță, deschidere, respect pentru diversitate, înțelegere interculturală</a:t>
                      </a:r>
                      <a:r>
                        <a:rPr lang="ro-RO" sz="1100" dirty="0" smtClean="0">
                          <a:latin typeface="Trebuchet MS" panose="020B0603020202020204" pitchFamily="34" charset="0"/>
                        </a:rPr>
                        <a:t>)</a:t>
                      </a:r>
                    </a:p>
                    <a:p>
                      <a:pPr marL="0" indent="0">
                        <a:lnSpc>
                          <a:spcPct val="150000"/>
                        </a:lnSpc>
                        <a:buAutoNum type="arabicParenR"/>
                      </a:pPr>
                      <a:r>
                        <a:rPr lang="ro-RO" sz="1100" dirty="0" smtClean="0">
                          <a:latin typeface="Trebuchet MS" panose="020B0603020202020204" pitchFamily="34" charset="0"/>
                        </a:rPr>
                        <a:t> Alfabetizare media și informațională</a:t>
                      </a:r>
                    </a:p>
                    <a:p>
                      <a:pPr marL="0" indent="0">
                        <a:lnSpc>
                          <a:spcPct val="150000"/>
                        </a:lnSpc>
                        <a:buAutoNum type="arabicParenR"/>
                      </a:pPr>
                      <a:r>
                        <a:rPr lang="ro-RO" sz="1100" dirty="0" smtClean="0">
                          <a:latin typeface="Trebuchet MS" panose="020B0603020202020204" pitchFamily="34" charset="0"/>
                        </a:rPr>
                        <a:t> Altele. </a:t>
                      </a:r>
                    </a:p>
                    <a:p>
                      <a:pPr marL="0" indent="0">
                        <a:lnSpc>
                          <a:spcPct val="150000"/>
                        </a:lnSpc>
                        <a:buNone/>
                      </a:pPr>
                      <a:r>
                        <a:rPr lang="ro-RO" sz="1100" i="1" dirty="0" smtClean="0">
                          <a:latin typeface="Trebuchet MS" panose="020B0603020202020204" pitchFamily="34" charset="0"/>
                        </a:rPr>
                        <a:t>Sursa: UNESCO Bangkok 2016, Asia-Pacific</a:t>
                      </a:r>
                      <a:endParaRPr lang="en-GB" sz="1100" i="1" dirty="0">
                        <a:latin typeface="Trebuchet MS" panose="020B0603020202020204" pitchFamily="34" charset="0"/>
                      </a:endParaRPr>
                    </a:p>
                  </a:txBody>
                  <a:tcPr marL="68580" marR="68580" marT="34290" marB="34290"/>
                </a:tc>
                <a:tc>
                  <a:txBody>
                    <a:bodyPr/>
                    <a:lstStyle/>
                    <a:p>
                      <a:pPr marL="0" indent="0" algn="l" defTabSz="914400" rtl="0" eaLnBrk="1" latinLnBrk="0" hangingPunct="1">
                        <a:lnSpc>
                          <a:spcPct val="150000"/>
                        </a:lnSpc>
                        <a:buAutoNum type="arabicParenR"/>
                        <a:tabLst>
                          <a:tab pos="180975" algn="l"/>
                        </a:tabLst>
                      </a:pPr>
                      <a:r>
                        <a:rPr lang="ro-RO" sz="1100" kern="1200" dirty="0" smtClean="0">
                          <a:solidFill>
                            <a:schemeClr val="dk1"/>
                          </a:solidFill>
                          <a:latin typeface="Trebuchet MS" panose="020B0603020202020204" pitchFamily="34" charset="0"/>
                          <a:ea typeface="+mn-ea"/>
                          <a:cs typeface="+mn-cs"/>
                        </a:rPr>
                        <a:t> </a:t>
                      </a:r>
                      <a:r>
                        <a:rPr lang="en-GB" sz="1100" kern="1200" dirty="0" smtClean="0">
                          <a:solidFill>
                            <a:schemeClr val="dk1"/>
                          </a:solidFill>
                          <a:latin typeface="Trebuchet MS" panose="020B0603020202020204" pitchFamily="34" charset="0"/>
                          <a:ea typeface="+mn-ea"/>
                          <a:cs typeface="+mn-cs"/>
                        </a:rPr>
                        <a:t>Gândire (</a:t>
                      </a:r>
                      <a:r>
                        <a:rPr lang="en-GB" sz="1100" kern="1200" dirty="0" err="1" smtClean="0">
                          <a:solidFill>
                            <a:schemeClr val="dk1"/>
                          </a:solidFill>
                          <a:latin typeface="Trebuchet MS" panose="020B0603020202020204" pitchFamily="34" charset="0"/>
                          <a:ea typeface="+mn-ea"/>
                          <a:cs typeface="+mn-cs"/>
                        </a:rPr>
                        <a:t>internă</a:t>
                      </a:r>
                      <a:r>
                        <a:rPr lang="en-GB" sz="1100" kern="1200" dirty="0" smtClean="0">
                          <a:solidFill>
                            <a:schemeClr val="dk1"/>
                          </a:solidFill>
                          <a:latin typeface="Trebuchet MS" panose="020B0603020202020204" pitchFamily="34" charset="0"/>
                          <a:ea typeface="+mn-ea"/>
                          <a:cs typeface="+mn-cs"/>
                        </a:rPr>
                        <a:t>, capacitate </a:t>
                      </a:r>
                      <a:r>
                        <a:rPr lang="en-GB" sz="1100" kern="1200" dirty="0" err="1" smtClean="0">
                          <a:solidFill>
                            <a:schemeClr val="dk1"/>
                          </a:solidFill>
                          <a:latin typeface="Trebuchet MS" panose="020B0603020202020204" pitchFamily="34" charset="0"/>
                          <a:ea typeface="+mn-ea"/>
                          <a:cs typeface="+mn-cs"/>
                        </a:rPr>
                        <a:t>mentală</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pentru</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rezolvarea</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problemelor</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creativitate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gândire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critică</a:t>
                      </a:r>
                      <a:r>
                        <a:rPr lang="en-GB" sz="1100" kern="1200" dirty="0" smtClean="0">
                          <a:solidFill>
                            <a:schemeClr val="dk1"/>
                          </a:solidFill>
                          <a:latin typeface="Trebuchet MS" panose="020B0603020202020204" pitchFamily="34" charset="0"/>
                          <a:ea typeface="+mn-ea"/>
                          <a:cs typeface="+mn-cs"/>
                        </a:rPr>
                        <a:t>, capacitate de a </a:t>
                      </a:r>
                      <a:r>
                        <a:rPr lang="en-GB" sz="1100" kern="1200" dirty="0" err="1" smtClean="0">
                          <a:solidFill>
                            <a:schemeClr val="dk1"/>
                          </a:solidFill>
                          <a:latin typeface="Trebuchet MS" panose="020B0603020202020204" pitchFamily="34" charset="0"/>
                          <a:ea typeface="+mn-ea"/>
                          <a:cs typeface="+mn-cs"/>
                        </a:rPr>
                        <a:t>învăța</a:t>
                      </a:r>
                      <a:r>
                        <a:rPr lang="en-GB" sz="1100" kern="1200" dirty="0" smtClean="0">
                          <a:solidFill>
                            <a:schemeClr val="dk1"/>
                          </a:solidFill>
                          <a:latin typeface="Trebuchet MS" panose="020B0603020202020204" pitchFamily="34" charset="0"/>
                          <a:ea typeface="+mn-ea"/>
                          <a:cs typeface="+mn-cs"/>
                        </a:rPr>
                        <a:t>)</a:t>
                      </a:r>
                      <a:endParaRPr lang="ro-RO" sz="1100" kern="1200" dirty="0" smtClean="0">
                        <a:solidFill>
                          <a:schemeClr val="dk1"/>
                        </a:solidFill>
                        <a:latin typeface="Trebuchet MS" panose="020B0603020202020204" pitchFamily="34" charset="0"/>
                        <a:ea typeface="+mn-ea"/>
                        <a:cs typeface="+mn-cs"/>
                      </a:endParaRPr>
                    </a:p>
                    <a:p>
                      <a:pPr marL="0" indent="0" algn="l" defTabSz="914400" rtl="0" eaLnBrk="1" latinLnBrk="0" hangingPunct="1">
                        <a:lnSpc>
                          <a:spcPct val="150000"/>
                        </a:lnSpc>
                        <a:buAutoNum type="arabicParenR"/>
                        <a:tabLst>
                          <a:tab pos="180975" algn="l"/>
                        </a:tabLst>
                      </a:pPr>
                      <a:r>
                        <a:rPr lang="ro-RO"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Limbă</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limbă</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relația</a:t>
                      </a:r>
                      <a:r>
                        <a:rPr lang="en-GB" sz="1100" kern="1200" dirty="0" smtClean="0">
                          <a:solidFill>
                            <a:schemeClr val="dk1"/>
                          </a:solidFill>
                          <a:latin typeface="Trebuchet MS" panose="020B0603020202020204" pitchFamily="34" charset="0"/>
                          <a:ea typeface="+mn-ea"/>
                          <a:cs typeface="+mn-cs"/>
                        </a:rPr>
                        <a:t> cu </a:t>
                      </a:r>
                      <a:r>
                        <a:rPr lang="en-GB" sz="1100" kern="1200" dirty="0" err="1" smtClean="0">
                          <a:solidFill>
                            <a:schemeClr val="dk1"/>
                          </a:solidFill>
                          <a:latin typeface="Trebuchet MS" panose="020B0603020202020204" pitchFamily="34" charset="0"/>
                          <a:ea typeface="+mn-ea"/>
                          <a:cs typeface="+mn-cs"/>
                        </a:rPr>
                        <a:t>lumea</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recepție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și</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înțelegere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procese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citit</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ascultare</a:t>
                      </a:r>
                      <a:r>
                        <a:rPr lang="en-GB" sz="1100" kern="1200" dirty="0" smtClean="0">
                          <a:solidFill>
                            <a:schemeClr val="dk1"/>
                          </a:solidFill>
                          <a:latin typeface="Trebuchet MS" panose="020B0603020202020204" pitchFamily="34" charset="0"/>
                          <a:ea typeface="+mn-ea"/>
                          <a:cs typeface="+mn-cs"/>
                        </a:rPr>
                        <a:t>,</a:t>
                      </a:r>
                      <a:endParaRPr lang="ro-RO" sz="1100" kern="1200" dirty="0" smtClean="0">
                        <a:solidFill>
                          <a:schemeClr val="dk1"/>
                        </a:solidFill>
                        <a:latin typeface="Trebuchet MS" panose="020B0603020202020204" pitchFamily="34" charset="0"/>
                        <a:ea typeface="+mn-ea"/>
                        <a:cs typeface="+mn-cs"/>
                      </a:endParaRPr>
                    </a:p>
                    <a:p>
                      <a:pPr marL="0" indent="0" algn="l" defTabSz="914400" rtl="0" eaLnBrk="1" latinLnBrk="0" hangingPunct="1">
                        <a:lnSpc>
                          <a:spcPct val="150000"/>
                        </a:lnSpc>
                        <a:buAutoNum type="arabicParenR"/>
                        <a:tabLst>
                          <a:tab pos="180975" algn="l"/>
                        </a:tabLst>
                      </a:pPr>
                      <a:r>
                        <a:rPr lang="ro-RO"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Aplicare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cunoștințe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prin</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muncă</a:t>
                      </a:r>
                      <a:r>
                        <a:rPr lang="en-GB" sz="1100" kern="1200" dirty="0" smtClean="0">
                          <a:solidFill>
                            <a:schemeClr val="dk1"/>
                          </a:solidFill>
                          <a:latin typeface="Trebuchet MS" panose="020B0603020202020204" pitchFamily="34" charset="0"/>
                          <a:ea typeface="+mn-ea"/>
                          <a:cs typeface="+mn-cs"/>
                        </a:rPr>
                        <a:t>, job, </a:t>
                      </a:r>
                      <a:r>
                        <a:rPr lang="en-GB" sz="1100" kern="1200" dirty="0" err="1" smtClean="0">
                          <a:solidFill>
                            <a:schemeClr val="dk1"/>
                          </a:solidFill>
                          <a:latin typeface="Trebuchet MS" panose="020B0603020202020204" pitchFamily="34" charset="0"/>
                          <a:ea typeface="+mn-ea"/>
                          <a:cs typeface="+mn-cs"/>
                        </a:rPr>
                        <a:t>specifice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specializate</a:t>
                      </a:r>
                      <a:r>
                        <a:rPr lang="en-GB" sz="1100" kern="1200" dirty="0" smtClean="0">
                          <a:solidFill>
                            <a:schemeClr val="dk1"/>
                          </a:solidFill>
                          <a:latin typeface="Trebuchet MS" panose="020B0603020202020204" pitchFamily="34" charset="0"/>
                          <a:ea typeface="+mn-ea"/>
                          <a:cs typeface="+mn-cs"/>
                        </a:rPr>
                        <a:t>, a </a:t>
                      </a:r>
                      <a:r>
                        <a:rPr lang="en-GB" sz="1100" kern="1200" dirty="0" err="1" smtClean="0">
                          <a:solidFill>
                            <a:schemeClr val="dk1"/>
                          </a:solidFill>
                          <a:latin typeface="Trebuchet MS" panose="020B0603020202020204" pitchFamily="34" charset="0"/>
                          <a:ea typeface="+mn-ea"/>
                          <a:cs typeface="+mn-cs"/>
                        </a:rPr>
                        <a:t>ști</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să</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muncești</a:t>
                      </a:r>
                      <a:r>
                        <a:rPr lang="en-GB" sz="1100" kern="1200" dirty="0" smtClean="0">
                          <a:solidFill>
                            <a:schemeClr val="dk1"/>
                          </a:solidFill>
                          <a:latin typeface="Trebuchet MS" panose="020B0603020202020204" pitchFamily="34" charset="0"/>
                          <a:ea typeface="+mn-ea"/>
                          <a:cs typeface="+mn-cs"/>
                        </a:rPr>
                        <a:t> </a:t>
                      </a:r>
                      <a:endParaRPr lang="ro-RO" sz="1100" kern="1200" dirty="0" smtClean="0">
                        <a:solidFill>
                          <a:schemeClr val="dk1"/>
                        </a:solidFill>
                        <a:latin typeface="Trebuchet MS" panose="020B0603020202020204" pitchFamily="34" charset="0"/>
                        <a:ea typeface="+mn-ea"/>
                        <a:cs typeface="+mn-cs"/>
                      </a:endParaRPr>
                    </a:p>
                    <a:p>
                      <a:pPr marL="0" indent="0" algn="l" defTabSz="914400" rtl="0" eaLnBrk="1" latinLnBrk="0" hangingPunct="1">
                        <a:lnSpc>
                          <a:spcPct val="150000"/>
                        </a:lnSpc>
                        <a:buAutoNum type="arabicParenR"/>
                        <a:tabLst>
                          <a:tab pos="180975" algn="l"/>
                        </a:tabLst>
                      </a:pPr>
                      <a:r>
                        <a:rPr lang="ro-RO" sz="1100" kern="1200" dirty="0" smtClean="0">
                          <a:solidFill>
                            <a:schemeClr val="dk1"/>
                          </a:solidFill>
                          <a:latin typeface="Trebuchet MS" panose="020B0603020202020204" pitchFamily="34" charset="0"/>
                          <a:ea typeface="+mn-ea"/>
                          <a:cs typeface="+mn-cs"/>
                        </a:rPr>
                        <a:t> </a:t>
                      </a:r>
                      <a:r>
                        <a:rPr lang="en-GB" sz="1100" kern="1200" dirty="0" smtClean="0">
                          <a:solidFill>
                            <a:schemeClr val="dk1"/>
                          </a:solidFill>
                          <a:latin typeface="Trebuchet MS" panose="020B0603020202020204" pitchFamily="34" charset="0"/>
                          <a:ea typeface="+mn-ea"/>
                          <a:cs typeface="+mn-cs"/>
                        </a:rPr>
                        <a:t>Social (</a:t>
                      </a:r>
                      <a:r>
                        <a:rPr lang="en-GB" sz="1100" kern="1200" dirty="0" err="1" smtClean="0">
                          <a:solidFill>
                            <a:schemeClr val="dk1"/>
                          </a:solidFill>
                          <a:latin typeface="Trebuchet MS" panose="020B0603020202020204" pitchFamily="34" charset="0"/>
                          <a:ea typeface="+mn-ea"/>
                          <a:cs typeface="+mn-cs"/>
                        </a:rPr>
                        <a:t>munca</a:t>
                      </a:r>
                      <a:r>
                        <a:rPr lang="en-GB" sz="1100" kern="1200" dirty="0" smtClean="0">
                          <a:solidFill>
                            <a:schemeClr val="dk1"/>
                          </a:solidFill>
                          <a:latin typeface="Trebuchet MS" panose="020B0603020202020204" pitchFamily="34" charset="0"/>
                          <a:ea typeface="+mn-ea"/>
                          <a:cs typeface="+mn-cs"/>
                        </a:rPr>
                        <a:t> cu </a:t>
                      </a:r>
                      <a:r>
                        <a:rPr lang="en-GB" sz="1100" kern="1200" dirty="0" err="1" smtClean="0">
                          <a:solidFill>
                            <a:schemeClr val="dk1"/>
                          </a:solidFill>
                          <a:latin typeface="Trebuchet MS" panose="020B0603020202020204" pitchFamily="34" charset="0"/>
                          <a:ea typeface="+mn-ea"/>
                          <a:cs typeface="+mn-cs"/>
                        </a:rPr>
                        <a:t>colegii</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colaborare</a:t>
                      </a:r>
                      <a:r>
                        <a:rPr lang="en-GB" sz="1100" kern="1200" dirty="0" smtClean="0">
                          <a:solidFill>
                            <a:schemeClr val="dk1"/>
                          </a:solidFill>
                          <a:latin typeface="Trebuchet MS" panose="020B0603020202020204" pitchFamily="34" charset="0"/>
                          <a:ea typeface="+mn-ea"/>
                          <a:cs typeface="+mn-cs"/>
                        </a:rPr>
                        <a:t> cu </a:t>
                      </a:r>
                      <a:r>
                        <a:rPr lang="en-GB" sz="1100" kern="1200" dirty="0" err="1" smtClean="0">
                          <a:solidFill>
                            <a:schemeClr val="dk1"/>
                          </a:solidFill>
                          <a:latin typeface="Trebuchet MS" panose="020B0603020202020204" pitchFamily="34" charset="0"/>
                          <a:ea typeface="+mn-ea"/>
                          <a:cs typeface="+mn-cs"/>
                        </a:rPr>
                        <a:t>managerii</a:t>
                      </a:r>
                      <a:r>
                        <a:rPr lang="en-GB" sz="1100" kern="1200" dirty="0" smtClean="0">
                          <a:solidFill>
                            <a:schemeClr val="dk1"/>
                          </a:solidFill>
                          <a:latin typeface="Trebuchet MS" panose="020B0603020202020204" pitchFamily="34" charset="0"/>
                          <a:ea typeface="+mn-ea"/>
                          <a:cs typeface="+mn-cs"/>
                        </a:rPr>
                        <a:t>, leadership, management, </a:t>
                      </a:r>
                      <a:r>
                        <a:rPr lang="en-GB" sz="1100" kern="1200" dirty="0" err="1" smtClean="0">
                          <a:solidFill>
                            <a:schemeClr val="dk1"/>
                          </a:solidFill>
                          <a:latin typeface="Trebuchet MS" panose="020B0603020202020204" pitchFamily="34" charset="0"/>
                          <a:ea typeface="+mn-ea"/>
                          <a:cs typeface="+mn-cs"/>
                        </a:rPr>
                        <a:t>rol</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competența</a:t>
                      </a:r>
                      <a:r>
                        <a:rPr lang="en-GB" sz="1100" kern="1200" dirty="0" smtClean="0">
                          <a:solidFill>
                            <a:schemeClr val="dk1"/>
                          </a:solidFill>
                          <a:latin typeface="Trebuchet MS" panose="020B0603020202020204" pitchFamily="34" charset="0"/>
                          <a:ea typeface="+mn-ea"/>
                          <a:cs typeface="+mn-cs"/>
                        </a:rPr>
                        <a:t> de a </a:t>
                      </a:r>
                      <a:r>
                        <a:rPr lang="en-GB" sz="1100" kern="1200" dirty="0" err="1" smtClean="0">
                          <a:solidFill>
                            <a:schemeClr val="dk1"/>
                          </a:solidFill>
                          <a:latin typeface="Trebuchet MS" panose="020B0603020202020204" pitchFamily="34" charset="0"/>
                          <a:ea typeface="+mn-ea"/>
                          <a:cs typeface="+mn-cs"/>
                        </a:rPr>
                        <a:t>munci</a:t>
                      </a:r>
                      <a:endParaRPr lang="ro-RO" sz="1100" kern="1200" dirty="0" smtClean="0">
                        <a:solidFill>
                          <a:schemeClr val="dk1"/>
                        </a:solidFill>
                        <a:latin typeface="Trebuchet MS" panose="020B0603020202020204" pitchFamily="34" charset="0"/>
                        <a:ea typeface="+mn-ea"/>
                        <a:cs typeface="+mn-cs"/>
                      </a:endParaRPr>
                    </a:p>
                    <a:p>
                      <a:pPr marL="0" indent="0" algn="l" defTabSz="914400" rtl="0" eaLnBrk="1" latinLnBrk="0" hangingPunct="1">
                        <a:lnSpc>
                          <a:spcPct val="150000"/>
                        </a:lnSpc>
                        <a:buAutoNum type="arabicParenR"/>
                      </a:pPr>
                      <a:r>
                        <a:rPr lang="ro-RO"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Atitudine</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și</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valori</a:t>
                      </a:r>
                      <a:r>
                        <a:rPr lang="en-GB" sz="1100" kern="1200" dirty="0" smtClean="0">
                          <a:solidFill>
                            <a:schemeClr val="dk1"/>
                          </a:solidFill>
                          <a:latin typeface="Trebuchet MS" panose="020B0603020202020204" pitchFamily="34" charset="0"/>
                          <a:ea typeface="+mn-ea"/>
                          <a:cs typeface="+mn-cs"/>
                        </a:rPr>
                        <a:t> de </a:t>
                      </a:r>
                      <a:r>
                        <a:rPr lang="en-GB" sz="1100" kern="1200" dirty="0" err="1" smtClean="0">
                          <a:solidFill>
                            <a:schemeClr val="dk1"/>
                          </a:solidFill>
                          <a:latin typeface="Trebuchet MS" panose="020B0603020202020204" pitchFamily="34" charset="0"/>
                          <a:ea typeface="+mn-ea"/>
                          <a:cs typeface="+mn-cs"/>
                        </a:rPr>
                        <a:t>demonstrat</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în</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și</a:t>
                      </a:r>
                      <a:r>
                        <a:rPr lang="en-GB" sz="1100" kern="1200" dirty="0" smtClean="0">
                          <a:solidFill>
                            <a:schemeClr val="dk1"/>
                          </a:solidFill>
                          <a:latin typeface="Trebuchet MS" panose="020B0603020202020204" pitchFamily="34" charset="0"/>
                          <a:ea typeface="+mn-ea"/>
                          <a:cs typeface="+mn-cs"/>
                        </a:rPr>
                        <a:t> cu </a:t>
                      </a:r>
                      <a:r>
                        <a:rPr lang="en-GB" sz="1100" kern="1200" dirty="0" err="1" smtClean="0">
                          <a:solidFill>
                            <a:schemeClr val="dk1"/>
                          </a:solidFill>
                          <a:latin typeface="Trebuchet MS" panose="020B0603020202020204" pitchFamily="34" charset="0"/>
                          <a:ea typeface="+mn-ea"/>
                          <a:cs typeface="+mn-cs"/>
                        </a:rPr>
                        <a:t>alții</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comportamentul</a:t>
                      </a:r>
                      <a:r>
                        <a:rPr lang="en-GB" sz="1100" kern="1200" dirty="0" smtClean="0">
                          <a:solidFill>
                            <a:schemeClr val="dk1"/>
                          </a:solidFill>
                          <a:latin typeface="Trebuchet MS" panose="020B0603020202020204" pitchFamily="34" charset="0"/>
                          <a:ea typeface="+mn-ea"/>
                          <a:cs typeface="+mn-cs"/>
                        </a:rPr>
                        <a:t> cu </a:t>
                      </a:r>
                      <a:r>
                        <a:rPr lang="en-GB" sz="1100" kern="1200" dirty="0" err="1" smtClean="0">
                          <a:solidFill>
                            <a:schemeClr val="dk1"/>
                          </a:solidFill>
                          <a:latin typeface="Trebuchet MS" panose="020B0603020202020204" pitchFamily="34" charset="0"/>
                          <a:ea typeface="+mn-ea"/>
                          <a:cs typeface="+mn-cs"/>
                        </a:rPr>
                        <a:t>mediu</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ceva</a:t>
                      </a:r>
                      <a:r>
                        <a:rPr lang="en-GB" sz="1100" kern="1200" dirty="0" smtClean="0">
                          <a:solidFill>
                            <a:schemeClr val="dk1"/>
                          </a:solidFill>
                          <a:latin typeface="Trebuchet MS" panose="020B0603020202020204" pitchFamily="34" charset="0"/>
                          <a:ea typeface="+mn-ea"/>
                          <a:cs typeface="+mn-cs"/>
                        </a:rPr>
                        <a:t> exterior, </a:t>
                      </a:r>
                      <a:r>
                        <a:rPr lang="en-GB" sz="1100" kern="1200" dirty="0" err="1" smtClean="0">
                          <a:solidFill>
                            <a:schemeClr val="dk1"/>
                          </a:solidFill>
                          <a:latin typeface="Trebuchet MS" panose="020B0603020202020204" pitchFamily="34" charset="0"/>
                          <a:ea typeface="+mn-ea"/>
                          <a:cs typeface="+mn-cs"/>
                        </a:rPr>
                        <a:t>valori</a:t>
                      </a:r>
                      <a:r>
                        <a:rPr lang="en-GB" sz="1100" kern="1200" dirty="0" smtClean="0">
                          <a:solidFill>
                            <a:schemeClr val="dk1"/>
                          </a:solidFill>
                          <a:latin typeface="Trebuchet MS" panose="020B0603020202020204" pitchFamily="34" charset="0"/>
                          <a:ea typeface="+mn-ea"/>
                          <a:cs typeface="+mn-cs"/>
                        </a:rPr>
                        <a:t> la </a:t>
                      </a:r>
                      <a:r>
                        <a:rPr lang="en-GB" sz="1100" kern="1200" dirty="0" err="1" smtClean="0">
                          <a:solidFill>
                            <a:schemeClr val="dk1"/>
                          </a:solidFill>
                          <a:latin typeface="Trebuchet MS" panose="020B0603020202020204" pitchFamily="34" charset="0"/>
                          <a:ea typeface="+mn-ea"/>
                          <a:cs typeface="+mn-cs"/>
                        </a:rPr>
                        <a:t>munca</a:t>
                      </a:r>
                      <a:r>
                        <a:rPr lang="en-GB" sz="1100" kern="1200" dirty="0" smtClean="0">
                          <a:solidFill>
                            <a:schemeClr val="dk1"/>
                          </a:solidFill>
                          <a:latin typeface="Trebuchet MS" panose="020B0603020202020204" pitchFamily="34" charset="0"/>
                          <a:ea typeface="+mn-ea"/>
                          <a:cs typeface="+mn-cs"/>
                        </a:rPr>
                        <a:t> </a:t>
                      </a:r>
                      <a:r>
                        <a:rPr lang="en-GB" sz="1100" kern="1200" dirty="0" err="1" smtClean="0">
                          <a:solidFill>
                            <a:schemeClr val="dk1"/>
                          </a:solidFill>
                          <a:latin typeface="Trebuchet MS" panose="020B0603020202020204" pitchFamily="34" charset="0"/>
                          <a:ea typeface="+mn-ea"/>
                          <a:cs typeface="+mn-cs"/>
                        </a:rPr>
                        <a:t>pe</a:t>
                      </a:r>
                      <a:r>
                        <a:rPr lang="en-GB" sz="1100" kern="1200" dirty="0" smtClean="0">
                          <a:solidFill>
                            <a:schemeClr val="dk1"/>
                          </a:solidFill>
                          <a:latin typeface="Trebuchet MS" panose="020B0603020202020204" pitchFamily="34" charset="0"/>
                          <a:ea typeface="+mn-ea"/>
                          <a:cs typeface="+mn-cs"/>
                        </a:rPr>
                        <a:t> care o </a:t>
                      </a:r>
                      <a:r>
                        <a:rPr lang="en-GB" sz="1100" kern="1200" dirty="0" err="1" smtClean="0">
                          <a:solidFill>
                            <a:schemeClr val="dk1"/>
                          </a:solidFill>
                          <a:latin typeface="Trebuchet MS" panose="020B0603020202020204" pitchFamily="34" charset="0"/>
                          <a:ea typeface="+mn-ea"/>
                          <a:cs typeface="+mn-cs"/>
                        </a:rPr>
                        <a:t>prestează</a:t>
                      </a:r>
                      <a:r>
                        <a:rPr lang="en-GB" sz="1100" kern="1200" dirty="0" smtClean="0">
                          <a:solidFill>
                            <a:schemeClr val="dk1"/>
                          </a:solidFill>
                          <a:latin typeface="Trebuchet MS" panose="020B0603020202020204" pitchFamily="34" charset="0"/>
                          <a:ea typeface="+mn-ea"/>
                          <a:cs typeface="+mn-cs"/>
                        </a:rPr>
                        <a:t>)</a:t>
                      </a:r>
                      <a:endParaRPr lang="ro-RO" sz="1100" kern="1200" dirty="0" smtClean="0">
                        <a:solidFill>
                          <a:schemeClr val="dk1"/>
                        </a:solidFill>
                        <a:latin typeface="Trebuchet MS" panose="020B0603020202020204" pitchFamily="34" charset="0"/>
                        <a:ea typeface="+mn-ea"/>
                        <a:cs typeface="+mn-cs"/>
                      </a:endParaRPr>
                    </a:p>
                    <a:p>
                      <a:pPr marL="0" indent="0" algn="l" defTabSz="914400" rtl="0" eaLnBrk="1" latinLnBrk="0" hangingPunct="1">
                        <a:lnSpc>
                          <a:spcPct val="150000"/>
                        </a:lnSpc>
                        <a:buAutoNum type="arabicParenR"/>
                      </a:pPr>
                      <a:endParaRPr lang="en-GB" sz="1100" kern="1200" dirty="0">
                        <a:solidFill>
                          <a:schemeClr val="dk1"/>
                        </a:solidFill>
                        <a:latin typeface="Trebuchet MS" panose="020B0603020202020204" pitchFamily="34" charset="0"/>
                        <a:ea typeface="+mn-ea"/>
                        <a:cs typeface="+mn-cs"/>
                      </a:endParaRPr>
                    </a:p>
                  </a:txBody>
                  <a:tcPr marL="68580" marR="68580" marT="34290" marB="34290"/>
                </a:tc>
                <a:extLst>
                  <a:ext uri="{0D108BD9-81ED-4DB2-BD59-A6C34878D82A}">
                    <a16:rowId xmlns="" xmlns:a16="http://schemas.microsoft.com/office/drawing/2014/main" val="900781313"/>
                  </a:ext>
                </a:extLst>
              </a:tr>
            </a:tbl>
          </a:graphicData>
        </a:graphic>
      </p:graphicFrame>
      <p:sp>
        <p:nvSpPr>
          <p:cNvPr id="12" name="Title 1"/>
          <p:cNvSpPr txBox="1">
            <a:spLocks/>
          </p:cNvSpPr>
          <p:nvPr/>
        </p:nvSpPr>
        <p:spPr>
          <a:xfrm>
            <a:off x="628650" y="1131094"/>
            <a:ext cx="7886700" cy="726281"/>
          </a:xfrm>
          <a:prstGeom prst="rect">
            <a:avLst/>
          </a:prstGeom>
          <a:solidFill>
            <a:srgbClr val="CCFFFF"/>
          </a:solidFill>
          <a:ln>
            <a:solidFill>
              <a:schemeClr val="tx1"/>
            </a:solidFill>
            <a:prstDash val="dash"/>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ro-RO" sz="3000" dirty="0" smtClean="0">
                <a:solidFill>
                  <a:srgbClr val="002060"/>
                </a:solidFill>
                <a:latin typeface="Trebuchet MS" panose="020B0603020202020204" pitchFamily="34" charset="0"/>
              </a:rPr>
              <a:t>Context</a:t>
            </a:r>
            <a:r>
              <a:rPr lang="ro-RO" sz="3000" dirty="0">
                <a:solidFill>
                  <a:srgbClr val="002060"/>
                </a:solidFill>
                <a:latin typeface="Trebuchet MS" panose="020B0603020202020204" pitchFamily="34" charset="0"/>
              </a:rPr>
              <a:t> </a:t>
            </a:r>
            <a:r>
              <a:rPr lang="ro-RO" sz="3000" dirty="0" smtClean="0">
                <a:solidFill>
                  <a:srgbClr val="002060"/>
                </a:solidFill>
                <a:latin typeface="Trebuchet MS" panose="020B0603020202020204" pitchFamily="34" charset="0"/>
              </a:rPr>
              <a:t>              Competențele </a:t>
            </a:r>
            <a:r>
              <a:rPr lang="ro-RO" sz="3000" dirty="0">
                <a:solidFill>
                  <a:srgbClr val="002060"/>
                </a:solidFill>
                <a:latin typeface="Trebuchet MS" panose="020B0603020202020204" pitchFamily="34" charset="0"/>
              </a:rPr>
              <a:t>transversale</a:t>
            </a:r>
            <a:endParaRPr lang="en-GB" sz="3000" dirty="0">
              <a:solidFill>
                <a:srgbClr val="002060"/>
              </a:solidFill>
              <a:latin typeface="Trebuchet MS" panose="020B0603020202020204" pitchFamily="34" charset="0"/>
            </a:endParaRPr>
          </a:p>
        </p:txBody>
      </p:sp>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942866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218" y="1447800"/>
            <a:ext cx="8338820" cy="4384528"/>
          </a:xfrm>
        </p:spPr>
        <p:txBody>
          <a:bodyPr>
            <a:normAutofit fontScale="70000" lnSpcReduction="20000"/>
          </a:bodyPr>
          <a:lstStyle/>
          <a:p>
            <a:pPr marL="0" indent="0">
              <a:buNone/>
            </a:pPr>
            <a:r>
              <a:rPr lang="en-US" sz="2600" b="1" dirty="0" smtClean="0">
                <a:latin typeface="Trebuchet MS" panose="020B0603020202020204" pitchFamily="34" charset="0"/>
              </a:rPr>
              <a:t>ESCO </a:t>
            </a:r>
            <a:endParaRPr lang="en-US" sz="2600" b="1" dirty="0">
              <a:latin typeface="Trebuchet MS" panose="020B0603020202020204" pitchFamily="34" charset="0"/>
            </a:endParaRPr>
          </a:p>
          <a:p>
            <a:endParaRPr lang="en-US" dirty="0">
              <a:latin typeface="Trebuchet MS" panose="020B0603020202020204" pitchFamily="34" charset="0"/>
            </a:endParaRPr>
          </a:p>
          <a:p>
            <a:pPr>
              <a:lnSpc>
                <a:spcPct val="110000"/>
              </a:lnSpc>
            </a:pPr>
            <a:r>
              <a:rPr lang="en-US" dirty="0">
                <a:latin typeface="Trebuchet MS" panose="020B0603020202020204" pitchFamily="34" charset="0"/>
                <a:hlinkClick r:id="rId2" tooltip="A - atitudini și valori"/>
              </a:rPr>
              <a:t>A - </a:t>
            </a:r>
            <a:r>
              <a:rPr lang="en-US" dirty="0" err="1">
                <a:latin typeface="Trebuchet MS" panose="020B0603020202020204" pitchFamily="34" charset="0"/>
                <a:hlinkClick r:id="rId2" tooltip="A - atitudini și valori"/>
              </a:rPr>
              <a:t>atitudini</a:t>
            </a:r>
            <a:r>
              <a:rPr lang="en-US" dirty="0">
                <a:latin typeface="Trebuchet MS" panose="020B0603020202020204" pitchFamily="34" charset="0"/>
                <a:hlinkClick r:id="rId2" tooltip="A - atitudini și valori"/>
              </a:rPr>
              <a:t> </a:t>
            </a:r>
            <a:r>
              <a:rPr lang="en-US" dirty="0" err="1">
                <a:latin typeface="Trebuchet MS" panose="020B0603020202020204" pitchFamily="34" charset="0"/>
                <a:hlinkClick r:id="rId2" tooltip="A - atitudini și valori"/>
              </a:rPr>
              <a:t>și</a:t>
            </a:r>
            <a:r>
              <a:rPr lang="en-US" dirty="0">
                <a:latin typeface="Trebuchet MS" panose="020B0603020202020204" pitchFamily="34" charset="0"/>
                <a:hlinkClick r:id="rId2" tooltip="A - atitudini și valori"/>
              </a:rPr>
              <a:t> </a:t>
            </a:r>
            <a:r>
              <a:rPr lang="en-US" dirty="0" err="1" smtClean="0">
                <a:latin typeface="Trebuchet MS" panose="020B0603020202020204" pitchFamily="34" charset="0"/>
                <a:hlinkClick r:id="rId2" tooltip="A - atitudini și valori"/>
              </a:rPr>
              <a:t>valori</a:t>
            </a:r>
            <a:r>
              <a:rPr lang="ro-RO" dirty="0" smtClean="0">
                <a:latin typeface="Trebuchet MS" panose="020B0603020202020204" pitchFamily="34" charset="0"/>
              </a:rPr>
              <a:t> </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err="1" smtClean="0">
                <a:latin typeface="Trebuchet MS" panose="020B0603020202020204" pitchFamily="34" charset="0"/>
              </a:rPr>
              <a:t>toate</a:t>
            </a:r>
            <a:r>
              <a:rPr lang="en-US" dirty="0" smtClean="0">
                <a:latin typeface="Trebuchet MS" panose="020B0603020202020204" pitchFamily="34" charset="0"/>
              </a:rPr>
              <a:t> </a:t>
            </a:r>
            <a:r>
              <a:rPr lang="en-US" dirty="0" err="1">
                <a:latin typeface="Trebuchet MS" panose="020B0603020202020204" pitchFamily="34" charset="0"/>
              </a:rPr>
              <a:t>programele</a:t>
            </a:r>
            <a:r>
              <a:rPr lang="en-US" dirty="0">
                <a:latin typeface="Trebuchet MS" panose="020B0603020202020204" pitchFamily="34" charset="0"/>
              </a:rPr>
              <a:t> </a:t>
            </a:r>
            <a:r>
              <a:rPr lang="en-US" dirty="0" smtClean="0">
                <a:latin typeface="Trebuchet MS" panose="020B0603020202020204" pitchFamily="34" charset="0"/>
              </a:rPr>
              <a:t>(v1.1 –</a:t>
            </a:r>
            <a:r>
              <a:rPr lang="ro-RO" dirty="0" smtClean="0">
                <a:latin typeface="Trebuchet MS" panose="020B0603020202020204" pitchFamily="34" charset="0"/>
              </a:rPr>
              <a:t> </a:t>
            </a:r>
            <a:r>
              <a:rPr lang="en-US" dirty="0" smtClean="0">
                <a:latin typeface="Trebuchet MS" panose="020B0603020202020204" pitchFamily="34" charset="0"/>
              </a:rPr>
              <a:t>A1</a:t>
            </a:r>
            <a:r>
              <a:rPr lang="ro-RO" dirty="0" smtClean="0">
                <a:latin typeface="Trebuchet MS" panose="020B0603020202020204" pitchFamily="34" charset="0"/>
              </a:rPr>
              <a:t> </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smtClean="0">
                <a:latin typeface="Trebuchet MS" panose="020B0603020202020204" pitchFamily="34" charset="0"/>
              </a:rPr>
              <a:t>A15 –</a:t>
            </a:r>
            <a:r>
              <a:rPr lang="ro-RO" dirty="0" smtClean="0">
                <a:latin typeface="Trebuchet MS" panose="020B0603020202020204" pitchFamily="34" charset="0"/>
              </a:rPr>
              <a:t> î</a:t>
            </a:r>
            <a:r>
              <a:rPr lang="en-US" dirty="0" err="1" smtClean="0">
                <a:latin typeface="Trebuchet MS" panose="020B0603020202020204" pitchFamily="34" charset="0"/>
              </a:rPr>
              <a:t>mbun</a:t>
            </a:r>
            <a:r>
              <a:rPr lang="ro-RO" dirty="0" smtClean="0">
                <a:latin typeface="Trebuchet MS" panose="020B0603020202020204" pitchFamily="34" charset="0"/>
              </a:rPr>
              <a:t>ă</a:t>
            </a:r>
            <a:r>
              <a:rPr lang="en-US" dirty="0" smtClean="0">
                <a:latin typeface="Trebuchet MS" panose="020B0603020202020204" pitchFamily="34" charset="0"/>
              </a:rPr>
              <a:t>t</a:t>
            </a:r>
            <a:r>
              <a:rPr lang="ro-RO" dirty="0" err="1" smtClean="0">
                <a:latin typeface="Trebuchet MS" panose="020B0603020202020204" pitchFamily="34" charset="0"/>
              </a:rPr>
              <a:t>ă</a:t>
            </a:r>
            <a:r>
              <a:rPr lang="ro-RO" dirty="0" err="1">
                <a:latin typeface="Trebuchet MS" panose="020B0603020202020204" pitchFamily="34" charset="0"/>
              </a:rPr>
              <a:t>ț</a:t>
            </a:r>
            <a:r>
              <a:rPr lang="en-US" dirty="0" smtClean="0">
                <a:latin typeface="Trebuchet MS" panose="020B0603020202020204" pitchFamily="34" charset="0"/>
              </a:rPr>
              <a:t>ire </a:t>
            </a:r>
            <a:r>
              <a:rPr lang="ro-RO" dirty="0" smtClean="0">
                <a:latin typeface="Trebuchet MS" panose="020B0603020202020204" pitchFamily="34" charset="0"/>
              </a:rPr>
              <a:t>î</a:t>
            </a:r>
            <a:r>
              <a:rPr lang="en-US" dirty="0" smtClean="0">
                <a:latin typeface="Trebuchet MS" panose="020B0603020202020204" pitchFamily="34" charset="0"/>
              </a:rPr>
              <a:t>n 2022)</a:t>
            </a:r>
            <a:r>
              <a:rPr lang="ro-RO" dirty="0" smtClean="0">
                <a:latin typeface="Trebuchet MS" panose="020B0603020202020204" pitchFamily="34" charset="0"/>
              </a:rPr>
              <a:t>;</a:t>
            </a:r>
            <a:endParaRPr lang="en-US" dirty="0">
              <a:latin typeface="Trebuchet MS" panose="020B0603020202020204" pitchFamily="34" charset="0"/>
            </a:endParaRPr>
          </a:p>
          <a:p>
            <a:r>
              <a:rPr lang="en-US" dirty="0">
                <a:latin typeface="Trebuchet MS" panose="020B0603020202020204" pitchFamily="34" charset="0"/>
              </a:rPr>
              <a:t> </a:t>
            </a:r>
            <a:r>
              <a:rPr lang="en-US" dirty="0">
                <a:latin typeface="Trebuchet MS" panose="020B0603020202020204" pitchFamily="34" charset="0"/>
                <a:hlinkClick r:id="rId3" tooltip="K - cunoștințe"/>
              </a:rPr>
              <a:t>K - </a:t>
            </a:r>
            <a:r>
              <a:rPr lang="en-US" dirty="0" err="1">
                <a:latin typeface="Trebuchet MS" panose="020B0603020202020204" pitchFamily="34" charset="0"/>
                <a:hlinkClick r:id="rId3" tooltip="K - cunoștințe"/>
              </a:rPr>
              <a:t>cunoștințe</a:t>
            </a:r>
            <a:r>
              <a:rPr lang="en-US" dirty="0">
                <a:latin typeface="Trebuchet MS" panose="020B0603020202020204" pitchFamily="34" charset="0"/>
              </a:rPr>
              <a:t> </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smtClean="0">
                <a:latin typeface="Trebuchet MS" panose="020B0603020202020204" pitchFamily="34" charset="0"/>
              </a:rPr>
              <a:t>conf</a:t>
            </a:r>
            <a:r>
              <a:rPr lang="en-US" dirty="0">
                <a:latin typeface="Trebuchet MS" panose="020B0603020202020204" pitchFamily="34" charset="0"/>
              </a:rPr>
              <a:t>. </a:t>
            </a:r>
            <a:r>
              <a:rPr lang="en-US" dirty="0" smtClean="0">
                <a:latin typeface="Trebuchet MS" panose="020B0603020202020204" pitchFamily="34" charset="0"/>
              </a:rPr>
              <a:t>ISCED</a:t>
            </a:r>
            <a:r>
              <a:rPr lang="ro-RO" dirty="0" smtClean="0">
                <a:latin typeface="Trebuchet MS" panose="020B0603020202020204" pitchFamily="34" charset="0"/>
              </a:rPr>
              <a:t>;</a:t>
            </a:r>
            <a:endParaRPr lang="en-US" dirty="0">
              <a:latin typeface="Trebuchet MS" panose="020B0603020202020204" pitchFamily="34" charset="0"/>
            </a:endParaRPr>
          </a:p>
          <a:p>
            <a:r>
              <a:rPr lang="en-US" dirty="0">
                <a:latin typeface="Trebuchet MS" panose="020B0603020202020204" pitchFamily="34" charset="0"/>
              </a:rPr>
              <a:t> </a:t>
            </a:r>
            <a:r>
              <a:rPr lang="en-US" dirty="0">
                <a:latin typeface="Trebuchet MS" panose="020B0603020202020204" pitchFamily="34" charset="0"/>
                <a:hlinkClick r:id="rId4" tooltip="L - competențe și cunoștințe lingvistice"/>
              </a:rPr>
              <a:t>L - </a:t>
            </a:r>
            <a:r>
              <a:rPr lang="en-US" dirty="0" err="1">
                <a:latin typeface="Trebuchet MS" panose="020B0603020202020204" pitchFamily="34" charset="0"/>
                <a:hlinkClick r:id="rId4" tooltip="L - competențe și cunoștințe lingvistice"/>
              </a:rPr>
              <a:t>competențe</a:t>
            </a:r>
            <a:r>
              <a:rPr lang="en-US" dirty="0">
                <a:latin typeface="Trebuchet MS" panose="020B0603020202020204" pitchFamily="34" charset="0"/>
                <a:hlinkClick r:id="rId4" tooltip="L - competențe și cunoștințe lingvistice"/>
              </a:rPr>
              <a:t> </a:t>
            </a:r>
            <a:r>
              <a:rPr lang="en-US" dirty="0" err="1">
                <a:latin typeface="Trebuchet MS" panose="020B0603020202020204" pitchFamily="34" charset="0"/>
                <a:hlinkClick r:id="rId4" tooltip="L - competențe și cunoștințe lingvistice"/>
              </a:rPr>
              <a:t>și</a:t>
            </a:r>
            <a:r>
              <a:rPr lang="en-US" dirty="0">
                <a:latin typeface="Trebuchet MS" panose="020B0603020202020204" pitchFamily="34" charset="0"/>
                <a:hlinkClick r:id="rId4" tooltip="L - competențe și cunoștințe lingvistice"/>
              </a:rPr>
              <a:t> </a:t>
            </a:r>
            <a:r>
              <a:rPr lang="en-US" dirty="0" err="1">
                <a:latin typeface="Trebuchet MS" panose="020B0603020202020204" pitchFamily="34" charset="0"/>
                <a:hlinkClick r:id="rId4" tooltip="L - competențe și cunoștințe lingvistice"/>
              </a:rPr>
              <a:t>cunoștințe</a:t>
            </a:r>
            <a:r>
              <a:rPr lang="en-US" dirty="0">
                <a:latin typeface="Trebuchet MS" panose="020B0603020202020204" pitchFamily="34" charset="0"/>
                <a:hlinkClick r:id="rId4" tooltip="L - competențe și cunoștințe lingvistice"/>
              </a:rPr>
              <a:t> </a:t>
            </a:r>
            <a:r>
              <a:rPr lang="en-US" dirty="0" err="1" smtClean="0">
                <a:latin typeface="Trebuchet MS" panose="020B0603020202020204" pitchFamily="34" charset="0"/>
                <a:hlinkClick r:id="rId4" tooltip="L - competențe și cunoștințe lingvistice"/>
              </a:rPr>
              <a:t>lingvistice</a:t>
            </a:r>
            <a:r>
              <a:rPr lang="ro-RO" dirty="0" smtClean="0">
                <a:latin typeface="Trebuchet MS" panose="020B0603020202020204" pitchFamily="34" charset="0"/>
              </a:rPr>
              <a:t> </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err="1" smtClean="0">
                <a:latin typeface="Trebuchet MS" panose="020B0603020202020204" pitchFamily="34" charset="0"/>
              </a:rPr>
              <a:t>toate</a:t>
            </a:r>
            <a:r>
              <a:rPr lang="en-US" dirty="0" smtClean="0">
                <a:latin typeface="Trebuchet MS" panose="020B0603020202020204" pitchFamily="34" charset="0"/>
              </a:rPr>
              <a:t> </a:t>
            </a:r>
            <a:r>
              <a:rPr lang="en-US" dirty="0" err="1" smtClean="0">
                <a:latin typeface="Trebuchet MS" panose="020B0603020202020204" pitchFamily="34" charset="0"/>
              </a:rPr>
              <a:t>programele</a:t>
            </a:r>
            <a:r>
              <a:rPr lang="ro-RO" dirty="0" smtClean="0">
                <a:latin typeface="Trebuchet MS" panose="020B0603020202020204" pitchFamily="34" charset="0"/>
              </a:rPr>
              <a:t>;</a:t>
            </a:r>
            <a:r>
              <a:rPr lang="en-US" dirty="0" smtClean="0">
                <a:latin typeface="Trebuchet MS" panose="020B0603020202020204" pitchFamily="34" charset="0"/>
              </a:rPr>
              <a:t> </a:t>
            </a:r>
            <a:endParaRPr lang="en-US" dirty="0">
              <a:latin typeface="Trebuchet MS" panose="020B0603020202020204" pitchFamily="34" charset="0"/>
            </a:endParaRPr>
          </a:p>
          <a:p>
            <a:r>
              <a:rPr lang="en-US" dirty="0">
                <a:latin typeface="Trebuchet MS" panose="020B0603020202020204" pitchFamily="34" charset="0"/>
              </a:rPr>
              <a:t> </a:t>
            </a:r>
            <a:r>
              <a:rPr lang="en-US" dirty="0">
                <a:latin typeface="Trebuchet MS" panose="020B0603020202020204" pitchFamily="34" charset="0"/>
                <a:hlinkClick r:id="rId5" tooltip="S - aptitudini"/>
              </a:rPr>
              <a:t>S </a:t>
            </a:r>
            <a:r>
              <a:rPr lang="en-US" dirty="0" smtClean="0">
                <a:latin typeface="Trebuchet MS" panose="020B0603020202020204" pitchFamily="34" charset="0"/>
                <a:hlinkClick r:id="rId5" tooltip="S - aptitudini"/>
              </a:rPr>
              <a:t>– </a:t>
            </a:r>
            <a:r>
              <a:rPr lang="en-US" dirty="0" err="1" smtClean="0">
                <a:latin typeface="Trebuchet MS" panose="020B0603020202020204" pitchFamily="34" charset="0"/>
                <a:hlinkClick r:id="rId5" tooltip="S - aptitudini"/>
              </a:rPr>
              <a:t>aptitudini</a:t>
            </a:r>
            <a:endParaRPr lang="en-US" dirty="0">
              <a:latin typeface="Trebuchet MS" panose="020B0603020202020204" pitchFamily="34" charset="0"/>
            </a:endParaRPr>
          </a:p>
          <a:p>
            <a:pPr lvl="1"/>
            <a:r>
              <a:rPr lang="en-US" dirty="0">
                <a:latin typeface="Trebuchet MS" panose="020B0603020202020204" pitchFamily="34" charset="0"/>
              </a:rPr>
              <a:t> </a:t>
            </a:r>
            <a:r>
              <a:rPr lang="en-US" dirty="0">
                <a:latin typeface="Trebuchet MS" panose="020B0603020202020204" pitchFamily="34" charset="0"/>
                <a:hlinkClick r:id="rId6" tooltip="S1 - comunicare, colaborare și creativitate"/>
              </a:rPr>
              <a:t>S1 - </a:t>
            </a:r>
            <a:r>
              <a:rPr lang="en-US" dirty="0" err="1">
                <a:latin typeface="Trebuchet MS" panose="020B0603020202020204" pitchFamily="34" charset="0"/>
                <a:hlinkClick r:id="rId6" tooltip="S1 - comunicare, colaborare și creativitate"/>
              </a:rPr>
              <a:t>comunicare</a:t>
            </a:r>
            <a:r>
              <a:rPr lang="en-US" dirty="0">
                <a:latin typeface="Trebuchet MS" panose="020B0603020202020204" pitchFamily="34" charset="0"/>
                <a:hlinkClick r:id="rId6" tooltip="S1 - comunicare, colaborare și creativitate"/>
              </a:rPr>
              <a:t>, </a:t>
            </a:r>
            <a:r>
              <a:rPr lang="en-US" dirty="0" err="1">
                <a:latin typeface="Trebuchet MS" panose="020B0603020202020204" pitchFamily="34" charset="0"/>
                <a:hlinkClick r:id="rId6" tooltip="S1 - comunicare, colaborare și creativitate"/>
              </a:rPr>
              <a:t>colaborare</a:t>
            </a:r>
            <a:r>
              <a:rPr lang="en-US" dirty="0">
                <a:latin typeface="Trebuchet MS" panose="020B0603020202020204" pitchFamily="34" charset="0"/>
                <a:hlinkClick r:id="rId6" tooltip="S1 - comunicare, colaborare și creativitate"/>
              </a:rPr>
              <a:t> </a:t>
            </a:r>
            <a:r>
              <a:rPr lang="en-US" dirty="0" err="1">
                <a:latin typeface="Trebuchet MS" panose="020B0603020202020204" pitchFamily="34" charset="0"/>
                <a:hlinkClick r:id="rId6" tooltip="S1 - comunicare, colaborare și creativitate"/>
              </a:rPr>
              <a:t>și</a:t>
            </a:r>
            <a:r>
              <a:rPr lang="en-US" dirty="0">
                <a:latin typeface="Trebuchet MS" panose="020B0603020202020204" pitchFamily="34" charset="0"/>
                <a:hlinkClick r:id="rId6" tooltip="S1 - comunicare, colaborare și creativitate"/>
              </a:rPr>
              <a:t> </a:t>
            </a:r>
            <a:r>
              <a:rPr lang="en-US" dirty="0" err="1">
                <a:latin typeface="Trebuchet MS" panose="020B0603020202020204" pitchFamily="34" charset="0"/>
                <a:hlinkClick r:id="rId6" tooltip="S1 - comunicare, colaborare și creativitate"/>
              </a:rPr>
              <a:t>creativitate</a:t>
            </a:r>
            <a:r>
              <a:rPr lang="en-US" dirty="0" err="1">
                <a:latin typeface="Trebuchet MS" panose="020B0603020202020204" pitchFamily="34" charset="0"/>
              </a:rPr>
              <a:t>-toate</a:t>
            </a:r>
            <a:r>
              <a:rPr lang="en-US" dirty="0">
                <a:latin typeface="Trebuchet MS" panose="020B0603020202020204" pitchFamily="34" charset="0"/>
              </a:rPr>
              <a:t> </a:t>
            </a:r>
            <a:r>
              <a:rPr lang="en-US" dirty="0" err="1" smtClean="0">
                <a:latin typeface="Trebuchet MS" panose="020B0603020202020204" pitchFamily="34" charset="0"/>
              </a:rPr>
              <a:t>programele</a:t>
            </a:r>
            <a:r>
              <a:rPr lang="ro-RO" dirty="0">
                <a:latin typeface="Trebuchet MS" panose="020B0603020202020204" pitchFamily="34" charset="0"/>
              </a:rPr>
              <a:t>;</a:t>
            </a:r>
            <a:endParaRPr lang="en-US" dirty="0">
              <a:latin typeface="Trebuchet MS" panose="020B0603020202020204" pitchFamily="34" charset="0"/>
            </a:endParaRPr>
          </a:p>
          <a:p>
            <a:pPr lvl="1"/>
            <a:r>
              <a:rPr lang="en-US" dirty="0">
                <a:latin typeface="Trebuchet MS" panose="020B0603020202020204" pitchFamily="34" charset="0"/>
              </a:rPr>
              <a:t> </a:t>
            </a:r>
            <a:r>
              <a:rPr lang="en-US" dirty="0">
                <a:latin typeface="Trebuchet MS" panose="020B0603020202020204" pitchFamily="34" charset="0"/>
                <a:hlinkClick r:id="rId7" tooltip="S2 - competențe în materie de informații"/>
              </a:rPr>
              <a:t>S2 - </a:t>
            </a:r>
            <a:r>
              <a:rPr lang="en-US" dirty="0" err="1">
                <a:latin typeface="Trebuchet MS" panose="020B0603020202020204" pitchFamily="34" charset="0"/>
                <a:hlinkClick r:id="rId7" tooltip="S2 - competențe în materie de informații"/>
              </a:rPr>
              <a:t>competențe</a:t>
            </a:r>
            <a:r>
              <a:rPr lang="en-US" dirty="0">
                <a:latin typeface="Trebuchet MS" panose="020B0603020202020204" pitchFamily="34" charset="0"/>
                <a:hlinkClick r:id="rId7" tooltip="S2 - competențe în materie de informații"/>
              </a:rPr>
              <a:t> </a:t>
            </a:r>
            <a:r>
              <a:rPr lang="en-US" dirty="0" err="1">
                <a:latin typeface="Trebuchet MS" panose="020B0603020202020204" pitchFamily="34" charset="0"/>
                <a:hlinkClick r:id="rId7" tooltip="S2 - competențe în materie de informații"/>
              </a:rPr>
              <a:t>în</a:t>
            </a:r>
            <a:r>
              <a:rPr lang="en-US" dirty="0">
                <a:latin typeface="Trebuchet MS" panose="020B0603020202020204" pitchFamily="34" charset="0"/>
                <a:hlinkClick r:id="rId7" tooltip="S2 - competențe în materie de informații"/>
              </a:rPr>
              <a:t> </a:t>
            </a:r>
            <a:r>
              <a:rPr lang="en-US" dirty="0" err="1">
                <a:latin typeface="Trebuchet MS" panose="020B0603020202020204" pitchFamily="34" charset="0"/>
                <a:hlinkClick r:id="rId7" tooltip="S2 - competențe în materie de informații"/>
              </a:rPr>
              <a:t>materie</a:t>
            </a:r>
            <a:r>
              <a:rPr lang="en-US" dirty="0">
                <a:latin typeface="Trebuchet MS" panose="020B0603020202020204" pitchFamily="34" charset="0"/>
                <a:hlinkClick r:id="rId7" tooltip="S2 - competențe în materie de informații"/>
              </a:rPr>
              <a:t> de </a:t>
            </a:r>
            <a:r>
              <a:rPr lang="en-US" dirty="0" err="1" smtClean="0">
                <a:latin typeface="Trebuchet MS" panose="020B0603020202020204" pitchFamily="34" charset="0"/>
                <a:hlinkClick r:id="rId7" tooltip="S2 - competențe în materie de informații"/>
              </a:rPr>
              <a:t>informații</a:t>
            </a:r>
            <a:r>
              <a:rPr lang="en-US" dirty="0" err="1" smtClean="0">
                <a:latin typeface="Trebuchet MS" panose="020B0603020202020204" pitchFamily="34" charset="0"/>
              </a:rPr>
              <a:t>-profesional</a:t>
            </a:r>
            <a:r>
              <a:rPr lang="ro-RO" dirty="0" smtClean="0">
                <a:latin typeface="Trebuchet MS" panose="020B0603020202020204" pitchFamily="34" charset="0"/>
              </a:rPr>
              <a:t>:</a:t>
            </a:r>
            <a:r>
              <a:rPr lang="en-US" dirty="0" smtClean="0">
                <a:latin typeface="Trebuchet MS" panose="020B0603020202020204" pitchFamily="34" charset="0"/>
              </a:rPr>
              <a:t> </a:t>
            </a:r>
            <a:endParaRPr lang="en-US" dirty="0">
              <a:latin typeface="Trebuchet MS" panose="020B0603020202020204" pitchFamily="34" charset="0"/>
            </a:endParaRPr>
          </a:p>
          <a:p>
            <a:pPr lvl="1"/>
            <a:r>
              <a:rPr lang="en-US" dirty="0">
                <a:latin typeface="Trebuchet MS" panose="020B0603020202020204" pitchFamily="34" charset="0"/>
              </a:rPr>
              <a:t> </a:t>
            </a:r>
            <a:r>
              <a:rPr lang="en-US" dirty="0">
                <a:latin typeface="Trebuchet MS" panose="020B0603020202020204" pitchFamily="34" charset="0"/>
                <a:hlinkClick r:id="rId8" tooltip="S3 - oferă servicii de asistență și îngrijire"/>
              </a:rPr>
              <a:t>S3 - </a:t>
            </a:r>
            <a:r>
              <a:rPr lang="en-US" dirty="0" err="1">
                <a:latin typeface="Trebuchet MS" panose="020B0603020202020204" pitchFamily="34" charset="0"/>
                <a:hlinkClick r:id="rId8" tooltip="S3 - oferă servicii de asistență și îngrijire"/>
              </a:rPr>
              <a:t>oferă</a:t>
            </a:r>
            <a:r>
              <a:rPr lang="en-US" dirty="0">
                <a:latin typeface="Trebuchet MS" panose="020B0603020202020204" pitchFamily="34" charset="0"/>
                <a:hlinkClick r:id="rId8" tooltip="S3 - oferă servicii de asistență și îngrijire"/>
              </a:rPr>
              <a:t> </a:t>
            </a:r>
            <a:r>
              <a:rPr lang="en-US" dirty="0" err="1">
                <a:latin typeface="Trebuchet MS" panose="020B0603020202020204" pitchFamily="34" charset="0"/>
                <a:hlinkClick r:id="rId8" tooltip="S3 - oferă servicii de asistență și îngrijire"/>
              </a:rPr>
              <a:t>servicii</a:t>
            </a:r>
            <a:r>
              <a:rPr lang="en-US" dirty="0">
                <a:latin typeface="Trebuchet MS" panose="020B0603020202020204" pitchFamily="34" charset="0"/>
                <a:hlinkClick r:id="rId8" tooltip="S3 - oferă servicii de asistență și îngrijire"/>
              </a:rPr>
              <a:t> de </a:t>
            </a:r>
            <a:r>
              <a:rPr lang="en-US" dirty="0" err="1">
                <a:latin typeface="Trebuchet MS" panose="020B0603020202020204" pitchFamily="34" charset="0"/>
                <a:hlinkClick r:id="rId8" tooltip="S3 - oferă servicii de asistență și îngrijire"/>
              </a:rPr>
              <a:t>asistență</a:t>
            </a:r>
            <a:r>
              <a:rPr lang="en-US" dirty="0">
                <a:latin typeface="Trebuchet MS" panose="020B0603020202020204" pitchFamily="34" charset="0"/>
                <a:hlinkClick r:id="rId8" tooltip="S3 - oferă servicii de asistență și îngrijire"/>
              </a:rPr>
              <a:t> </a:t>
            </a:r>
            <a:r>
              <a:rPr lang="en-US" dirty="0" err="1">
                <a:latin typeface="Trebuchet MS" panose="020B0603020202020204" pitchFamily="34" charset="0"/>
                <a:hlinkClick r:id="rId8" tooltip="S3 - oferă servicii de asistență și îngrijire"/>
              </a:rPr>
              <a:t>și</a:t>
            </a:r>
            <a:r>
              <a:rPr lang="en-US" dirty="0">
                <a:latin typeface="Trebuchet MS" panose="020B0603020202020204" pitchFamily="34" charset="0"/>
                <a:hlinkClick r:id="rId8" tooltip="S3 - oferă servicii de asistență și îngrijire"/>
              </a:rPr>
              <a:t> </a:t>
            </a:r>
            <a:r>
              <a:rPr lang="en-US" dirty="0" err="1" smtClean="0">
                <a:latin typeface="Trebuchet MS" panose="020B0603020202020204" pitchFamily="34" charset="0"/>
                <a:hlinkClick r:id="rId8" tooltip="S3 - oferă servicii de asistență și îngrijire"/>
              </a:rPr>
              <a:t>îngrijire</a:t>
            </a:r>
            <a:r>
              <a:rPr lang="en-US" dirty="0" err="1" smtClean="0">
                <a:latin typeface="Trebuchet MS" panose="020B0603020202020204" pitchFamily="34" charset="0"/>
              </a:rPr>
              <a:t>-profesional</a:t>
            </a:r>
            <a:r>
              <a:rPr lang="ro-RO" dirty="0">
                <a:latin typeface="Trebuchet MS" panose="020B0603020202020204" pitchFamily="34" charset="0"/>
              </a:rPr>
              <a:t>;</a:t>
            </a:r>
            <a:endParaRPr lang="en-US" dirty="0">
              <a:latin typeface="Trebuchet MS" panose="020B0603020202020204" pitchFamily="34" charset="0"/>
            </a:endParaRPr>
          </a:p>
          <a:p>
            <a:pPr lvl="1"/>
            <a:r>
              <a:rPr lang="en-US" dirty="0">
                <a:latin typeface="Trebuchet MS" panose="020B0603020202020204" pitchFamily="34" charset="0"/>
              </a:rPr>
              <a:t> </a:t>
            </a:r>
            <a:r>
              <a:rPr lang="en-US" dirty="0">
                <a:latin typeface="Trebuchet MS" panose="020B0603020202020204" pitchFamily="34" charset="0"/>
                <a:hlinkClick r:id="rId9" tooltip="S4 - competențe manageriale"/>
              </a:rPr>
              <a:t>S4 - </a:t>
            </a:r>
            <a:r>
              <a:rPr lang="en-US" dirty="0" err="1">
                <a:latin typeface="Trebuchet MS" panose="020B0603020202020204" pitchFamily="34" charset="0"/>
                <a:hlinkClick r:id="rId9" tooltip="S4 - competențe manageriale"/>
              </a:rPr>
              <a:t>competențe</a:t>
            </a:r>
            <a:r>
              <a:rPr lang="en-US" dirty="0">
                <a:latin typeface="Trebuchet MS" panose="020B0603020202020204" pitchFamily="34" charset="0"/>
                <a:hlinkClick r:id="rId9" tooltip="S4 - competențe manageriale"/>
              </a:rPr>
              <a:t> </a:t>
            </a:r>
            <a:r>
              <a:rPr lang="en-US" dirty="0" err="1">
                <a:latin typeface="Trebuchet MS" panose="020B0603020202020204" pitchFamily="34" charset="0"/>
                <a:hlinkClick r:id="rId9" tooltip="S4 - competențe manageriale"/>
              </a:rPr>
              <a:t>manageriale</a:t>
            </a:r>
            <a:r>
              <a:rPr lang="en-US" dirty="0" err="1">
                <a:latin typeface="Trebuchet MS" panose="020B0603020202020204" pitchFamily="34" charset="0"/>
              </a:rPr>
              <a:t>-toate</a:t>
            </a:r>
            <a:r>
              <a:rPr lang="en-US" dirty="0">
                <a:latin typeface="Trebuchet MS" panose="020B0603020202020204" pitchFamily="34" charset="0"/>
              </a:rPr>
              <a:t> </a:t>
            </a:r>
            <a:r>
              <a:rPr lang="en-US" dirty="0" err="1" smtClean="0">
                <a:latin typeface="Trebuchet MS" panose="020B0603020202020204" pitchFamily="34" charset="0"/>
              </a:rPr>
              <a:t>programele</a:t>
            </a:r>
            <a:r>
              <a:rPr lang="ro-RO" dirty="0">
                <a:latin typeface="Trebuchet MS" panose="020B0603020202020204" pitchFamily="34" charset="0"/>
              </a:rPr>
              <a:t>;</a:t>
            </a:r>
            <a:endParaRPr lang="en-US" dirty="0">
              <a:latin typeface="Trebuchet MS" panose="020B0603020202020204" pitchFamily="34" charset="0"/>
            </a:endParaRPr>
          </a:p>
          <a:p>
            <a:pPr lvl="1"/>
            <a:r>
              <a:rPr lang="en-US" dirty="0">
                <a:latin typeface="Trebuchet MS" panose="020B0603020202020204" pitchFamily="34" charset="0"/>
              </a:rPr>
              <a:t> </a:t>
            </a:r>
            <a:r>
              <a:rPr lang="en-US" dirty="0">
                <a:latin typeface="Trebuchet MS" panose="020B0603020202020204" pitchFamily="34" charset="0"/>
                <a:hlinkClick r:id="rId10" tooltip="S5 - utilizează calculatorul"/>
              </a:rPr>
              <a:t>S5 - </a:t>
            </a:r>
            <a:r>
              <a:rPr lang="en-US" dirty="0" err="1">
                <a:latin typeface="Trebuchet MS" panose="020B0603020202020204" pitchFamily="34" charset="0"/>
                <a:hlinkClick r:id="rId10" tooltip="S5 - utilizează calculatorul"/>
              </a:rPr>
              <a:t>utilizează</a:t>
            </a:r>
            <a:r>
              <a:rPr lang="en-US" dirty="0">
                <a:latin typeface="Trebuchet MS" panose="020B0603020202020204" pitchFamily="34" charset="0"/>
                <a:hlinkClick r:id="rId10" tooltip="S5 - utilizează calculatorul"/>
              </a:rPr>
              <a:t> </a:t>
            </a:r>
            <a:r>
              <a:rPr lang="en-US" dirty="0" err="1">
                <a:latin typeface="Trebuchet MS" panose="020B0603020202020204" pitchFamily="34" charset="0"/>
                <a:hlinkClick r:id="rId10" tooltip="S5 - utilizează calculatorul"/>
              </a:rPr>
              <a:t>calculatorul</a:t>
            </a:r>
            <a:r>
              <a:rPr lang="en-US" dirty="0" err="1">
                <a:latin typeface="Trebuchet MS" panose="020B0603020202020204" pitchFamily="34" charset="0"/>
              </a:rPr>
              <a:t>-toate</a:t>
            </a:r>
            <a:r>
              <a:rPr lang="en-US" dirty="0">
                <a:latin typeface="Trebuchet MS" panose="020B0603020202020204" pitchFamily="34" charset="0"/>
              </a:rPr>
              <a:t> </a:t>
            </a:r>
            <a:r>
              <a:rPr lang="en-US" dirty="0" err="1" smtClean="0">
                <a:latin typeface="Trebuchet MS" panose="020B0603020202020204" pitchFamily="34" charset="0"/>
              </a:rPr>
              <a:t>programele</a:t>
            </a:r>
            <a:r>
              <a:rPr lang="ro-RO" dirty="0">
                <a:latin typeface="Trebuchet MS" panose="020B0603020202020204" pitchFamily="34" charset="0"/>
              </a:rPr>
              <a:t>;</a:t>
            </a:r>
            <a:endParaRPr lang="en-US" dirty="0">
              <a:latin typeface="Trebuchet MS" panose="020B0603020202020204" pitchFamily="34" charset="0"/>
            </a:endParaRPr>
          </a:p>
          <a:p>
            <a:pPr lvl="1"/>
            <a:r>
              <a:rPr lang="en-US" dirty="0">
                <a:latin typeface="Trebuchet MS" panose="020B0603020202020204" pitchFamily="34" charset="0"/>
              </a:rPr>
              <a:t> </a:t>
            </a:r>
            <a:r>
              <a:rPr lang="en-US" dirty="0">
                <a:latin typeface="Trebuchet MS" panose="020B0603020202020204" pitchFamily="34" charset="0"/>
                <a:hlinkClick r:id="rId11" tooltip="S6 - manipulează și deplasează obiecte"/>
              </a:rPr>
              <a:t>S6 - </a:t>
            </a:r>
            <a:r>
              <a:rPr lang="en-US" dirty="0" err="1">
                <a:latin typeface="Trebuchet MS" panose="020B0603020202020204" pitchFamily="34" charset="0"/>
                <a:hlinkClick r:id="rId11" tooltip="S6 - manipulează și deplasează obiecte"/>
              </a:rPr>
              <a:t>manipulează</a:t>
            </a:r>
            <a:r>
              <a:rPr lang="en-US" dirty="0">
                <a:latin typeface="Trebuchet MS" panose="020B0603020202020204" pitchFamily="34" charset="0"/>
                <a:hlinkClick r:id="rId11" tooltip="S6 - manipulează și deplasează obiecte"/>
              </a:rPr>
              <a:t> </a:t>
            </a:r>
            <a:r>
              <a:rPr lang="en-US" dirty="0" err="1">
                <a:latin typeface="Trebuchet MS" panose="020B0603020202020204" pitchFamily="34" charset="0"/>
                <a:hlinkClick r:id="rId11" tooltip="S6 - manipulează și deplasează obiecte"/>
              </a:rPr>
              <a:t>și</a:t>
            </a:r>
            <a:r>
              <a:rPr lang="en-US" dirty="0">
                <a:latin typeface="Trebuchet MS" panose="020B0603020202020204" pitchFamily="34" charset="0"/>
                <a:hlinkClick r:id="rId11" tooltip="S6 - manipulează și deplasează obiecte"/>
              </a:rPr>
              <a:t> </a:t>
            </a:r>
            <a:r>
              <a:rPr lang="en-US" dirty="0" err="1">
                <a:latin typeface="Trebuchet MS" panose="020B0603020202020204" pitchFamily="34" charset="0"/>
                <a:hlinkClick r:id="rId11" tooltip="S6 - manipulează și deplasează obiecte"/>
              </a:rPr>
              <a:t>deplasează</a:t>
            </a:r>
            <a:r>
              <a:rPr lang="en-US" dirty="0">
                <a:latin typeface="Trebuchet MS" panose="020B0603020202020204" pitchFamily="34" charset="0"/>
                <a:hlinkClick r:id="rId11" tooltip="S6 - manipulează și deplasează obiecte"/>
              </a:rPr>
              <a:t> </a:t>
            </a:r>
            <a:r>
              <a:rPr lang="en-US" dirty="0" err="1" smtClean="0">
                <a:latin typeface="Trebuchet MS" panose="020B0603020202020204" pitchFamily="34" charset="0"/>
                <a:hlinkClick r:id="rId11" tooltip="S6 - manipulează și deplasează obiecte"/>
              </a:rPr>
              <a:t>obiecte</a:t>
            </a:r>
            <a:r>
              <a:rPr lang="en-US" dirty="0" err="1" smtClean="0">
                <a:latin typeface="Trebuchet MS" panose="020B0603020202020204" pitchFamily="34" charset="0"/>
              </a:rPr>
              <a:t>-profesional</a:t>
            </a:r>
            <a:r>
              <a:rPr lang="ro-RO" dirty="0" smtClean="0">
                <a:latin typeface="Trebuchet MS" panose="020B0603020202020204" pitchFamily="34" charset="0"/>
              </a:rPr>
              <a:t>;</a:t>
            </a:r>
            <a:r>
              <a:rPr lang="en-US" dirty="0" smtClean="0">
                <a:latin typeface="Trebuchet MS" panose="020B0603020202020204" pitchFamily="34" charset="0"/>
              </a:rPr>
              <a:t> </a:t>
            </a:r>
            <a:endParaRPr lang="en-US" dirty="0">
              <a:latin typeface="Trebuchet MS" panose="020B0603020202020204" pitchFamily="34" charset="0"/>
            </a:endParaRPr>
          </a:p>
          <a:p>
            <a:pPr lvl="1"/>
            <a:r>
              <a:rPr lang="en-US" dirty="0">
                <a:latin typeface="Trebuchet MS" panose="020B0603020202020204" pitchFamily="34" charset="0"/>
              </a:rPr>
              <a:t> </a:t>
            </a:r>
            <a:r>
              <a:rPr lang="en-US" dirty="0">
                <a:latin typeface="Trebuchet MS" panose="020B0603020202020204" pitchFamily="34" charset="0"/>
                <a:hlinkClick r:id="rId12" tooltip="S7 - construcții"/>
              </a:rPr>
              <a:t>S7 - </a:t>
            </a:r>
            <a:r>
              <a:rPr lang="en-US" dirty="0" err="1" smtClean="0">
                <a:latin typeface="Trebuchet MS" panose="020B0603020202020204" pitchFamily="34" charset="0"/>
                <a:hlinkClick r:id="rId12" tooltip="S7 - construcții"/>
              </a:rPr>
              <a:t>construcții</a:t>
            </a:r>
            <a:r>
              <a:rPr lang="en-US" dirty="0" err="1" smtClean="0">
                <a:latin typeface="Trebuchet MS" panose="020B0603020202020204" pitchFamily="34" charset="0"/>
              </a:rPr>
              <a:t>-profesional</a:t>
            </a:r>
            <a:r>
              <a:rPr lang="ro-RO" dirty="0" smtClean="0">
                <a:latin typeface="Trebuchet MS" panose="020B0603020202020204" pitchFamily="34" charset="0"/>
              </a:rPr>
              <a:t>;</a:t>
            </a:r>
            <a:r>
              <a:rPr lang="en-US" dirty="0" smtClean="0">
                <a:latin typeface="Trebuchet MS" panose="020B0603020202020204" pitchFamily="34" charset="0"/>
              </a:rPr>
              <a:t> </a:t>
            </a:r>
            <a:endParaRPr lang="en-US" dirty="0">
              <a:latin typeface="Trebuchet MS" panose="020B0603020202020204" pitchFamily="34" charset="0"/>
            </a:endParaRPr>
          </a:p>
          <a:p>
            <a:pPr lvl="1"/>
            <a:r>
              <a:rPr lang="en-US" dirty="0">
                <a:latin typeface="Trebuchet MS" panose="020B0603020202020204" pitchFamily="34" charset="0"/>
              </a:rPr>
              <a:t> </a:t>
            </a:r>
            <a:r>
              <a:rPr lang="en-US" dirty="0">
                <a:latin typeface="Trebuchet MS" panose="020B0603020202020204" pitchFamily="34" charset="0"/>
                <a:hlinkClick r:id="rId13" tooltip="S8 - operează mașini și echipamente specializate"/>
              </a:rPr>
              <a:t>S8 - </a:t>
            </a:r>
            <a:r>
              <a:rPr lang="en-US" dirty="0" err="1">
                <a:latin typeface="Trebuchet MS" panose="020B0603020202020204" pitchFamily="34" charset="0"/>
                <a:hlinkClick r:id="rId13" tooltip="S8 - operează mașini și echipamente specializate"/>
              </a:rPr>
              <a:t>operează</a:t>
            </a:r>
            <a:r>
              <a:rPr lang="en-US" dirty="0">
                <a:latin typeface="Trebuchet MS" panose="020B0603020202020204" pitchFamily="34" charset="0"/>
                <a:hlinkClick r:id="rId13" tooltip="S8 - operează mașini și echipamente specializate"/>
              </a:rPr>
              <a:t> </a:t>
            </a:r>
            <a:r>
              <a:rPr lang="en-US" dirty="0" err="1">
                <a:latin typeface="Trebuchet MS" panose="020B0603020202020204" pitchFamily="34" charset="0"/>
                <a:hlinkClick r:id="rId13" tooltip="S8 - operează mașini și echipamente specializate"/>
              </a:rPr>
              <a:t>mașini</a:t>
            </a:r>
            <a:r>
              <a:rPr lang="en-US" dirty="0">
                <a:latin typeface="Trebuchet MS" panose="020B0603020202020204" pitchFamily="34" charset="0"/>
                <a:hlinkClick r:id="rId13" tooltip="S8 - operează mașini și echipamente specializate"/>
              </a:rPr>
              <a:t> </a:t>
            </a:r>
            <a:r>
              <a:rPr lang="en-US" dirty="0" err="1">
                <a:latin typeface="Trebuchet MS" panose="020B0603020202020204" pitchFamily="34" charset="0"/>
                <a:hlinkClick r:id="rId13" tooltip="S8 - operează mașini și echipamente specializate"/>
              </a:rPr>
              <a:t>și</a:t>
            </a:r>
            <a:r>
              <a:rPr lang="en-US" dirty="0">
                <a:latin typeface="Trebuchet MS" panose="020B0603020202020204" pitchFamily="34" charset="0"/>
                <a:hlinkClick r:id="rId13" tooltip="S8 - operează mașini și echipamente specializate"/>
              </a:rPr>
              <a:t> </a:t>
            </a:r>
            <a:r>
              <a:rPr lang="en-US" dirty="0" err="1" smtClean="0">
                <a:latin typeface="Trebuchet MS" panose="020B0603020202020204" pitchFamily="34" charset="0"/>
                <a:hlinkClick r:id="rId13" tooltip="S8 - operează mașini și echipamente specializate"/>
              </a:rPr>
              <a:t>echipa</a:t>
            </a:r>
            <a:r>
              <a:rPr lang="en-US" dirty="0" err="1" smtClean="0">
                <a:latin typeface="Trebuchet MS" panose="020B0603020202020204" pitchFamily="34" charset="0"/>
              </a:rPr>
              <a:t>-profesional</a:t>
            </a:r>
            <a:r>
              <a:rPr lang="ro-RO" dirty="0" smtClean="0">
                <a:latin typeface="Trebuchet MS" panose="020B0603020202020204" pitchFamily="34" charset="0"/>
              </a:rPr>
              <a:t>;</a:t>
            </a:r>
            <a:r>
              <a:rPr lang="en-US" dirty="0" smtClean="0">
                <a:latin typeface="Trebuchet MS" panose="020B0603020202020204" pitchFamily="34" charset="0"/>
              </a:rPr>
              <a:t> </a:t>
            </a:r>
            <a:endParaRPr lang="en-US" dirty="0">
              <a:latin typeface="Trebuchet MS" panose="020B0603020202020204" pitchFamily="34" charset="0"/>
            </a:endParaRPr>
          </a:p>
          <a:p>
            <a:pPr lvl="1"/>
            <a:endParaRPr lang="en-US" dirty="0">
              <a:latin typeface="Trebuchet MS" panose="020B0603020202020204" pitchFamily="34" charset="0"/>
            </a:endParaRPr>
          </a:p>
          <a:p>
            <a:endParaRPr lang="en-US" dirty="0">
              <a:latin typeface="Trebuchet MS" panose="020B0603020202020204" pitchFamily="34" charset="0"/>
            </a:endParaRPr>
          </a:p>
        </p:txBody>
      </p:sp>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3970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 y="1127630"/>
            <a:ext cx="8229600" cy="5105400"/>
          </a:xfrm>
          <a:prstGeom prst="rect">
            <a:avLst/>
          </a:prstGeom>
        </p:spPr>
      </p:pic>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7" name="Picture 6">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8" name="Picture 7">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9" name="Group 8">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0"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38199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95" y="823347"/>
            <a:ext cx="8229600" cy="868362"/>
          </a:xfrm>
        </p:spPr>
        <p:txBody>
          <a:bodyPr>
            <a:normAutofit/>
          </a:bodyPr>
          <a:lstStyle/>
          <a:p>
            <a:pPr algn="l"/>
            <a:r>
              <a:rPr lang="ro-RO" sz="3200" b="1" dirty="0" smtClean="0">
                <a:solidFill>
                  <a:schemeClr val="bg1">
                    <a:lumMod val="50000"/>
                  </a:schemeClr>
                </a:solidFill>
                <a:latin typeface="Trebuchet MS" panose="020B0603020202020204" pitchFamily="34" charset="0"/>
              </a:rPr>
              <a:t>Rezultate</a:t>
            </a:r>
            <a:endParaRPr lang="en-US" sz="3200" b="1" dirty="0">
              <a:solidFill>
                <a:schemeClr val="bg1">
                  <a:lumMod val="50000"/>
                </a:schemeClr>
              </a:solidFill>
              <a:latin typeface="Trebuchet MS" panose="020B0603020202020204" pitchFamily="34" charset="0"/>
            </a:endParaRPr>
          </a:p>
        </p:txBody>
      </p:sp>
      <p:sp>
        <p:nvSpPr>
          <p:cNvPr id="3" name="Content Placeholder 2"/>
          <p:cNvSpPr>
            <a:spLocks noGrp="1"/>
          </p:cNvSpPr>
          <p:nvPr>
            <p:ph idx="1"/>
          </p:nvPr>
        </p:nvSpPr>
        <p:spPr>
          <a:xfrm>
            <a:off x="457200" y="1571077"/>
            <a:ext cx="8229600" cy="735700"/>
          </a:xfrm>
        </p:spPr>
        <p:txBody>
          <a:bodyPr>
            <a:noAutofit/>
          </a:bodyPr>
          <a:lstStyle/>
          <a:p>
            <a:pPr marL="0" lvl="0" indent="0" algn="just">
              <a:spcBef>
                <a:spcPts val="0"/>
              </a:spcBef>
              <a:buNone/>
              <a:defRPr/>
            </a:pPr>
            <a:r>
              <a:rPr lang="ro-RO" sz="2000" dirty="0" smtClean="0">
                <a:latin typeface="Trebuchet MS" panose="020B0603020202020204" pitchFamily="34" charset="0"/>
              </a:rPr>
              <a:t>Atunci când inginerii aplică aceste competențe, ei </a:t>
            </a:r>
            <a:r>
              <a:rPr lang="ro-RO" sz="2000" b="1" dirty="0">
                <a:solidFill>
                  <a:schemeClr val="accent2"/>
                </a:solidFill>
                <a:latin typeface="Trebuchet MS" panose="020B0603020202020204" pitchFamily="34" charset="0"/>
              </a:rPr>
              <a:t>proiectează</a:t>
            </a:r>
            <a:r>
              <a:rPr lang="ro-RO" sz="2000" dirty="0" smtClean="0">
                <a:latin typeface="Trebuchet MS" panose="020B0603020202020204" pitchFamily="34" charset="0"/>
              </a:rPr>
              <a:t>, </a:t>
            </a:r>
            <a:r>
              <a:rPr lang="ro-RO" sz="2000" b="1" dirty="0">
                <a:solidFill>
                  <a:schemeClr val="accent6"/>
                </a:solidFill>
                <a:latin typeface="Trebuchet MS" panose="020B0603020202020204" pitchFamily="34" charset="0"/>
              </a:rPr>
              <a:t>îmbunătățesc </a:t>
            </a:r>
            <a:r>
              <a:rPr lang="ro-RO" sz="2000" dirty="0" smtClean="0">
                <a:latin typeface="Trebuchet MS" panose="020B0603020202020204" pitchFamily="34" charset="0"/>
              </a:rPr>
              <a:t>și </a:t>
            </a:r>
            <a:r>
              <a:rPr lang="ro-RO" sz="2000" b="1" dirty="0">
                <a:solidFill>
                  <a:schemeClr val="bg2"/>
                </a:solidFill>
                <a:latin typeface="Trebuchet MS" panose="020B0603020202020204" pitchFamily="34" charset="0"/>
              </a:rPr>
              <a:t>susțin</a:t>
            </a:r>
            <a:r>
              <a:rPr lang="ro-RO" sz="2000" dirty="0" smtClean="0">
                <a:latin typeface="Trebuchet MS" panose="020B0603020202020204" pitchFamily="34" charset="0"/>
              </a:rPr>
              <a:t> sistemele și structurile pe care ne bazăm.</a:t>
            </a:r>
            <a:endParaRPr lang="en-US" sz="2000" dirty="0">
              <a:latin typeface="Trebuchet MS" panose="020B0603020202020204" pitchFamily="34" charset="0"/>
            </a:endParaRPr>
          </a:p>
          <a:p>
            <a:pPr marL="0" indent="0" algn="just">
              <a:buNone/>
            </a:pPr>
            <a:endParaRPr lang="en-US" sz="2000" dirty="0">
              <a:latin typeface="Trebuchet MS" panose="020B0603020202020204" pitchFamily="34" charset="0"/>
            </a:endParaRPr>
          </a:p>
          <a:p>
            <a:pPr marL="0" indent="0" algn="just">
              <a:buNone/>
            </a:pPr>
            <a:endParaRPr lang="en-US" sz="2000" dirty="0">
              <a:latin typeface="Trebuchet MS" panose="020B0603020202020204" pitchFamily="34" charset="0"/>
            </a:endParaRPr>
          </a:p>
          <a:p>
            <a:pPr marL="0" indent="0" algn="just">
              <a:buNone/>
            </a:pPr>
            <a:endParaRPr lang="en-US" sz="2000" i="1" dirty="0">
              <a:latin typeface="Trebuchet MS" panose="020B0603020202020204" pitchFamily="34" charset="0"/>
            </a:endParaRPr>
          </a:p>
        </p:txBody>
      </p:sp>
      <p:cxnSp>
        <p:nvCxnSpPr>
          <p:cNvPr id="7" name="Straight Connector 6"/>
          <p:cNvCxnSpPr/>
          <p:nvPr/>
        </p:nvCxnSpPr>
        <p:spPr>
          <a:xfrm>
            <a:off x="495939" y="1515990"/>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95940" y="5410200"/>
            <a:ext cx="8419460" cy="707886"/>
          </a:xfrm>
          <a:prstGeom prst="rect">
            <a:avLst/>
          </a:prstGeom>
        </p:spPr>
        <p:txBody>
          <a:bodyPr wrap="square">
            <a:spAutoFit/>
          </a:bodyPr>
          <a:lstStyle/>
          <a:p>
            <a:pPr algn="just"/>
            <a:r>
              <a:rPr lang="en-US" sz="2000" b="1" dirty="0" err="1" smtClean="0">
                <a:latin typeface="Trebuchet MS" panose="020B0603020202020204" pitchFamily="34" charset="0"/>
              </a:rPr>
              <a:t>Deviza</a:t>
            </a:r>
            <a:r>
              <a:rPr lang="en-US" sz="2000" b="1" dirty="0" smtClean="0">
                <a:latin typeface="Trebuchet MS" panose="020B0603020202020204" pitchFamily="34" charset="0"/>
              </a:rPr>
              <a:t>:</a:t>
            </a:r>
            <a:r>
              <a:rPr lang="ro-RO" sz="2000" b="1" dirty="0" smtClean="0">
                <a:latin typeface="Trebuchet MS" panose="020B0603020202020204" pitchFamily="34" charset="0"/>
              </a:rPr>
              <a:t> Deveniți ingineri și veți putea rezolva problemele lumii cu încredere și în mod competent. </a:t>
            </a:r>
            <a:endParaRPr lang="en-US" sz="2000" b="1" dirty="0">
              <a:latin typeface="Trebuchet MS" panose="020B0603020202020204" pitchFamily="34" charset="0"/>
            </a:endParaRPr>
          </a:p>
        </p:txBody>
      </p:sp>
      <p:grpSp>
        <p:nvGrpSpPr>
          <p:cNvPr id="40" name="Group 39"/>
          <p:cNvGrpSpPr/>
          <p:nvPr/>
        </p:nvGrpSpPr>
        <p:grpSpPr>
          <a:xfrm>
            <a:off x="295493" y="1671797"/>
            <a:ext cx="8848507" cy="3912055"/>
            <a:chOff x="133349" y="1676400"/>
            <a:chExt cx="8848507" cy="3912055"/>
          </a:xfrm>
        </p:grpSpPr>
        <p:grpSp>
          <p:nvGrpSpPr>
            <p:cNvPr id="4" name="Group 3"/>
            <p:cNvGrpSpPr/>
            <p:nvPr/>
          </p:nvGrpSpPr>
          <p:grpSpPr>
            <a:xfrm flipH="1">
              <a:off x="3131292" y="2547133"/>
              <a:ext cx="5850564" cy="2864556"/>
              <a:chOff x="1221639" y="2818466"/>
              <a:chExt cx="5850564" cy="2864556"/>
            </a:xfrm>
          </p:grpSpPr>
          <p:cxnSp>
            <p:nvCxnSpPr>
              <p:cNvPr id="5" name="Elbow Connector 4"/>
              <p:cNvCxnSpPr/>
              <p:nvPr/>
            </p:nvCxnSpPr>
            <p:spPr>
              <a:xfrm flipH="1">
                <a:off x="3574095" y="2965845"/>
                <a:ext cx="2949002" cy="1336935"/>
              </a:xfrm>
              <a:prstGeom prst="bentConnector3">
                <a:avLst>
                  <a:gd name="adj1" fmla="val 49354"/>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flipH="1">
                <a:off x="6192312" y="4085418"/>
                <a:ext cx="879891" cy="693324"/>
              </a:xfrm>
              <a:prstGeom prst="bentConnector3">
                <a:avLst>
                  <a:gd name="adj1" fmla="val 50000"/>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H="1" flipV="1">
                <a:off x="6043730" y="3468405"/>
                <a:ext cx="1028473" cy="617013"/>
              </a:xfrm>
              <a:prstGeom prst="bentConnector3">
                <a:avLst>
                  <a:gd name="adj1" fmla="val 42591"/>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3040695" y="2965845"/>
                <a:ext cx="4031508" cy="446424"/>
              </a:xfrm>
              <a:prstGeom prst="bentConnector3">
                <a:avLst>
                  <a:gd name="adj1" fmla="val 50000"/>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1639" y="3420358"/>
                <a:ext cx="1819056" cy="523220"/>
              </a:xfrm>
              <a:prstGeom prst="rect">
                <a:avLst/>
              </a:prstGeom>
              <a:noFill/>
            </p:spPr>
            <p:txBody>
              <a:bodyPr wrap="square" rtlCol="0">
                <a:spAutoFit/>
              </a:bodyPr>
              <a:lstStyle/>
              <a:p>
                <a:r>
                  <a:rPr lang="ro-RO" sz="1400" b="1" cap="all" dirty="0" smtClean="0">
                    <a:solidFill>
                      <a:schemeClr val="accent2"/>
                    </a:solidFill>
                    <a:latin typeface="Trebuchet MS" panose="020B0603020202020204" pitchFamily="34" charset="0"/>
                  </a:rPr>
                  <a:t>Infrastructură sigură</a:t>
                </a:r>
                <a:endParaRPr lang="en-US" sz="1400" b="1" cap="all" dirty="0">
                  <a:solidFill>
                    <a:schemeClr val="accent2"/>
                  </a:solidFill>
                  <a:latin typeface="Trebuchet MS" panose="020B0603020202020204" pitchFamily="34" charset="0"/>
                </a:endParaRPr>
              </a:p>
            </p:txBody>
          </p:sp>
          <p:sp>
            <p:nvSpPr>
              <p:cNvPr id="12" name="TextBox 11"/>
              <p:cNvSpPr txBox="1"/>
              <p:nvPr/>
            </p:nvSpPr>
            <p:spPr>
              <a:xfrm>
                <a:off x="1897695" y="4944358"/>
                <a:ext cx="1635290" cy="738664"/>
              </a:xfrm>
              <a:prstGeom prst="rect">
                <a:avLst/>
              </a:prstGeom>
              <a:noFill/>
            </p:spPr>
            <p:txBody>
              <a:bodyPr wrap="square" rtlCol="0">
                <a:spAutoFit/>
              </a:bodyPr>
              <a:lstStyle/>
              <a:p>
                <a:r>
                  <a:rPr lang="ro-RO" sz="1400" b="1" cap="all" dirty="0" smtClean="0">
                    <a:solidFill>
                      <a:schemeClr val="accent4"/>
                    </a:solidFill>
                    <a:latin typeface="Trebuchet MS" panose="020B0603020202020204" pitchFamily="34" charset="0"/>
                  </a:rPr>
                  <a:t>Furnizare în siguranță de Hrană și apă</a:t>
                </a:r>
                <a:endParaRPr lang="en-US" sz="1400" b="1" cap="all" dirty="0">
                  <a:solidFill>
                    <a:schemeClr val="accent4"/>
                  </a:solidFill>
                  <a:latin typeface="Trebuchet MS" panose="020B0603020202020204" pitchFamily="34" charset="0"/>
                </a:endParaRPr>
              </a:p>
            </p:txBody>
          </p:sp>
          <p:sp>
            <p:nvSpPr>
              <p:cNvPr id="13" name="TextBox 12"/>
              <p:cNvSpPr txBox="1"/>
              <p:nvPr/>
            </p:nvSpPr>
            <p:spPr>
              <a:xfrm>
                <a:off x="4107495" y="4538533"/>
                <a:ext cx="1313544" cy="954107"/>
              </a:xfrm>
              <a:prstGeom prst="rect">
                <a:avLst/>
              </a:prstGeom>
              <a:noFill/>
            </p:spPr>
            <p:txBody>
              <a:bodyPr wrap="square" rtlCol="0">
                <a:spAutoFit/>
              </a:bodyPr>
              <a:lstStyle/>
              <a:p>
                <a:r>
                  <a:rPr lang="ro-RO" sz="1400" b="1" cap="all" dirty="0" smtClean="0">
                    <a:solidFill>
                      <a:schemeClr val="accent6"/>
                    </a:solidFill>
                    <a:latin typeface="Trebuchet MS" panose="020B0603020202020204" pitchFamily="34" charset="0"/>
                  </a:rPr>
                  <a:t>Rețele conectate la nivel global</a:t>
                </a:r>
                <a:endParaRPr lang="en-US" sz="1400" b="1" cap="all" dirty="0">
                  <a:solidFill>
                    <a:schemeClr val="accent6"/>
                  </a:solidFill>
                  <a:latin typeface="Trebuchet MS" panose="020B0603020202020204" pitchFamily="34" charset="0"/>
                </a:endParaRPr>
              </a:p>
            </p:txBody>
          </p:sp>
          <p:sp>
            <p:nvSpPr>
              <p:cNvPr id="14" name="TextBox 13"/>
              <p:cNvSpPr txBox="1"/>
              <p:nvPr/>
            </p:nvSpPr>
            <p:spPr>
              <a:xfrm>
                <a:off x="4793295" y="3718005"/>
                <a:ext cx="1524000" cy="523220"/>
              </a:xfrm>
              <a:prstGeom prst="rect">
                <a:avLst/>
              </a:prstGeom>
              <a:noFill/>
            </p:spPr>
            <p:txBody>
              <a:bodyPr wrap="square" rtlCol="0">
                <a:spAutoFit/>
              </a:bodyPr>
              <a:lstStyle/>
              <a:p>
                <a:r>
                  <a:rPr lang="ro-RO" sz="1400" b="1" cap="all" dirty="0" smtClean="0">
                    <a:solidFill>
                      <a:schemeClr val="bg2"/>
                    </a:solidFill>
                    <a:latin typeface="Trebuchet MS" panose="020B0603020202020204" pitchFamily="34" charset="0"/>
                  </a:rPr>
                  <a:t>Energie sustenabilă</a:t>
                </a:r>
                <a:endParaRPr lang="en-US" sz="1400" b="1" cap="all" dirty="0">
                  <a:solidFill>
                    <a:schemeClr val="bg2"/>
                  </a:solidFill>
                  <a:latin typeface="Trebuchet MS" panose="020B0603020202020204" pitchFamily="34" charset="0"/>
                </a:endParaRPr>
              </a:p>
            </p:txBody>
          </p:sp>
          <p:pic>
            <p:nvPicPr>
              <p:cNvPr id="15" name="Picture 8"/>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1684" y="2818466"/>
                <a:ext cx="623067" cy="60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 descr="http://www.clipartbest.com/cliparts/9Tp/yLy/9TpyLyjTE.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7609" y="4194903"/>
                <a:ext cx="759176" cy="7591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megaicons.net/static/img/icons_sizes/8/178/256/charts-mind-map-icon.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3575" y="4619663"/>
                <a:ext cx="668737" cy="6687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ww.skillingpakistan.org/dmap/img/pow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5713" y="3023929"/>
                <a:ext cx="600695" cy="77668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27669" t="-673" r="24117" b="673"/>
            <a:stretch/>
          </p:blipFill>
          <p:spPr>
            <a:xfrm>
              <a:off x="133349" y="1676400"/>
              <a:ext cx="3352801" cy="3912055"/>
            </a:xfrm>
            <a:prstGeom prst="rect">
              <a:avLst/>
            </a:prstGeom>
          </p:spPr>
        </p:pic>
      </p:grpSp>
      <p:grpSp>
        <p:nvGrpSpPr>
          <p:cNvPr id="22" name="Group 21">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23" name="Picture 22">
              <a:extLst>
                <a:ext uri="{FF2B5EF4-FFF2-40B4-BE49-F238E27FC236}">
                  <a16:creationId xmlns:a16="http://schemas.microsoft.com/office/drawing/2014/main" xmlns="" id="{DB3ABF05-6C33-2269-39EB-7725C69C061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24" name="Picture 23">
              <a:extLst>
                <a:ext uri="{FF2B5EF4-FFF2-40B4-BE49-F238E27FC236}">
                  <a16:creationId xmlns:a16="http://schemas.microsoft.com/office/drawing/2014/main" xmlns="" id="{967661F3-48C5-834B-614E-D199F099FA6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25" name="Group 24">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26"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703742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32560"/>
            <a:ext cx="8229600" cy="1143000"/>
          </a:xfrm>
        </p:spPr>
        <p:txBody>
          <a:bodyPr>
            <a:normAutofit/>
          </a:bodyPr>
          <a:lstStyle/>
          <a:p>
            <a:r>
              <a:rPr lang="en-US" sz="3200" dirty="0" smtClean="0">
                <a:latin typeface="Trebuchet MS" panose="020B0603020202020204" pitchFamily="34" charset="0"/>
              </a:rPr>
              <a:t>Ce </a:t>
            </a:r>
            <a:r>
              <a:rPr lang="en-US" sz="3200" dirty="0" err="1" smtClean="0">
                <a:latin typeface="Trebuchet MS" panose="020B0603020202020204" pitchFamily="34" charset="0"/>
              </a:rPr>
              <a:t>aduce</a:t>
            </a:r>
            <a:r>
              <a:rPr lang="en-US" sz="3200" dirty="0" smtClean="0">
                <a:latin typeface="Trebuchet MS" panose="020B0603020202020204" pitchFamily="34" charset="0"/>
              </a:rPr>
              <a:t> </a:t>
            </a:r>
            <a:r>
              <a:rPr lang="en-US" sz="3200" dirty="0" err="1" smtClean="0">
                <a:latin typeface="Trebuchet MS" panose="020B0603020202020204" pitchFamily="34" charset="0"/>
              </a:rPr>
              <a:t>nou</a:t>
            </a:r>
            <a:r>
              <a:rPr lang="en-US" sz="3200" dirty="0" smtClean="0">
                <a:latin typeface="Trebuchet MS" panose="020B0603020202020204" pitchFamily="34" charset="0"/>
              </a:rPr>
              <a:t> </a:t>
            </a:r>
            <a:r>
              <a:rPr lang="en-US" sz="3200" dirty="0" err="1" smtClean="0">
                <a:latin typeface="Trebuchet MS" panose="020B0603020202020204" pitchFamily="34" charset="0"/>
              </a:rPr>
              <a:t>modelul</a:t>
            </a:r>
            <a:r>
              <a:rPr lang="en-US" sz="3200" dirty="0" smtClean="0">
                <a:latin typeface="Trebuchet MS" panose="020B0603020202020204" pitchFamily="34" charset="0"/>
              </a:rPr>
              <a:t> ANC</a:t>
            </a:r>
            <a:endParaRPr lang="en-US" sz="3200" dirty="0">
              <a:latin typeface="Trebuchet MS" panose="020B0603020202020204" pitchFamily="34" charset="0"/>
            </a:endParaRPr>
          </a:p>
        </p:txBody>
      </p:sp>
      <p:sp>
        <p:nvSpPr>
          <p:cNvPr id="4" name="Content Placeholder 3"/>
          <p:cNvSpPr>
            <a:spLocks noGrp="1"/>
          </p:cNvSpPr>
          <p:nvPr>
            <p:ph sz="half" idx="1"/>
          </p:nvPr>
        </p:nvSpPr>
        <p:spPr>
          <a:xfrm>
            <a:off x="457200" y="2006893"/>
            <a:ext cx="8229600" cy="2925762"/>
          </a:xfrm>
        </p:spPr>
        <p:txBody>
          <a:bodyPr>
            <a:normAutofit lnSpcReduction="10000"/>
          </a:bodyPr>
          <a:lstStyle/>
          <a:p>
            <a:pPr marL="0" indent="0" algn="just">
              <a:buNone/>
            </a:pPr>
            <a:r>
              <a:rPr lang="en-US" sz="1800" dirty="0" smtClean="0">
                <a:latin typeface="Trebuchet MS" panose="020B0603020202020204" pitchFamily="34" charset="0"/>
              </a:rPr>
              <a:t>1.</a:t>
            </a:r>
            <a:r>
              <a:rPr lang="ro-RO" sz="1800" dirty="0" smtClean="0">
                <a:latin typeface="Trebuchet MS" panose="020B0603020202020204" pitchFamily="34" charset="0"/>
              </a:rPr>
              <a:t> </a:t>
            </a:r>
            <a:r>
              <a:rPr lang="en-US" sz="1800" dirty="0" err="1" smtClean="0">
                <a:latin typeface="Trebuchet MS" panose="020B0603020202020204" pitchFamily="34" charset="0"/>
              </a:rPr>
              <a:t>Adaptarea</a:t>
            </a:r>
            <a:r>
              <a:rPr lang="en-US" sz="1800" dirty="0" smtClean="0">
                <a:latin typeface="Trebuchet MS" panose="020B0603020202020204" pitchFamily="34" charset="0"/>
              </a:rPr>
              <a:t> </a:t>
            </a:r>
            <a:r>
              <a:rPr lang="ro-RO" sz="1800" dirty="0" smtClean="0">
                <a:latin typeface="Trebuchet MS" panose="020B0603020202020204" pitchFamily="34" charset="0"/>
              </a:rPr>
              <a:t>competențelor</a:t>
            </a:r>
            <a:r>
              <a:rPr lang="en-US" sz="1800" dirty="0" smtClean="0">
                <a:latin typeface="Trebuchet MS" panose="020B0603020202020204" pitchFamily="34" charset="0"/>
              </a:rPr>
              <a:t> </a:t>
            </a:r>
            <a:r>
              <a:rPr lang="en-US" sz="1800" dirty="0" err="1" smtClean="0">
                <a:latin typeface="Trebuchet MS" panose="020B0603020202020204" pitchFamily="34" charset="0"/>
              </a:rPr>
              <a:t>profesionale</a:t>
            </a:r>
            <a:r>
              <a:rPr lang="en-US" sz="1800" dirty="0" smtClean="0">
                <a:latin typeface="Trebuchet MS" panose="020B0603020202020204" pitchFamily="34" charset="0"/>
              </a:rPr>
              <a:t> la </a:t>
            </a:r>
            <a:r>
              <a:rPr lang="en-US" sz="1800" dirty="0" err="1" smtClean="0">
                <a:latin typeface="Trebuchet MS" panose="020B0603020202020204" pitchFamily="34" charset="0"/>
              </a:rPr>
              <a:t>sarcinile</a:t>
            </a:r>
            <a:r>
              <a:rPr lang="en-US" sz="1800" dirty="0" smtClean="0">
                <a:latin typeface="Trebuchet MS" panose="020B0603020202020204" pitchFamily="34" charset="0"/>
              </a:rPr>
              <a:t> </a:t>
            </a:r>
            <a:r>
              <a:rPr lang="ro-RO" sz="1800" dirty="0" err="1">
                <a:latin typeface="Trebuchet MS" panose="020B0603020202020204" pitchFamily="34" charset="0"/>
              </a:rPr>
              <a:t>ș</a:t>
            </a:r>
            <a:r>
              <a:rPr lang="en-US" sz="1800" dirty="0" err="1" smtClean="0">
                <a:latin typeface="Trebuchet MS" panose="020B0603020202020204" pitchFamily="34" charset="0"/>
              </a:rPr>
              <a:t>i</a:t>
            </a:r>
            <a:r>
              <a:rPr lang="en-US" sz="1800" dirty="0" smtClean="0">
                <a:latin typeface="Trebuchet MS" panose="020B0603020202020204" pitchFamily="34" charset="0"/>
              </a:rPr>
              <a:t> </a:t>
            </a:r>
            <a:r>
              <a:rPr lang="en-US" sz="1800" dirty="0" err="1" smtClean="0">
                <a:latin typeface="Trebuchet MS" panose="020B0603020202020204" pitchFamily="34" charset="0"/>
              </a:rPr>
              <a:t>atribu</a:t>
            </a:r>
            <a:r>
              <a:rPr lang="ro-RO" sz="1800" dirty="0" smtClean="0">
                <a:latin typeface="Trebuchet MS" panose="020B0603020202020204" pitchFamily="34" charset="0"/>
              </a:rPr>
              <a:t>ț</a:t>
            </a:r>
            <a:r>
              <a:rPr lang="en-US" sz="1800" dirty="0" err="1" smtClean="0">
                <a:latin typeface="Trebuchet MS" panose="020B0603020202020204" pitchFamily="34" charset="0"/>
              </a:rPr>
              <a:t>iile</a:t>
            </a:r>
            <a:r>
              <a:rPr lang="en-US" sz="1800" dirty="0" smtClean="0">
                <a:latin typeface="Trebuchet MS" panose="020B0603020202020204" pitchFamily="34" charset="0"/>
              </a:rPr>
              <a:t> din ESCO  </a:t>
            </a:r>
            <a:r>
              <a:rPr lang="en-US" sz="1800" dirty="0" err="1" smtClean="0">
                <a:latin typeface="Trebuchet MS" panose="020B0603020202020204" pitchFamily="34" charset="0"/>
              </a:rPr>
              <a:t>corespunz</a:t>
            </a:r>
            <a:r>
              <a:rPr lang="ro-RO" sz="1800" dirty="0" smtClean="0">
                <a:latin typeface="Trebuchet MS" panose="020B0603020202020204" pitchFamily="34" charset="0"/>
              </a:rPr>
              <a:t>ă</a:t>
            </a:r>
            <a:r>
              <a:rPr lang="en-US" sz="1800" dirty="0" smtClean="0">
                <a:latin typeface="Trebuchet MS" panose="020B0603020202020204" pitchFamily="34" charset="0"/>
              </a:rPr>
              <a:t>tor </a:t>
            </a:r>
            <a:r>
              <a:rPr lang="en-US" sz="1800" dirty="0" err="1" smtClean="0">
                <a:latin typeface="Trebuchet MS" panose="020B0603020202020204" pitchFamily="34" charset="0"/>
              </a:rPr>
              <a:t>structuri</a:t>
            </a:r>
            <a:r>
              <a:rPr lang="ro-RO" sz="1800" dirty="0" smtClean="0">
                <a:latin typeface="Trebuchet MS" panose="020B0603020202020204" pitchFamily="34" charset="0"/>
              </a:rPr>
              <a:t>i</a:t>
            </a:r>
            <a:r>
              <a:rPr lang="en-US" sz="1800" dirty="0" smtClean="0">
                <a:latin typeface="Trebuchet MS" panose="020B0603020202020204" pitchFamily="34" charset="0"/>
              </a:rPr>
              <a:t> ISCO –</a:t>
            </a:r>
            <a:r>
              <a:rPr lang="ro-RO" sz="1800" dirty="0" smtClean="0">
                <a:latin typeface="Trebuchet MS" panose="020B0603020202020204" pitchFamily="34" charset="0"/>
              </a:rPr>
              <a:t> </a:t>
            </a:r>
            <a:r>
              <a:rPr lang="en-US" sz="1800" dirty="0" err="1" smtClean="0">
                <a:latin typeface="Trebuchet MS" panose="020B0603020202020204" pitchFamily="34" charset="0"/>
              </a:rPr>
              <a:t>urmeaz</a:t>
            </a:r>
            <a:r>
              <a:rPr lang="ro-RO" sz="1800" dirty="0" smtClean="0">
                <a:latin typeface="Trebuchet MS" panose="020B0603020202020204" pitchFamily="34" charset="0"/>
              </a:rPr>
              <a:t>ă</a:t>
            </a:r>
            <a:r>
              <a:rPr lang="ro-RO" sz="1800" dirty="0">
                <a:latin typeface="Trebuchet MS" panose="020B0603020202020204" pitchFamily="34" charset="0"/>
              </a:rPr>
              <a:t>;</a:t>
            </a:r>
            <a:endParaRPr lang="en-US" sz="1800" dirty="0">
              <a:latin typeface="Trebuchet MS" panose="020B0603020202020204" pitchFamily="34" charset="0"/>
            </a:endParaRPr>
          </a:p>
          <a:p>
            <a:pPr marL="0" indent="0" algn="just">
              <a:buNone/>
            </a:pPr>
            <a:r>
              <a:rPr lang="en-US" sz="1800" dirty="0">
                <a:latin typeface="Trebuchet MS" panose="020B0603020202020204" pitchFamily="34" charset="0"/>
              </a:rPr>
              <a:t>2</a:t>
            </a:r>
            <a:r>
              <a:rPr lang="en-US" sz="1800" dirty="0" smtClean="0">
                <a:latin typeface="Trebuchet MS" panose="020B0603020202020204" pitchFamily="34" charset="0"/>
              </a:rPr>
              <a:t>. </a:t>
            </a:r>
            <a:r>
              <a:rPr lang="ro-RO" sz="1800" dirty="0" err="1">
                <a:latin typeface="Trebuchet MS" panose="020B0603020202020204" pitchFamily="34" charset="0"/>
              </a:rPr>
              <a:t>I</a:t>
            </a:r>
            <a:r>
              <a:rPr lang="en-US" sz="1800" dirty="0" err="1" smtClean="0">
                <a:latin typeface="Trebuchet MS" panose="020B0603020202020204" pitchFamily="34" charset="0"/>
              </a:rPr>
              <a:t>mplementarea</a:t>
            </a:r>
            <a:r>
              <a:rPr lang="en-US" sz="1800" dirty="0" smtClean="0">
                <a:latin typeface="Trebuchet MS" panose="020B0603020202020204" pitchFamily="34" charset="0"/>
              </a:rPr>
              <a:t> </a:t>
            </a:r>
            <a:r>
              <a:rPr lang="en-US" sz="1800" dirty="0" err="1" smtClean="0">
                <a:latin typeface="Trebuchet MS" panose="020B0603020202020204" pitchFamily="34" charset="0"/>
              </a:rPr>
              <a:t>competen</a:t>
            </a:r>
            <a:r>
              <a:rPr lang="ro-RO" sz="1800" dirty="0" smtClean="0">
                <a:latin typeface="Trebuchet MS" panose="020B0603020202020204" pitchFamily="34" charset="0"/>
              </a:rPr>
              <a:t>ț</a:t>
            </a:r>
            <a:r>
              <a:rPr lang="en-US" sz="1800" dirty="0" err="1" smtClean="0">
                <a:latin typeface="Trebuchet MS" panose="020B0603020202020204" pitchFamily="34" charset="0"/>
              </a:rPr>
              <a:t>elor</a:t>
            </a:r>
            <a:r>
              <a:rPr lang="en-US" sz="1800" dirty="0" smtClean="0">
                <a:latin typeface="Trebuchet MS" panose="020B0603020202020204" pitchFamily="34" charset="0"/>
              </a:rPr>
              <a:t> </a:t>
            </a:r>
            <a:r>
              <a:rPr lang="en-US" sz="1800" dirty="0" err="1" smtClean="0">
                <a:latin typeface="Trebuchet MS" panose="020B0603020202020204" pitchFamily="34" charset="0"/>
              </a:rPr>
              <a:t>profesionale</a:t>
            </a:r>
            <a:r>
              <a:rPr lang="en-US" sz="1800" dirty="0" smtClean="0">
                <a:latin typeface="Trebuchet MS" panose="020B0603020202020204" pitchFamily="34" charset="0"/>
              </a:rPr>
              <a:t> din ESCO </a:t>
            </a:r>
            <a:r>
              <a:rPr lang="en-US" sz="1800" dirty="0" err="1" smtClean="0">
                <a:latin typeface="Trebuchet MS" panose="020B0603020202020204" pitchFamily="34" charset="0"/>
              </a:rPr>
              <a:t>specifice</a:t>
            </a:r>
            <a:r>
              <a:rPr lang="en-US" sz="1800" dirty="0" smtClean="0">
                <a:latin typeface="Trebuchet MS" panose="020B0603020202020204" pitchFamily="34" charset="0"/>
              </a:rPr>
              <a:t> </a:t>
            </a:r>
            <a:r>
              <a:rPr lang="en-US" sz="1800" dirty="0" err="1" smtClean="0">
                <a:latin typeface="Trebuchet MS" panose="020B0603020202020204" pitchFamily="34" charset="0"/>
              </a:rPr>
              <a:t>pe</a:t>
            </a:r>
            <a:r>
              <a:rPr lang="en-US" sz="1800" dirty="0" smtClean="0">
                <a:latin typeface="Trebuchet MS" panose="020B0603020202020204" pitchFamily="34" charset="0"/>
              </a:rPr>
              <a:t> </a:t>
            </a:r>
            <a:r>
              <a:rPr lang="en-US" sz="1800" dirty="0" err="1" smtClean="0">
                <a:latin typeface="Trebuchet MS" panose="020B0603020202020204" pitchFamily="34" charset="0"/>
              </a:rPr>
              <a:t>calific</a:t>
            </a:r>
            <a:r>
              <a:rPr lang="ro-RO" sz="1800" dirty="0" smtClean="0">
                <a:latin typeface="Trebuchet MS" panose="020B0603020202020204" pitchFamily="34" charset="0"/>
              </a:rPr>
              <a:t>ă</a:t>
            </a:r>
            <a:r>
              <a:rPr lang="en-US" sz="1800" dirty="0" err="1" smtClean="0">
                <a:latin typeface="Trebuchet MS" panose="020B0603020202020204" pitchFamily="34" charset="0"/>
              </a:rPr>
              <a:t>ri</a:t>
            </a:r>
            <a:r>
              <a:rPr lang="en-US" sz="1800" dirty="0" smtClean="0">
                <a:latin typeface="Trebuchet MS" panose="020B0603020202020204" pitchFamily="34" charset="0"/>
              </a:rPr>
              <a:t> (</a:t>
            </a:r>
            <a:r>
              <a:rPr lang="en-US" sz="1800" dirty="0" err="1" smtClean="0">
                <a:latin typeface="Trebuchet MS" panose="020B0603020202020204" pitchFamily="34" charset="0"/>
              </a:rPr>
              <a:t>grupa</a:t>
            </a:r>
            <a:r>
              <a:rPr lang="en-US" sz="1800" dirty="0" smtClean="0">
                <a:latin typeface="Trebuchet MS" panose="020B0603020202020204" pitchFamily="34" charset="0"/>
              </a:rPr>
              <a:t> de </a:t>
            </a:r>
            <a:r>
              <a:rPr lang="en-US" sz="1800" dirty="0" err="1" smtClean="0">
                <a:latin typeface="Trebuchet MS" panose="020B0603020202020204" pitchFamily="34" charset="0"/>
              </a:rPr>
              <a:t>baz</a:t>
            </a:r>
            <a:r>
              <a:rPr lang="ro-RO" sz="1800" dirty="0" smtClean="0">
                <a:latin typeface="Trebuchet MS" panose="020B0603020202020204" pitchFamily="34" charset="0"/>
              </a:rPr>
              <a:t>ă</a:t>
            </a:r>
            <a:r>
              <a:rPr lang="en-US" sz="1800" dirty="0" smtClean="0">
                <a:latin typeface="Trebuchet MS" panose="020B0603020202020204" pitchFamily="34" charset="0"/>
              </a:rPr>
              <a:t> 4 </a:t>
            </a:r>
            <a:r>
              <a:rPr lang="en-US" sz="1800" dirty="0" err="1" smtClean="0">
                <a:latin typeface="Trebuchet MS" panose="020B0603020202020204" pitchFamily="34" charset="0"/>
              </a:rPr>
              <a:t>cifre</a:t>
            </a:r>
            <a:r>
              <a:rPr lang="en-US" sz="1800" dirty="0" smtClean="0">
                <a:latin typeface="Trebuchet MS" panose="020B0603020202020204" pitchFamily="34" charset="0"/>
              </a:rPr>
              <a:t> </a:t>
            </a:r>
            <a:r>
              <a:rPr lang="en-US" sz="1800" dirty="0" err="1" smtClean="0">
                <a:latin typeface="Trebuchet MS" panose="020B0603020202020204" pitchFamily="34" charset="0"/>
              </a:rPr>
              <a:t>sau</a:t>
            </a:r>
            <a:r>
              <a:rPr lang="en-US" sz="1800" dirty="0" smtClean="0">
                <a:latin typeface="Trebuchet MS" panose="020B0603020202020204" pitchFamily="34" charset="0"/>
              </a:rPr>
              <a:t> </a:t>
            </a:r>
            <a:r>
              <a:rPr lang="en-US" sz="1800" dirty="0" err="1" smtClean="0">
                <a:latin typeface="Trebuchet MS" panose="020B0603020202020204" pitchFamily="34" charset="0"/>
              </a:rPr>
              <a:t>subgrupa</a:t>
            </a:r>
            <a:r>
              <a:rPr lang="en-US" sz="1800" dirty="0" smtClean="0">
                <a:latin typeface="Trebuchet MS" panose="020B0603020202020204" pitchFamily="34" charset="0"/>
              </a:rPr>
              <a:t> de </a:t>
            </a:r>
            <a:r>
              <a:rPr lang="en-US" sz="1800" dirty="0" err="1" smtClean="0">
                <a:latin typeface="Trebuchet MS" panose="020B0603020202020204" pitchFamily="34" charset="0"/>
              </a:rPr>
              <a:t>baz</a:t>
            </a:r>
            <a:r>
              <a:rPr lang="ro-RO" sz="1800" dirty="0" smtClean="0">
                <a:latin typeface="Trebuchet MS" panose="020B0603020202020204" pitchFamily="34" charset="0"/>
              </a:rPr>
              <a:t>ă</a:t>
            </a:r>
            <a:r>
              <a:rPr lang="en-US" sz="1800" dirty="0" smtClean="0">
                <a:latin typeface="Trebuchet MS" panose="020B0603020202020204" pitchFamily="34" charset="0"/>
              </a:rPr>
              <a:t> 5 </a:t>
            </a:r>
            <a:r>
              <a:rPr lang="en-US" sz="1800" dirty="0" err="1" smtClean="0">
                <a:latin typeface="Trebuchet MS" panose="020B0603020202020204" pitchFamily="34" charset="0"/>
              </a:rPr>
              <a:t>cifre</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ro-RO" sz="1800" dirty="0">
                <a:latin typeface="Trebuchet MS" panose="020B0603020202020204" pitchFamily="34" charset="0"/>
              </a:rPr>
              <a:t>ș</a:t>
            </a:r>
            <a:r>
              <a:rPr lang="en-US" sz="1800" dirty="0" err="1" smtClean="0">
                <a:latin typeface="Trebuchet MS" panose="020B0603020202020204" pitchFamily="34" charset="0"/>
              </a:rPr>
              <a:t>i</a:t>
            </a:r>
            <a:r>
              <a:rPr lang="en-US" sz="1800" dirty="0" smtClean="0">
                <a:latin typeface="Trebuchet MS" panose="020B0603020202020204" pitchFamily="34" charset="0"/>
              </a:rPr>
              <a:t> </a:t>
            </a:r>
            <a:r>
              <a:rPr lang="en-US" sz="1800" dirty="0" err="1" smtClean="0">
                <a:latin typeface="Trebuchet MS" panose="020B0603020202020204" pitchFamily="34" charset="0"/>
              </a:rPr>
              <a:t>ocupa</a:t>
            </a:r>
            <a:r>
              <a:rPr lang="ro-RO" sz="1800" dirty="0" smtClean="0">
                <a:latin typeface="Trebuchet MS" panose="020B0603020202020204" pitchFamily="34" charset="0"/>
              </a:rPr>
              <a:t>ț</a:t>
            </a:r>
            <a:r>
              <a:rPr lang="en-US" sz="1800" dirty="0" smtClean="0">
                <a:latin typeface="Trebuchet MS" panose="020B0603020202020204" pitchFamily="34" charset="0"/>
              </a:rPr>
              <a:t>ii (6 </a:t>
            </a:r>
            <a:r>
              <a:rPr lang="en-US" sz="1800" dirty="0" err="1" smtClean="0">
                <a:latin typeface="Trebuchet MS" panose="020B0603020202020204" pitchFamily="34" charset="0"/>
              </a:rPr>
              <a:t>cifre</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smtClean="0">
                <a:latin typeface="Trebuchet MS" panose="020B0603020202020204" pitchFamily="34" charset="0"/>
              </a:rPr>
              <a:t>–</a:t>
            </a:r>
            <a:r>
              <a:rPr lang="en-US" sz="1800" dirty="0" err="1" smtClean="0">
                <a:latin typeface="Trebuchet MS" panose="020B0603020202020204" pitchFamily="34" charset="0"/>
              </a:rPr>
              <a:t>urmeaz</a:t>
            </a:r>
            <a:r>
              <a:rPr lang="ro-RO" sz="1800" dirty="0" smtClean="0">
                <a:latin typeface="Trebuchet MS" panose="020B0603020202020204" pitchFamily="34" charset="0"/>
              </a:rPr>
              <a:t>ă;</a:t>
            </a:r>
            <a:endParaRPr lang="en-US" sz="1800" dirty="0" smtClean="0">
              <a:latin typeface="Trebuchet MS" panose="020B0603020202020204" pitchFamily="34" charset="0"/>
            </a:endParaRPr>
          </a:p>
          <a:p>
            <a:pPr marL="0" indent="0" algn="just">
              <a:buNone/>
            </a:pPr>
            <a:r>
              <a:rPr lang="en-US" sz="1800" dirty="0" smtClean="0">
                <a:latin typeface="Trebuchet MS" panose="020B0603020202020204" pitchFamily="34" charset="0"/>
              </a:rPr>
              <a:t>3.</a:t>
            </a:r>
            <a:r>
              <a:rPr lang="ro-RO" sz="1800" dirty="0" smtClean="0">
                <a:latin typeface="Trebuchet MS" panose="020B0603020202020204" pitchFamily="34" charset="0"/>
              </a:rPr>
              <a:t> </a:t>
            </a:r>
            <a:r>
              <a:rPr lang="en-US" sz="1800" dirty="0" err="1" smtClean="0">
                <a:latin typeface="Trebuchet MS" panose="020B0603020202020204" pitchFamily="34" charset="0"/>
              </a:rPr>
              <a:t>Adoptare</a:t>
            </a:r>
            <a:r>
              <a:rPr lang="en-US" sz="1800" dirty="0" smtClean="0">
                <a:latin typeface="Trebuchet MS" panose="020B0603020202020204" pitchFamily="34" charset="0"/>
              </a:rPr>
              <a:t> skill</a:t>
            </a:r>
            <a:r>
              <a:rPr lang="ro-RO" sz="1800" dirty="0" smtClean="0">
                <a:latin typeface="Trebuchet MS" panose="020B0603020202020204" pitchFamily="34" charset="0"/>
              </a:rPr>
              <a:t>s</a:t>
            </a:r>
            <a:r>
              <a:rPr lang="ro-RO" sz="1800" dirty="0">
                <a:latin typeface="Trebuchet MS" panose="020B0603020202020204" pitchFamily="34" charset="0"/>
              </a:rPr>
              <a:t> </a:t>
            </a:r>
            <a:r>
              <a:rPr lang="en-US" sz="1800" dirty="0" smtClean="0">
                <a:latin typeface="Trebuchet MS" panose="020B0603020202020204" pitchFamily="34" charset="0"/>
              </a:rPr>
              <a:t>din ESCO</a:t>
            </a:r>
            <a:r>
              <a:rPr lang="ro-RO" sz="1800" dirty="0" smtClean="0">
                <a:latin typeface="Trebuchet MS" panose="020B0603020202020204" pitchFamily="34" charset="0"/>
              </a:rPr>
              <a:t>:</a:t>
            </a:r>
            <a:endParaRPr lang="ro-RO" sz="1800" dirty="0">
              <a:latin typeface="Trebuchet MS" panose="020B0603020202020204" pitchFamily="34" charset="0"/>
            </a:endParaRPr>
          </a:p>
          <a:p>
            <a:pPr marL="0" indent="0" algn="just">
              <a:buNone/>
            </a:pPr>
            <a:r>
              <a:rPr lang="en-US" sz="1800" dirty="0" smtClean="0">
                <a:latin typeface="Trebuchet MS" panose="020B0603020202020204" pitchFamily="34" charset="0"/>
              </a:rPr>
              <a:t>4. </a:t>
            </a:r>
            <a:r>
              <a:rPr lang="en-US" sz="1800" dirty="0" err="1" smtClean="0">
                <a:latin typeface="Trebuchet MS" panose="020B0603020202020204" pitchFamily="34" charset="0"/>
              </a:rPr>
              <a:t>Implementarea</a:t>
            </a:r>
            <a:r>
              <a:rPr lang="en-US" sz="1800" dirty="0" smtClean="0">
                <a:latin typeface="Trebuchet MS" panose="020B0603020202020204" pitchFamily="34" charset="0"/>
              </a:rPr>
              <a:t> </a:t>
            </a:r>
            <a:r>
              <a:rPr lang="en-US" sz="1800" dirty="0" err="1" smtClean="0">
                <a:latin typeface="Trebuchet MS" panose="020B0603020202020204" pitchFamily="34" charset="0"/>
              </a:rPr>
              <a:t>competen</a:t>
            </a:r>
            <a:r>
              <a:rPr lang="ro-RO" sz="1800" dirty="0" smtClean="0">
                <a:latin typeface="Trebuchet MS" panose="020B0603020202020204" pitchFamily="34" charset="0"/>
              </a:rPr>
              <a:t>ț</a:t>
            </a:r>
            <a:r>
              <a:rPr lang="en-US" sz="1800" dirty="0" err="1" smtClean="0">
                <a:latin typeface="Trebuchet MS" panose="020B0603020202020204" pitchFamily="34" charset="0"/>
              </a:rPr>
              <a:t>elor</a:t>
            </a:r>
            <a:r>
              <a:rPr lang="en-US" sz="1800" dirty="0" smtClean="0">
                <a:latin typeface="Trebuchet MS" panose="020B0603020202020204" pitchFamily="34" charset="0"/>
              </a:rPr>
              <a:t> </a:t>
            </a:r>
            <a:r>
              <a:rPr lang="en-US" sz="1800" dirty="0" err="1" smtClean="0">
                <a:latin typeface="Trebuchet MS" panose="020B0603020202020204" pitchFamily="34" charset="0"/>
              </a:rPr>
              <a:t>transversale</a:t>
            </a:r>
            <a:r>
              <a:rPr lang="en-US" sz="1800" dirty="0" smtClean="0">
                <a:latin typeface="Trebuchet MS" panose="020B0603020202020204" pitchFamily="34" charset="0"/>
              </a:rPr>
              <a:t> de la </a:t>
            </a:r>
            <a:r>
              <a:rPr lang="en-US" sz="1800" dirty="0" err="1" smtClean="0">
                <a:latin typeface="Trebuchet MS" panose="020B0603020202020204" pitchFamily="34" charset="0"/>
              </a:rPr>
              <a:t>W.E.Forum</a:t>
            </a:r>
            <a:r>
              <a:rPr lang="ro-RO" sz="1800" dirty="0">
                <a:latin typeface="Trebuchet MS" panose="020B0603020202020204" pitchFamily="34" charset="0"/>
              </a:rPr>
              <a:t>;</a:t>
            </a:r>
            <a:endParaRPr lang="en-US" sz="1800" dirty="0" smtClean="0">
              <a:latin typeface="Trebuchet MS" panose="020B0603020202020204" pitchFamily="34" charset="0"/>
            </a:endParaRPr>
          </a:p>
          <a:p>
            <a:pPr marL="0" indent="0" algn="just">
              <a:buNone/>
            </a:pPr>
            <a:r>
              <a:rPr lang="en-US" sz="1800" dirty="0" smtClean="0">
                <a:latin typeface="Trebuchet MS" panose="020B0603020202020204" pitchFamily="34" charset="0"/>
              </a:rPr>
              <a:t>5. </a:t>
            </a:r>
            <a:r>
              <a:rPr lang="en-US" sz="1800" dirty="0" err="1">
                <a:latin typeface="Trebuchet MS" panose="020B0603020202020204" pitchFamily="34" charset="0"/>
              </a:rPr>
              <a:t>I</a:t>
            </a:r>
            <a:r>
              <a:rPr lang="en-US" sz="1800" dirty="0" err="1" smtClean="0">
                <a:latin typeface="Trebuchet MS" panose="020B0603020202020204" pitchFamily="34" charset="0"/>
              </a:rPr>
              <a:t>mplementarea</a:t>
            </a:r>
            <a:r>
              <a:rPr lang="en-US" sz="1800" dirty="0" smtClean="0">
                <a:latin typeface="Trebuchet MS" panose="020B0603020202020204" pitchFamily="34" charset="0"/>
              </a:rPr>
              <a:t> </a:t>
            </a:r>
            <a:r>
              <a:rPr lang="en-US" sz="1800" dirty="0" err="1" smtClean="0">
                <a:latin typeface="Trebuchet MS" panose="020B0603020202020204" pitchFamily="34" charset="0"/>
              </a:rPr>
              <a:t>competen</a:t>
            </a:r>
            <a:r>
              <a:rPr lang="ro-RO" sz="1800" dirty="0" smtClean="0">
                <a:latin typeface="Trebuchet MS" panose="020B0603020202020204" pitchFamily="34" charset="0"/>
              </a:rPr>
              <a:t>ț</a:t>
            </a:r>
            <a:r>
              <a:rPr lang="en-US" sz="1800" dirty="0" err="1" smtClean="0">
                <a:latin typeface="Trebuchet MS" panose="020B0603020202020204" pitchFamily="34" charset="0"/>
              </a:rPr>
              <a:t>elor</a:t>
            </a:r>
            <a:r>
              <a:rPr lang="en-US" sz="1800" dirty="0" smtClean="0">
                <a:latin typeface="Trebuchet MS" panose="020B0603020202020204" pitchFamily="34" charset="0"/>
              </a:rPr>
              <a:t> UNESCO</a:t>
            </a:r>
            <a:r>
              <a:rPr lang="ro-RO" sz="1800" dirty="0">
                <a:latin typeface="Trebuchet MS" panose="020B0603020202020204" pitchFamily="34" charset="0"/>
              </a:rPr>
              <a:t>;</a:t>
            </a:r>
            <a:endParaRPr lang="en-US" sz="1800" dirty="0" smtClean="0">
              <a:latin typeface="Trebuchet MS" panose="020B0603020202020204" pitchFamily="34" charset="0"/>
            </a:endParaRPr>
          </a:p>
          <a:p>
            <a:pPr marL="0" indent="0" algn="just">
              <a:buNone/>
            </a:pPr>
            <a:r>
              <a:rPr lang="en-US" sz="1800" dirty="0" smtClean="0">
                <a:latin typeface="Trebuchet MS" panose="020B0603020202020204" pitchFamily="34" charset="0"/>
              </a:rPr>
              <a:t>6.</a:t>
            </a:r>
            <a:r>
              <a:rPr lang="ro-RO" sz="1800" dirty="0" smtClean="0">
                <a:latin typeface="Trebuchet MS" panose="020B0603020202020204" pitchFamily="34" charset="0"/>
              </a:rPr>
              <a:t> </a:t>
            </a:r>
            <a:r>
              <a:rPr lang="en-US" sz="1800" dirty="0" err="1" smtClean="0">
                <a:latin typeface="Trebuchet MS" panose="020B0603020202020204" pitchFamily="34" charset="0"/>
              </a:rPr>
              <a:t>Implementarea</a:t>
            </a:r>
            <a:r>
              <a:rPr lang="en-US" sz="1800" dirty="0" smtClean="0">
                <a:latin typeface="Trebuchet MS" panose="020B0603020202020204" pitchFamily="34" charset="0"/>
              </a:rPr>
              <a:t> </a:t>
            </a:r>
            <a:r>
              <a:rPr lang="en-US" sz="1800" dirty="0" err="1" smtClean="0">
                <a:latin typeface="Trebuchet MS" panose="020B0603020202020204" pitchFamily="34" charset="0"/>
              </a:rPr>
              <a:t>competen</a:t>
            </a:r>
            <a:r>
              <a:rPr lang="ro-RO" sz="1800" dirty="0" smtClean="0">
                <a:latin typeface="Trebuchet MS" panose="020B0603020202020204" pitchFamily="34" charset="0"/>
              </a:rPr>
              <a:t>ț</a:t>
            </a:r>
            <a:r>
              <a:rPr lang="en-US" sz="1800" dirty="0" err="1" smtClean="0">
                <a:latin typeface="Trebuchet MS" panose="020B0603020202020204" pitchFamily="34" charset="0"/>
              </a:rPr>
              <a:t>elor</a:t>
            </a:r>
            <a:r>
              <a:rPr lang="en-US" sz="1800" dirty="0" smtClean="0">
                <a:latin typeface="Trebuchet MS" panose="020B0603020202020204" pitchFamily="34" charset="0"/>
              </a:rPr>
              <a:t> </a:t>
            </a:r>
            <a:r>
              <a:rPr lang="en-US" sz="1800" dirty="0" err="1" smtClean="0">
                <a:latin typeface="Trebuchet MS" panose="020B0603020202020204" pitchFamily="34" charset="0"/>
              </a:rPr>
              <a:t>cheie</a:t>
            </a:r>
            <a:r>
              <a:rPr lang="en-US" sz="1800" dirty="0" smtClean="0">
                <a:latin typeface="Trebuchet MS" panose="020B0603020202020204" pitchFamily="34" charset="0"/>
              </a:rPr>
              <a:t> </a:t>
            </a:r>
            <a:r>
              <a:rPr lang="ro-RO" sz="1800" dirty="0" smtClean="0">
                <a:latin typeface="Trebuchet MS" panose="020B0603020202020204" pitchFamily="34" charset="0"/>
              </a:rPr>
              <a:t>din Recomandarea Europeană. </a:t>
            </a:r>
            <a:endParaRPr lang="en-US" sz="1800" dirty="0">
              <a:latin typeface="Trebuchet MS" panose="020B0603020202020204" pitchFamily="34" charset="0"/>
            </a:endParaRPr>
          </a:p>
        </p:txBody>
      </p:sp>
      <p:grpSp>
        <p:nvGrpSpPr>
          <p:cNvPr id="6" name="Group 5">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7" name="Picture 6">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8" name="Picture 7">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9" name="Group 8">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0"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030092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1080123"/>
            <a:ext cx="8229600" cy="868362"/>
          </a:xfrm>
        </p:spPr>
        <p:txBody>
          <a:bodyPr>
            <a:normAutofit/>
          </a:bodyPr>
          <a:lstStyle/>
          <a:p>
            <a:pPr algn="l"/>
            <a:r>
              <a:rPr lang="ro-RO" sz="2400" b="1" dirty="0" smtClean="0">
                <a:solidFill>
                  <a:schemeClr val="bg1">
                    <a:lumMod val="50000"/>
                  </a:schemeClr>
                </a:solidFill>
                <a:latin typeface="Trebuchet MS" panose="020B0603020202020204" pitchFamily="34" charset="0"/>
              </a:rPr>
              <a:t>Ce puteți face</a:t>
            </a:r>
            <a:r>
              <a:rPr lang="en-US" sz="2400" b="1" dirty="0" smtClean="0">
                <a:solidFill>
                  <a:schemeClr val="bg1">
                    <a:lumMod val="50000"/>
                  </a:schemeClr>
                </a:solidFill>
                <a:latin typeface="Trebuchet MS" panose="020B0603020202020204" pitchFamily="34" charset="0"/>
              </a:rPr>
              <a:t>? </a:t>
            </a:r>
            <a:endParaRPr lang="en-US" sz="2400" b="1" dirty="0">
              <a:solidFill>
                <a:schemeClr val="bg1">
                  <a:lumMod val="50000"/>
                </a:schemeClr>
              </a:solidFill>
              <a:latin typeface="Trebuchet MS" panose="020B0603020202020204" pitchFamily="34" charset="0"/>
            </a:endParaRPr>
          </a:p>
        </p:txBody>
      </p:sp>
      <p:sp>
        <p:nvSpPr>
          <p:cNvPr id="3" name="Content Placeholder 2"/>
          <p:cNvSpPr>
            <a:spLocks noGrp="1"/>
          </p:cNvSpPr>
          <p:nvPr>
            <p:ph idx="1"/>
          </p:nvPr>
        </p:nvSpPr>
        <p:spPr>
          <a:xfrm>
            <a:off x="321733" y="1939421"/>
            <a:ext cx="8382000" cy="3810000"/>
          </a:xfrm>
        </p:spPr>
        <p:txBody>
          <a:bodyPr>
            <a:noAutofit/>
          </a:bodyPr>
          <a:lstStyle/>
          <a:p>
            <a:pPr marL="0" indent="0" algn="just">
              <a:buNone/>
            </a:pPr>
            <a:r>
              <a:rPr lang="en-US" sz="1400" b="1" dirty="0" smtClean="0">
                <a:solidFill>
                  <a:schemeClr val="accent2"/>
                </a:solidFill>
                <a:latin typeface="Trebuchet MS" panose="020B0603020202020204" pitchFamily="34" charset="0"/>
              </a:rPr>
              <a:t>ANC</a:t>
            </a:r>
            <a:r>
              <a:rPr lang="ro-RO" sz="1400" b="1" dirty="0" smtClean="0">
                <a:solidFill>
                  <a:schemeClr val="accent2"/>
                </a:solidFill>
                <a:latin typeface="Trebuchet MS" panose="020B0603020202020204" pitchFamily="34" charset="0"/>
              </a:rPr>
              <a:t>: </a:t>
            </a:r>
          </a:p>
          <a:p>
            <a:pPr algn="just">
              <a:buFont typeface="Wingdings" panose="05000000000000000000" pitchFamily="2" charset="2"/>
              <a:buChar char="ü"/>
            </a:pPr>
            <a:r>
              <a:rPr lang="en-US" sz="1400" b="1" dirty="0" err="1" smtClean="0">
                <a:solidFill>
                  <a:schemeClr val="accent2"/>
                </a:solidFill>
                <a:latin typeface="Trebuchet MS" panose="020B0603020202020204" pitchFamily="34" charset="0"/>
              </a:rPr>
              <a:t>încearcă</a:t>
            </a:r>
            <a:r>
              <a:rPr lang="en-US" sz="1400" b="1" dirty="0" smtClean="0">
                <a:solidFill>
                  <a:schemeClr val="accent2"/>
                </a:solidFill>
                <a:latin typeface="Trebuchet MS" panose="020B0603020202020204" pitchFamily="34" charset="0"/>
              </a:rPr>
              <a:t> </a:t>
            </a:r>
            <a:r>
              <a:rPr lang="en-US" sz="1400" b="1" dirty="0" err="1">
                <a:solidFill>
                  <a:schemeClr val="accent2"/>
                </a:solidFill>
                <a:latin typeface="Trebuchet MS" panose="020B0603020202020204" pitchFamily="34" charset="0"/>
              </a:rPr>
              <a:t>să</a:t>
            </a:r>
            <a:r>
              <a:rPr lang="en-US" sz="1400" b="1" dirty="0">
                <a:solidFill>
                  <a:schemeClr val="accent2"/>
                </a:solidFill>
                <a:latin typeface="Trebuchet MS" panose="020B0603020202020204" pitchFamily="34" charset="0"/>
              </a:rPr>
              <a:t> </a:t>
            </a:r>
            <a:r>
              <a:rPr lang="en-US" sz="1400" b="1" dirty="0" err="1">
                <a:solidFill>
                  <a:schemeClr val="accent2"/>
                </a:solidFill>
                <a:latin typeface="Trebuchet MS" panose="020B0603020202020204" pitchFamily="34" charset="0"/>
              </a:rPr>
              <a:t>amplifice</a:t>
            </a:r>
            <a:r>
              <a:rPr lang="en-US" sz="1400" b="1" dirty="0">
                <a:solidFill>
                  <a:schemeClr val="accent2"/>
                </a:solidFill>
                <a:latin typeface="Trebuchet MS" panose="020B0603020202020204" pitchFamily="34" charset="0"/>
              </a:rPr>
              <a:t> </a:t>
            </a:r>
            <a:r>
              <a:rPr lang="en-US" sz="1400" b="1" dirty="0" err="1">
                <a:solidFill>
                  <a:schemeClr val="accent2"/>
                </a:solidFill>
                <a:latin typeface="Trebuchet MS" panose="020B0603020202020204" pitchFamily="34" charset="0"/>
              </a:rPr>
              <a:t>conștientizarea</a:t>
            </a:r>
            <a:r>
              <a:rPr lang="en-US" sz="1400" b="1" dirty="0">
                <a:solidFill>
                  <a:schemeClr val="accent2"/>
                </a:solidFill>
                <a:latin typeface="Trebuchet MS" panose="020B0603020202020204" pitchFamily="34" charset="0"/>
              </a:rPr>
              <a:t> </a:t>
            </a:r>
            <a:r>
              <a:rPr lang="en-US" sz="1400" b="1" dirty="0" err="1">
                <a:solidFill>
                  <a:schemeClr val="accent2"/>
                </a:solidFill>
                <a:latin typeface="Trebuchet MS" panose="020B0603020202020204" pitchFamily="34" charset="0"/>
              </a:rPr>
              <a:t>și</a:t>
            </a:r>
            <a:r>
              <a:rPr lang="en-US" sz="1400" b="1" dirty="0">
                <a:solidFill>
                  <a:schemeClr val="accent2"/>
                </a:solidFill>
                <a:latin typeface="Trebuchet MS" panose="020B0603020202020204" pitchFamily="34" charset="0"/>
              </a:rPr>
              <a:t> </a:t>
            </a:r>
            <a:r>
              <a:rPr lang="en-US" sz="1400" b="1" dirty="0" err="1">
                <a:solidFill>
                  <a:schemeClr val="accent2"/>
                </a:solidFill>
                <a:latin typeface="Trebuchet MS" panose="020B0603020202020204" pitchFamily="34" charset="0"/>
              </a:rPr>
              <a:t>impactul</a:t>
            </a:r>
            <a:r>
              <a:rPr lang="en-US" sz="1400" b="1" dirty="0">
                <a:solidFill>
                  <a:schemeClr val="accent2"/>
                </a:solidFill>
                <a:latin typeface="Trebuchet MS" panose="020B0603020202020204" pitchFamily="34" charset="0"/>
              </a:rPr>
              <a:t> </a:t>
            </a:r>
            <a:r>
              <a:rPr lang="en-US" sz="1400" b="1" dirty="0" err="1">
                <a:solidFill>
                  <a:schemeClr val="accent2"/>
                </a:solidFill>
                <a:latin typeface="Trebuchet MS" panose="020B0603020202020204" pitchFamily="34" charset="0"/>
              </a:rPr>
              <a:t>modelului</a:t>
            </a:r>
            <a:r>
              <a:rPr lang="en-US" sz="1400" b="1" dirty="0">
                <a:solidFill>
                  <a:schemeClr val="accent2"/>
                </a:solidFill>
                <a:latin typeface="Trebuchet MS" panose="020B0603020202020204" pitchFamily="34" charset="0"/>
              </a:rPr>
              <a:t> </a:t>
            </a:r>
            <a:r>
              <a:rPr lang="en-US" sz="1400" b="1" dirty="0" err="1" smtClean="0">
                <a:solidFill>
                  <a:schemeClr val="accent2"/>
                </a:solidFill>
                <a:latin typeface="Trebuchet MS" panose="020B0603020202020204" pitchFamily="34" charset="0"/>
              </a:rPr>
              <a:t>pentru</a:t>
            </a:r>
            <a:r>
              <a:rPr lang="en-US" sz="1400" b="1" dirty="0" smtClean="0">
                <a:solidFill>
                  <a:schemeClr val="accent2"/>
                </a:solidFill>
                <a:latin typeface="Trebuchet MS" panose="020B0603020202020204" pitchFamily="34" charset="0"/>
              </a:rPr>
              <a:t> </a:t>
            </a:r>
            <a:r>
              <a:rPr lang="en-US" sz="1400" b="1" dirty="0" err="1" smtClean="0">
                <a:solidFill>
                  <a:schemeClr val="accent2"/>
                </a:solidFill>
                <a:latin typeface="Trebuchet MS" panose="020B0603020202020204" pitchFamily="34" charset="0"/>
              </a:rPr>
              <a:t>calificarea</a:t>
            </a:r>
            <a:r>
              <a:rPr lang="en-US" sz="1400" b="1" dirty="0" smtClean="0">
                <a:solidFill>
                  <a:schemeClr val="accent2"/>
                </a:solidFill>
                <a:latin typeface="Trebuchet MS" panose="020B0603020202020204" pitchFamily="34" charset="0"/>
              </a:rPr>
              <a:t> </a:t>
            </a:r>
            <a:r>
              <a:rPr lang="en-US" sz="1400" b="1" dirty="0" err="1" smtClean="0">
                <a:solidFill>
                  <a:schemeClr val="accent2"/>
                </a:solidFill>
                <a:latin typeface="Trebuchet MS" panose="020B0603020202020204" pitchFamily="34" charset="0"/>
              </a:rPr>
              <a:t>prin</a:t>
            </a:r>
            <a:r>
              <a:rPr lang="en-US" sz="1400" b="1" dirty="0" smtClean="0">
                <a:solidFill>
                  <a:schemeClr val="accent2"/>
                </a:solidFill>
                <a:latin typeface="Trebuchet MS" panose="020B0603020202020204" pitchFamily="34" charset="0"/>
              </a:rPr>
              <a:t> </a:t>
            </a:r>
            <a:r>
              <a:rPr lang="en-US" sz="1400" b="1" dirty="0" err="1" smtClean="0">
                <a:solidFill>
                  <a:schemeClr val="accent2"/>
                </a:solidFill>
                <a:latin typeface="Trebuchet MS" panose="020B0603020202020204" pitchFamily="34" charset="0"/>
              </a:rPr>
              <a:t>competen</a:t>
            </a:r>
            <a:r>
              <a:rPr lang="ro-RO" sz="1400" b="1" dirty="0" smtClean="0">
                <a:solidFill>
                  <a:schemeClr val="accent2"/>
                </a:solidFill>
                <a:latin typeface="Trebuchet MS" panose="020B0603020202020204" pitchFamily="34" charset="0"/>
              </a:rPr>
              <a:t>ț</a:t>
            </a:r>
            <a:r>
              <a:rPr lang="en-US" sz="1400" b="1" dirty="0" smtClean="0">
                <a:solidFill>
                  <a:schemeClr val="accent2"/>
                </a:solidFill>
                <a:latin typeface="Trebuchet MS" panose="020B0603020202020204" pitchFamily="34" charset="0"/>
              </a:rPr>
              <a:t>e</a:t>
            </a:r>
            <a:r>
              <a:rPr lang="ro-RO" sz="1400" b="1" dirty="0" smtClean="0">
                <a:solidFill>
                  <a:schemeClr val="accent2"/>
                </a:solidFill>
                <a:latin typeface="Trebuchet MS" panose="020B0603020202020204" pitchFamily="34" charset="0"/>
              </a:rPr>
              <a:t>;</a:t>
            </a:r>
          </a:p>
          <a:p>
            <a:pPr algn="just">
              <a:buFont typeface="Wingdings" panose="05000000000000000000" pitchFamily="2" charset="2"/>
              <a:buChar char="ü"/>
            </a:pPr>
            <a:r>
              <a:rPr lang="en-US" sz="1400" b="1" dirty="0" smtClean="0">
                <a:solidFill>
                  <a:schemeClr val="accent2"/>
                </a:solidFill>
                <a:latin typeface="Trebuchet MS" panose="020B0603020202020204" pitchFamily="34" charset="0"/>
              </a:rPr>
              <a:t>o </a:t>
            </a:r>
            <a:r>
              <a:rPr lang="en-US" sz="1400" b="1" dirty="0" err="1">
                <a:solidFill>
                  <a:schemeClr val="accent2"/>
                </a:solidFill>
                <a:latin typeface="Trebuchet MS" panose="020B0603020202020204" pitchFamily="34" charset="0"/>
              </a:rPr>
              <a:t>misiune</a:t>
            </a:r>
            <a:r>
              <a:rPr lang="en-US" sz="1400" b="1" dirty="0">
                <a:solidFill>
                  <a:schemeClr val="accent2"/>
                </a:solidFill>
                <a:latin typeface="Trebuchet MS" panose="020B0603020202020204" pitchFamily="34" charset="0"/>
              </a:rPr>
              <a:t> care nu </a:t>
            </a:r>
            <a:r>
              <a:rPr lang="en-US" sz="1400" b="1" dirty="0" err="1">
                <a:solidFill>
                  <a:schemeClr val="accent2"/>
                </a:solidFill>
                <a:latin typeface="Trebuchet MS" panose="020B0603020202020204" pitchFamily="34" charset="0"/>
              </a:rPr>
              <a:t>poate</a:t>
            </a:r>
            <a:r>
              <a:rPr lang="en-US" sz="1400" b="1" dirty="0">
                <a:solidFill>
                  <a:schemeClr val="accent2"/>
                </a:solidFill>
                <a:latin typeface="Trebuchet MS" panose="020B0603020202020204" pitchFamily="34" charset="0"/>
              </a:rPr>
              <a:t> fi </a:t>
            </a:r>
            <a:r>
              <a:rPr lang="en-US" sz="1400" b="1" dirty="0" err="1">
                <a:solidFill>
                  <a:schemeClr val="accent2"/>
                </a:solidFill>
                <a:latin typeface="Trebuchet MS" panose="020B0603020202020204" pitchFamily="34" charset="0"/>
              </a:rPr>
              <a:t>realizată</a:t>
            </a:r>
            <a:r>
              <a:rPr lang="en-US" sz="1400" b="1" dirty="0">
                <a:solidFill>
                  <a:schemeClr val="accent2"/>
                </a:solidFill>
                <a:latin typeface="Trebuchet MS" panose="020B0603020202020204" pitchFamily="34" charset="0"/>
              </a:rPr>
              <a:t> </a:t>
            </a:r>
            <a:r>
              <a:rPr lang="en-US" sz="1400" b="1" dirty="0" err="1">
                <a:solidFill>
                  <a:schemeClr val="accent2"/>
                </a:solidFill>
                <a:latin typeface="Trebuchet MS" panose="020B0603020202020204" pitchFamily="34" charset="0"/>
              </a:rPr>
              <a:t>fără</a:t>
            </a:r>
            <a:r>
              <a:rPr lang="en-US" sz="1400" b="1" dirty="0">
                <a:solidFill>
                  <a:schemeClr val="accent2"/>
                </a:solidFill>
                <a:latin typeface="Trebuchet MS" panose="020B0603020202020204" pitchFamily="34" charset="0"/>
              </a:rPr>
              <a:t> </a:t>
            </a:r>
            <a:r>
              <a:rPr lang="en-US" sz="1400" b="1" dirty="0" err="1">
                <a:solidFill>
                  <a:schemeClr val="accent2"/>
                </a:solidFill>
                <a:latin typeface="Trebuchet MS" panose="020B0603020202020204" pitchFamily="34" charset="0"/>
              </a:rPr>
              <a:t>sprijinul</a:t>
            </a:r>
            <a:r>
              <a:rPr lang="en-US" sz="1400" b="1" dirty="0">
                <a:solidFill>
                  <a:schemeClr val="accent2"/>
                </a:solidFill>
                <a:latin typeface="Trebuchet MS" panose="020B0603020202020204" pitchFamily="34" charset="0"/>
              </a:rPr>
              <a:t> </a:t>
            </a:r>
            <a:r>
              <a:rPr lang="en-US" sz="1400" b="1" dirty="0" smtClean="0">
                <a:solidFill>
                  <a:schemeClr val="accent2"/>
                </a:solidFill>
                <a:latin typeface="Trebuchet MS" panose="020B0603020202020204" pitchFamily="34" charset="0"/>
              </a:rPr>
              <a:t> </a:t>
            </a:r>
            <a:r>
              <a:rPr lang="en-US" sz="1400" b="1" dirty="0" err="1" smtClean="0">
                <a:solidFill>
                  <a:schemeClr val="accent2"/>
                </a:solidFill>
                <a:latin typeface="Trebuchet MS" panose="020B0603020202020204" pitchFamily="34" charset="0"/>
              </a:rPr>
              <a:t>industriei</a:t>
            </a:r>
            <a:r>
              <a:rPr lang="ro-RO" sz="1400" b="1" dirty="0" smtClean="0">
                <a:solidFill>
                  <a:schemeClr val="accent2"/>
                </a:solidFill>
                <a:latin typeface="Trebuchet MS" panose="020B0603020202020204" pitchFamily="34" charset="0"/>
              </a:rPr>
              <a:t>.</a:t>
            </a:r>
          </a:p>
          <a:p>
            <a:pPr marL="0" indent="0" algn="just">
              <a:buNone/>
            </a:pPr>
            <a:endParaRPr lang="ro-RO" sz="1400" b="1" dirty="0">
              <a:solidFill>
                <a:schemeClr val="accent2"/>
              </a:solidFill>
              <a:latin typeface="Trebuchet MS" panose="020B0603020202020204" pitchFamily="34" charset="0"/>
            </a:endParaRPr>
          </a:p>
          <a:p>
            <a:pPr marL="0" indent="0" algn="just">
              <a:buNone/>
            </a:pPr>
            <a:r>
              <a:rPr lang="en-US" sz="1400" b="1" u="sng" dirty="0" err="1" smtClean="0">
                <a:latin typeface="Trebuchet MS" panose="020B0603020202020204" pitchFamily="34" charset="0"/>
              </a:rPr>
              <a:t>Ajutați</a:t>
            </a:r>
            <a:r>
              <a:rPr lang="en-US" sz="1400" b="1" u="sng" dirty="0" smtClean="0">
                <a:latin typeface="Trebuchet MS" panose="020B0603020202020204" pitchFamily="34" charset="0"/>
              </a:rPr>
              <a:t> ANC </a:t>
            </a:r>
            <a:r>
              <a:rPr lang="en-US" sz="1400" b="1" u="sng" dirty="0" err="1" smtClean="0">
                <a:latin typeface="Trebuchet MS" panose="020B0603020202020204" pitchFamily="34" charset="0"/>
              </a:rPr>
              <a:t>să</a:t>
            </a:r>
            <a:r>
              <a:rPr lang="en-US" sz="1400" b="1" u="sng" dirty="0" smtClean="0">
                <a:latin typeface="Trebuchet MS" panose="020B0603020202020204" pitchFamily="34" charset="0"/>
              </a:rPr>
              <a:t> </a:t>
            </a:r>
            <a:r>
              <a:rPr lang="en-US" sz="1400" b="1" u="sng" dirty="0" err="1">
                <a:latin typeface="Trebuchet MS" panose="020B0603020202020204" pitchFamily="34" charset="0"/>
              </a:rPr>
              <a:t>construiască</a:t>
            </a:r>
            <a:r>
              <a:rPr lang="en-US" sz="1400" b="1" u="sng" dirty="0">
                <a:latin typeface="Trebuchet MS" panose="020B0603020202020204" pitchFamily="34" charset="0"/>
              </a:rPr>
              <a:t> </a:t>
            </a:r>
            <a:r>
              <a:rPr lang="en-US" sz="1400" b="1" u="sng" dirty="0" err="1">
                <a:latin typeface="Trebuchet MS" panose="020B0603020202020204" pitchFamily="34" charset="0"/>
              </a:rPr>
              <a:t>forța</a:t>
            </a:r>
            <a:r>
              <a:rPr lang="en-US" sz="1400" b="1" u="sng" dirty="0">
                <a:latin typeface="Trebuchet MS" panose="020B0603020202020204" pitchFamily="34" charset="0"/>
              </a:rPr>
              <a:t> de </a:t>
            </a:r>
            <a:r>
              <a:rPr lang="en-US" sz="1400" b="1" u="sng" dirty="0" err="1">
                <a:latin typeface="Trebuchet MS" panose="020B0603020202020204" pitchFamily="34" charset="0"/>
              </a:rPr>
              <a:t>muncă</a:t>
            </a:r>
            <a:r>
              <a:rPr lang="en-US" sz="1400" b="1" u="sng" dirty="0">
                <a:latin typeface="Trebuchet MS" panose="020B0603020202020204" pitchFamily="34" charset="0"/>
              </a:rPr>
              <a:t> </a:t>
            </a:r>
            <a:r>
              <a:rPr lang="en-US" sz="1400" b="1" u="sng" dirty="0" err="1">
                <a:latin typeface="Trebuchet MS" panose="020B0603020202020204" pitchFamily="34" charset="0"/>
              </a:rPr>
              <a:t>inginerească</a:t>
            </a:r>
            <a:r>
              <a:rPr lang="en-US" sz="1400" b="1" u="sng" dirty="0">
                <a:latin typeface="Trebuchet MS" panose="020B0603020202020204" pitchFamily="34" charset="0"/>
              </a:rPr>
              <a:t> a </a:t>
            </a:r>
            <a:r>
              <a:rPr lang="en-US" sz="1400" b="1" u="sng" dirty="0" err="1">
                <a:latin typeface="Trebuchet MS" panose="020B0603020202020204" pitchFamily="34" charset="0"/>
              </a:rPr>
              <a:t>viitorului</a:t>
            </a:r>
            <a:r>
              <a:rPr lang="en-US" sz="1400" b="1" u="sng" dirty="0">
                <a:latin typeface="Trebuchet MS" panose="020B0603020202020204" pitchFamily="34" charset="0"/>
              </a:rPr>
              <a:t> </a:t>
            </a:r>
            <a:r>
              <a:rPr lang="en-US" sz="1400" b="1" u="sng" dirty="0" err="1">
                <a:latin typeface="Trebuchet MS" panose="020B0603020202020204" pitchFamily="34" charset="0"/>
              </a:rPr>
              <a:t>prin</a:t>
            </a:r>
            <a:r>
              <a:rPr lang="en-US" sz="1400" b="1" u="sng" dirty="0" smtClean="0">
                <a:latin typeface="Trebuchet MS" panose="020B0603020202020204" pitchFamily="34" charset="0"/>
              </a:rPr>
              <a:t>:</a:t>
            </a:r>
            <a:endParaRPr lang="ro-RO" sz="1400" b="1" u="sng" dirty="0" smtClean="0">
              <a:latin typeface="Trebuchet MS" panose="020B0603020202020204" pitchFamily="34" charset="0"/>
            </a:endParaRPr>
          </a:p>
          <a:p>
            <a:pPr marL="0" indent="0" algn="just">
              <a:buNone/>
            </a:pPr>
            <a:endParaRPr lang="en-US" sz="1400" b="1" u="sng" dirty="0">
              <a:latin typeface="Trebuchet MS" panose="020B0603020202020204" pitchFamily="34" charset="0"/>
            </a:endParaRPr>
          </a:p>
          <a:p>
            <a:pPr algn="just"/>
            <a:r>
              <a:rPr lang="en-US" sz="1400" b="1" dirty="0" err="1" smtClean="0">
                <a:latin typeface="Trebuchet MS" panose="020B0603020202020204" pitchFamily="34" charset="0"/>
              </a:rPr>
              <a:t>Adoptarea</a:t>
            </a:r>
            <a:r>
              <a:rPr lang="en-US" sz="1400" b="1" dirty="0" smtClean="0">
                <a:latin typeface="Trebuchet MS" panose="020B0603020202020204" pitchFamily="34" charset="0"/>
              </a:rPr>
              <a:t> </a:t>
            </a:r>
            <a:r>
              <a:rPr lang="en-US" sz="1400" b="1" dirty="0" err="1">
                <a:latin typeface="Trebuchet MS" panose="020B0603020202020204" pitchFamily="34" charset="0"/>
              </a:rPr>
              <a:t>modelului</a:t>
            </a:r>
            <a:r>
              <a:rPr lang="en-US" sz="1400" b="1" dirty="0">
                <a:latin typeface="Trebuchet MS" panose="020B0603020202020204" pitchFamily="34" charset="0"/>
              </a:rPr>
              <a:t> </a:t>
            </a:r>
            <a:r>
              <a:rPr lang="en-US" sz="1400" dirty="0">
                <a:latin typeface="Trebuchet MS" panose="020B0603020202020204" pitchFamily="34" charset="0"/>
              </a:rPr>
              <a:t>la </a:t>
            </a:r>
            <a:r>
              <a:rPr lang="en-US" sz="1400" dirty="0" err="1">
                <a:latin typeface="Trebuchet MS" panose="020B0603020202020204" pitchFamily="34" charset="0"/>
              </a:rPr>
              <a:t>locul</a:t>
            </a:r>
            <a:r>
              <a:rPr lang="en-US" sz="1400" dirty="0">
                <a:latin typeface="Trebuchet MS" panose="020B0603020202020204" pitchFamily="34" charset="0"/>
              </a:rPr>
              <a:t> de </a:t>
            </a:r>
            <a:r>
              <a:rPr lang="en-US" sz="1400" dirty="0" err="1">
                <a:latin typeface="Trebuchet MS" panose="020B0603020202020204" pitchFamily="34" charset="0"/>
              </a:rPr>
              <a:t>muncă</a:t>
            </a:r>
            <a:r>
              <a:rPr lang="en-US" sz="1400" dirty="0">
                <a:latin typeface="Trebuchet MS" panose="020B0603020202020204" pitchFamily="34" charset="0"/>
              </a:rPr>
              <a:t>, la </a:t>
            </a:r>
            <a:r>
              <a:rPr lang="en-US" sz="1400" dirty="0" err="1">
                <a:latin typeface="Trebuchet MS" panose="020B0603020202020204" pitchFamily="34" charset="0"/>
              </a:rPr>
              <a:t>nivelul</a:t>
            </a:r>
            <a:r>
              <a:rPr lang="en-US" sz="1400" dirty="0">
                <a:latin typeface="Trebuchet MS" panose="020B0603020202020204" pitchFamily="34" charset="0"/>
              </a:rPr>
              <a:t> </a:t>
            </a:r>
            <a:r>
              <a:rPr lang="en-US" sz="1400" dirty="0" err="1">
                <a:latin typeface="Trebuchet MS" panose="020B0603020202020204" pitchFamily="34" charset="0"/>
              </a:rPr>
              <a:t>asociației</a:t>
            </a:r>
            <a:r>
              <a:rPr lang="en-US" sz="1400" dirty="0">
                <a:latin typeface="Trebuchet MS" panose="020B0603020202020204" pitchFamily="34" charset="0"/>
              </a:rPr>
              <a:t> </a:t>
            </a:r>
            <a:r>
              <a:rPr lang="en-US" sz="1400" dirty="0" err="1">
                <a:latin typeface="Trebuchet MS" panose="020B0603020202020204" pitchFamily="34" charset="0"/>
              </a:rPr>
              <a:t>sau</a:t>
            </a:r>
            <a:r>
              <a:rPr lang="en-US" sz="1400" dirty="0">
                <a:latin typeface="Trebuchet MS" panose="020B0603020202020204" pitchFamily="34" charset="0"/>
              </a:rPr>
              <a:t> la </a:t>
            </a:r>
            <a:r>
              <a:rPr lang="en-US" sz="1400" dirty="0" err="1" smtClean="0">
                <a:latin typeface="Trebuchet MS" panose="020B0603020202020204" pitchFamily="34" charset="0"/>
              </a:rPr>
              <a:t>clasă</a:t>
            </a:r>
            <a:r>
              <a:rPr lang="ro-RO" sz="1400" dirty="0" smtClean="0">
                <a:latin typeface="Trebuchet MS" panose="020B0603020202020204" pitchFamily="34" charset="0"/>
              </a:rPr>
              <a:t>;</a:t>
            </a:r>
            <a:endParaRPr lang="en-US" sz="1400" dirty="0">
              <a:latin typeface="Trebuchet MS" panose="020B0603020202020204" pitchFamily="34" charset="0"/>
            </a:endParaRPr>
          </a:p>
          <a:p>
            <a:pPr algn="just"/>
            <a:r>
              <a:rPr lang="en-US" sz="1400" b="1" dirty="0" err="1">
                <a:latin typeface="Trebuchet MS" panose="020B0603020202020204" pitchFamily="34" charset="0"/>
              </a:rPr>
              <a:t>Dezvoltarea</a:t>
            </a:r>
            <a:r>
              <a:rPr lang="en-US" sz="1400" b="1" dirty="0">
                <a:latin typeface="Trebuchet MS" panose="020B0603020202020204" pitchFamily="34" charset="0"/>
              </a:rPr>
              <a:t> </a:t>
            </a:r>
            <a:r>
              <a:rPr lang="en-US" sz="1400" b="1" dirty="0" err="1">
                <a:latin typeface="Trebuchet MS" panose="020B0603020202020204" pitchFamily="34" charset="0"/>
              </a:rPr>
              <a:t>unui</a:t>
            </a:r>
            <a:r>
              <a:rPr lang="en-US" sz="1400" b="1" dirty="0">
                <a:latin typeface="Trebuchet MS" panose="020B0603020202020204" pitchFamily="34" charset="0"/>
              </a:rPr>
              <a:t> model </a:t>
            </a:r>
            <a:r>
              <a:rPr lang="ro-RO" sz="1400" b="1" dirty="0" smtClean="0">
                <a:latin typeface="Trebuchet MS" panose="020B0603020202020204" pitchFamily="34" charset="0"/>
              </a:rPr>
              <a:t>pentru Nivelul </a:t>
            </a:r>
            <a:r>
              <a:rPr lang="en-US" sz="1400" b="1" dirty="0">
                <a:latin typeface="Trebuchet MS" panose="020B0603020202020204" pitchFamily="34" charset="0"/>
              </a:rPr>
              <a:t>4</a:t>
            </a:r>
            <a:r>
              <a:rPr lang="en-US" sz="1400" b="1" dirty="0" smtClean="0">
                <a:latin typeface="Trebuchet MS" panose="020B0603020202020204" pitchFamily="34" charset="0"/>
              </a:rPr>
              <a:t>/6 </a:t>
            </a:r>
            <a:r>
              <a:rPr lang="en-US" sz="1400" dirty="0">
                <a:latin typeface="Trebuchet MS" panose="020B0603020202020204" pitchFamily="34" charset="0"/>
              </a:rPr>
              <a:t>care </a:t>
            </a:r>
            <a:r>
              <a:rPr lang="en-US" sz="1400" dirty="0" err="1">
                <a:latin typeface="Trebuchet MS" panose="020B0603020202020204" pitchFamily="34" charset="0"/>
              </a:rPr>
              <a:t>să</a:t>
            </a:r>
            <a:r>
              <a:rPr lang="en-US" sz="1400" dirty="0">
                <a:latin typeface="Trebuchet MS" panose="020B0603020202020204" pitchFamily="34" charset="0"/>
              </a:rPr>
              <a:t> se </a:t>
            </a:r>
            <a:r>
              <a:rPr lang="en-US" sz="1400" dirty="0" err="1">
                <a:latin typeface="Trebuchet MS" panose="020B0603020202020204" pitchFamily="34" charset="0"/>
              </a:rPr>
              <a:t>bazeze</a:t>
            </a:r>
            <a:r>
              <a:rPr lang="en-US" sz="1400" dirty="0">
                <a:latin typeface="Trebuchet MS" panose="020B0603020202020204" pitchFamily="34" charset="0"/>
              </a:rPr>
              <a:t> </a:t>
            </a:r>
            <a:r>
              <a:rPr lang="en-US" sz="1400" dirty="0" err="1">
                <a:latin typeface="Trebuchet MS" panose="020B0603020202020204" pitchFamily="34" charset="0"/>
              </a:rPr>
              <a:t>pe</a:t>
            </a:r>
            <a:r>
              <a:rPr lang="en-US" sz="1400" dirty="0">
                <a:latin typeface="Trebuchet MS" panose="020B0603020202020204" pitchFamily="34" charset="0"/>
              </a:rPr>
              <a:t> </a:t>
            </a:r>
            <a:r>
              <a:rPr lang="en-US" sz="1400" dirty="0" err="1">
                <a:latin typeface="Trebuchet MS" panose="020B0603020202020204" pitchFamily="34" charset="0"/>
              </a:rPr>
              <a:t>modelul</a:t>
            </a:r>
            <a:r>
              <a:rPr lang="en-US" sz="1400" dirty="0">
                <a:latin typeface="Trebuchet MS" panose="020B0603020202020204" pitchFamily="34" charset="0"/>
              </a:rPr>
              <a:t> </a:t>
            </a:r>
            <a:r>
              <a:rPr lang="en-US" sz="1400" dirty="0" err="1" smtClean="0">
                <a:latin typeface="Trebuchet MS" panose="020B0603020202020204" pitchFamily="34" charset="0"/>
              </a:rPr>
              <a:t>competențe</a:t>
            </a:r>
            <a:r>
              <a:rPr lang="ro-RO" sz="1400" dirty="0" smtClean="0">
                <a:latin typeface="Trebuchet MS" panose="020B0603020202020204" pitchFamily="34" charset="0"/>
              </a:rPr>
              <a:t>lor</a:t>
            </a:r>
            <a:r>
              <a:rPr lang="en-US" sz="1400" dirty="0" smtClean="0">
                <a:latin typeface="Trebuchet MS" panose="020B0603020202020204" pitchFamily="34" charset="0"/>
              </a:rPr>
              <a:t> </a:t>
            </a:r>
            <a:r>
              <a:rPr lang="en-US" sz="1400" dirty="0" err="1">
                <a:latin typeface="Trebuchet MS" panose="020B0603020202020204" pitchFamily="34" charset="0"/>
              </a:rPr>
              <a:t>inginerești</a:t>
            </a:r>
            <a:r>
              <a:rPr lang="en-US" sz="1400" dirty="0">
                <a:latin typeface="Trebuchet MS" panose="020B0603020202020204" pitchFamily="34" charset="0"/>
              </a:rPr>
              <a:t> cu </a:t>
            </a:r>
            <a:r>
              <a:rPr lang="en-US" sz="1400" dirty="0" err="1">
                <a:latin typeface="Trebuchet MS" panose="020B0603020202020204" pitchFamily="34" charset="0"/>
              </a:rPr>
              <a:t>competențe</a:t>
            </a:r>
            <a:r>
              <a:rPr lang="en-US" sz="1400" dirty="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abilități</a:t>
            </a:r>
            <a:r>
              <a:rPr lang="en-US" sz="1400" dirty="0">
                <a:latin typeface="Trebuchet MS" panose="020B0603020202020204" pitchFamily="34" charset="0"/>
              </a:rPr>
              <a:t> </a:t>
            </a:r>
            <a:r>
              <a:rPr lang="en-US" sz="1400" dirty="0" err="1">
                <a:latin typeface="Trebuchet MS" panose="020B0603020202020204" pitchFamily="34" charset="0"/>
              </a:rPr>
              <a:t>tehnice</a:t>
            </a:r>
            <a:r>
              <a:rPr lang="en-US" sz="1400" dirty="0">
                <a:latin typeface="Trebuchet MS" panose="020B0603020202020204" pitchFamily="34" charset="0"/>
              </a:rPr>
              <a:t> </a:t>
            </a:r>
            <a:r>
              <a:rPr lang="en-US" sz="1400" dirty="0" err="1">
                <a:latin typeface="Trebuchet MS" panose="020B0603020202020204" pitchFamily="34" charset="0"/>
              </a:rPr>
              <a:t>specifice</a:t>
            </a:r>
            <a:r>
              <a:rPr lang="en-US" sz="1400" dirty="0">
                <a:latin typeface="Trebuchet MS" panose="020B0603020202020204" pitchFamily="34" charset="0"/>
              </a:rPr>
              <a:t> </a:t>
            </a:r>
            <a:r>
              <a:rPr lang="en-US" sz="1400" dirty="0" err="1" smtClean="0">
                <a:latin typeface="Trebuchet MS" panose="020B0603020202020204" pitchFamily="34" charset="0"/>
              </a:rPr>
              <a:t>disciplinei</a:t>
            </a:r>
            <a:r>
              <a:rPr lang="ro-RO" sz="1400" dirty="0">
                <a:latin typeface="Trebuchet MS" panose="020B0603020202020204" pitchFamily="34" charset="0"/>
              </a:rPr>
              <a:t>;</a:t>
            </a:r>
            <a:endParaRPr lang="en-US" sz="1400" dirty="0">
              <a:latin typeface="Trebuchet MS" panose="020B0603020202020204" pitchFamily="34" charset="0"/>
            </a:endParaRPr>
          </a:p>
          <a:p>
            <a:pPr algn="just"/>
            <a:r>
              <a:rPr lang="en-US" sz="1400" b="1" dirty="0" err="1">
                <a:latin typeface="Trebuchet MS" panose="020B0603020202020204" pitchFamily="34" charset="0"/>
              </a:rPr>
              <a:t>Împărtășirea</a:t>
            </a:r>
            <a:r>
              <a:rPr lang="en-US" sz="1400" b="1" dirty="0">
                <a:latin typeface="Trebuchet MS" panose="020B0603020202020204" pitchFamily="34" charset="0"/>
              </a:rPr>
              <a:t> </a:t>
            </a:r>
            <a:r>
              <a:rPr lang="en-US" sz="1400" b="1" dirty="0" err="1">
                <a:latin typeface="Trebuchet MS" panose="020B0603020202020204" pitchFamily="34" charset="0"/>
              </a:rPr>
              <a:t>conținutului</a:t>
            </a:r>
            <a:r>
              <a:rPr lang="en-US" sz="1400" b="1" dirty="0">
                <a:latin typeface="Trebuchet MS" panose="020B0603020202020204" pitchFamily="34" charset="0"/>
              </a:rPr>
              <a:t> </a:t>
            </a:r>
            <a:r>
              <a:rPr lang="en-US" sz="1400" b="1" dirty="0" err="1">
                <a:latin typeface="Trebuchet MS" panose="020B0603020202020204" pitchFamily="34" charset="0"/>
              </a:rPr>
              <a:t>și</a:t>
            </a:r>
            <a:r>
              <a:rPr lang="en-US" sz="1400" b="1" dirty="0">
                <a:latin typeface="Trebuchet MS" panose="020B0603020202020204" pitchFamily="34" charset="0"/>
              </a:rPr>
              <a:t> a </a:t>
            </a:r>
            <a:r>
              <a:rPr lang="en-US" sz="1400" b="1" dirty="0" err="1">
                <a:latin typeface="Trebuchet MS" panose="020B0603020202020204" pitchFamily="34" charset="0"/>
              </a:rPr>
              <a:t>valorii</a:t>
            </a:r>
            <a:r>
              <a:rPr lang="en-US" sz="1400" b="1" dirty="0">
                <a:latin typeface="Trebuchet MS" panose="020B0603020202020204" pitchFamily="34" charset="0"/>
              </a:rPr>
              <a:t> </a:t>
            </a:r>
            <a:r>
              <a:rPr lang="en-US" sz="1400" b="1" dirty="0" err="1">
                <a:latin typeface="Trebuchet MS" panose="020B0603020202020204" pitchFamily="34" charset="0"/>
              </a:rPr>
              <a:t>modelului</a:t>
            </a:r>
            <a:r>
              <a:rPr lang="en-US" sz="1400" b="1" dirty="0">
                <a:latin typeface="Trebuchet MS" panose="020B0603020202020204" pitchFamily="34" charset="0"/>
              </a:rPr>
              <a:t> </a:t>
            </a:r>
            <a:r>
              <a:rPr lang="en-US" sz="1400" dirty="0">
                <a:latin typeface="Trebuchet MS" panose="020B0603020202020204" pitchFamily="34" charset="0"/>
              </a:rPr>
              <a:t>cu </a:t>
            </a:r>
            <a:r>
              <a:rPr lang="ro-RO" sz="1400" dirty="0" smtClean="0">
                <a:latin typeface="Trebuchet MS" panose="020B0603020202020204" pitchFamily="34" charset="0"/>
              </a:rPr>
              <a:t>formatorii</a:t>
            </a:r>
            <a:r>
              <a:rPr lang="en-US" sz="1400" dirty="0" smtClean="0">
                <a:latin typeface="Trebuchet MS" panose="020B0603020202020204" pitchFamily="34" charset="0"/>
              </a:rPr>
              <a:t>, </a:t>
            </a:r>
            <a:r>
              <a:rPr lang="en-US" sz="1400" dirty="0" err="1">
                <a:latin typeface="Trebuchet MS" panose="020B0603020202020204" pitchFamily="34" charset="0"/>
              </a:rPr>
              <a:t>consilierii</a:t>
            </a:r>
            <a:r>
              <a:rPr lang="en-US" sz="1400" dirty="0">
                <a:latin typeface="Trebuchet MS" panose="020B0603020202020204" pitchFamily="34" charset="0"/>
              </a:rPr>
              <a:t> de </a:t>
            </a:r>
            <a:r>
              <a:rPr lang="en-US" sz="1400" dirty="0" err="1">
                <a:latin typeface="Trebuchet MS" panose="020B0603020202020204" pitchFamily="34" charset="0"/>
              </a:rPr>
              <a:t>orientare</a:t>
            </a:r>
            <a:r>
              <a:rPr lang="en-US" sz="1400" dirty="0">
                <a:latin typeface="Trebuchet MS" panose="020B0603020202020204" pitchFamily="34" charset="0"/>
              </a:rPr>
              <a:t>, </a:t>
            </a:r>
            <a:r>
              <a:rPr lang="en-US" sz="1400" dirty="0" err="1">
                <a:latin typeface="Trebuchet MS" panose="020B0603020202020204" pitchFamily="34" charset="0"/>
              </a:rPr>
              <a:t>administratorii</a:t>
            </a:r>
            <a:r>
              <a:rPr lang="en-US" sz="1400" dirty="0">
                <a:latin typeface="Trebuchet MS" panose="020B0603020202020204" pitchFamily="34" charset="0"/>
              </a:rPr>
              <a:t>, </a:t>
            </a:r>
            <a:r>
              <a:rPr lang="en-US" sz="1400" dirty="0" err="1">
                <a:latin typeface="Trebuchet MS" panose="020B0603020202020204" pitchFamily="34" charset="0"/>
              </a:rPr>
              <a:t>studenții</a:t>
            </a:r>
            <a:r>
              <a:rPr lang="en-US" sz="1400" dirty="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părinții</a:t>
            </a:r>
            <a:r>
              <a:rPr lang="en-US" sz="1400" dirty="0">
                <a:latin typeface="Trebuchet MS" panose="020B0603020202020204" pitchFamily="34" charset="0"/>
              </a:rPr>
              <a:t> pentru a </a:t>
            </a:r>
            <a:r>
              <a:rPr lang="en-US" sz="1400" dirty="0" err="1">
                <a:latin typeface="Trebuchet MS" panose="020B0603020202020204" pitchFamily="34" charset="0"/>
              </a:rPr>
              <a:t>crește</a:t>
            </a:r>
            <a:r>
              <a:rPr lang="en-US" sz="1400" dirty="0">
                <a:latin typeface="Trebuchet MS" panose="020B0603020202020204" pitchFamily="34" charset="0"/>
              </a:rPr>
              <a:t> </a:t>
            </a:r>
            <a:r>
              <a:rPr lang="en-US" sz="1400" dirty="0" smtClean="0">
                <a:latin typeface="Trebuchet MS" panose="020B0603020202020204" pitchFamily="34" charset="0"/>
              </a:rPr>
              <a:t> </a:t>
            </a:r>
            <a:r>
              <a:rPr lang="en-US" sz="1400" dirty="0" err="1" smtClean="0">
                <a:latin typeface="Trebuchet MS" panose="020B0603020202020204" pitchFamily="34" charset="0"/>
              </a:rPr>
              <a:t>conștientizarea</a:t>
            </a:r>
            <a:r>
              <a:rPr lang="en-US" sz="1400" dirty="0" smtClean="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interesul</a:t>
            </a:r>
            <a:r>
              <a:rPr lang="en-US" sz="1400" dirty="0">
                <a:latin typeface="Trebuchet MS" panose="020B0603020202020204" pitchFamily="34" charset="0"/>
              </a:rPr>
              <a:t> </a:t>
            </a:r>
            <a:r>
              <a:rPr lang="en-US" sz="1400" dirty="0" err="1">
                <a:latin typeface="Trebuchet MS" panose="020B0603020202020204" pitchFamily="34" charset="0"/>
              </a:rPr>
              <a:t>pentru</a:t>
            </a:r>
            <a:r>
              <a:rPr lang="en-US" sz="1400" dirty="0">
                <a:latin typeface="Trebuchet MS" panose="020B0603020202020204" pitchFamily="34" charset="0"/>
              </a:rPr>
              <a:t> </a:t>
            </a:r>
            <a:r>
              <a:rPr lang="en-US" sz="1400" dirty="0" err="1" smtClean="0">
                <a:latin typeface="Trebuchet MS" panose="020B0603020202020204" pitchFamily="34" charset="0"/>
              </a:rPr>
              <a:t>inginerie</a:t>
            </a:r>
            <a:r>
              <a:rPr lang="ro-RO" sz="1400" dirty="0" smtClean="0">
                <a:latin typeface="Trebuchet MS" panose="020B0603020202020204" pitchFamily="34" charset="0"/>
              </a:rPr>
              <a:t>;</a:t>
            </a:r>
            <a:endParaRPr lang="en-US" sz="1400" dirty="0">
              <a:latin typeface="Trebuchet MS" panose="020B0603020202020204" pitchFamily="34" charset="0"/>
            </a:endParaRPr>
          </a:p>
          <a:p>
            <a:pPr algn="just"/>
            <a:r>
              <a:rPr lang="ro-RO" sz="1400" b="1" dirty="0" smtClean="0">
                <a:latin typeface="Trebuchet MS" panose="020B0603020202020204" pitchFamily="34" charset="0"/>
              </a:rPr>
              <a:t>Crearea unei strategii a </a:t>
            </a:r>
            <a:r>
              <a:rPr lang="en-US" sz="1400" b="1" dirty="0" err="1" smtClean="0">
                <a:latin typeface="Trebuchet MS" panose="020B0603020202020204" pitchFamily="34" charset="0"/>
              </a:rPr>
              <a:t>aplicațiilor</a:t>
            </a:r>
            <a:r>
              <a:rPr lang="en-US" sz="1400" b="1" dirty="0" smtClean="0">
                <a:latin typeface="Trebuchet MS" panose="020B0603020202020204" pitchFamily="34" charset="0"/>
              </a:rPr>
              <a:t> </a:t>
            </a:r>
            <a:r>
              <a:rPr lang="en-US" sz="1400" dirty="0">
                <a:latin typeface="Trebuchet MS" panose="020B0603020202020204" pitchFamily="34" charset="0"/>
              </a:rPr>
              <a:t>din </a:t>
            </a:r>
            <a:r>
              <a:rPr lang="en-US" sz="1400" dirty="0" err="1">
                <a:latin typeface="Trebuchet MS" panose="020B0603020202020204" pitchFamily="34" charset="0"/>
              </a:rPr>
              <a:t>lumea</a:t>
            </a:r>
            <a:r>
              <a:rPr lang="en-US" sz="1400" dirty="0">
                <a:latin typeface="Trebuchet MS" panose="020B0603020202020204" pitchFamily="34" charset="0"/>
              </a:rPr>
              <a:t> </a:t>
            </a:r>
            <a:r>
              <a:rPr lang="en-US" sz="1400" dirty="0" err="1">
                <a:latin typeface="Trebuchet MS" panose="020B0603020202020204" pitchFamily="34" charset="0"/>
              </a:rPr>
              <a:t>reală</a:t>
            </a:r>
            <a:r>
              <a:rPr lang="en-US" sz="1400" dirty="0">
                <a:latin typeface="Trebuchet MS" panose="020B0603020202020204" pitchFamily="34" charset="0"/>
              </a:rPr>
              <a:t> pentru </a:t>
            </a:r>
            <a:r>
              <a:rPr lang="en-US" sz="1400" dirty="0" err="1">
                <a:latin typeface="Trebuchet MS" panose="020B0603020202020204" pitchFamily="34" charset="0"/>
              </a:rPr>
              <a:t>modul</a:t>
            </a:r>
            <a:r>
              <a:rPr lang="en-US" sz="1400" dirty="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care </a:t>
            </a:r>
            <a:r>
              <a:rPr lang="en-US" sz="1400" dirty="0" err="1">
                <a:latin typeface="Trebuchet MS" panose="020B0603020202020204" pitchFamily="34" charset="0"/>
              </a:rPr>
              <a:t>modelul</a:t>
            </a:r>
            <a:r>
              <a:rPr lang="en-US" sz="1400" dirty="0">
                <a:latin typeface="Trebuchet MS" panose="020B0603020202020204" pitchFamily="34" charset="0"/>
              </a:rPr>
              <a:t> </a:t>
            </a:r>
            <a:r>
              <a:rPr lang="en-US" sz="1400" dirty="0" err="1">
                <a:latin typeface="Trebuchet MS" panose="020B0603020202020204" pitchFamily="34" charset="0"/>
              </a:rPr>
              <a:t>poate</a:t>
            </a:r>
            <a:r>
              <a:rPr lang="en-US" sz="1400" dirty="0">
                <a:latin typeface="Trebuchet MS" panose="020B0603020202020204" pitchFamily="34" charset="0"/>
              </a:rPr>
              <a:t> fi </a:t>
            </a:r>
            <a:r>
              <a:rPr lang="ro-RO" sz="1400" dirty="0" smtClean="0">
                <a:latin typeface="Trebuchet MS" panose="020B0603020202020204" pitchFamily="34" charset="0"/>
              </a:rPr>
              <a:t>utilizat</a:t>
            </a:r>
            <a:r>
              <a:rPr lang="en-US" sz="1400" dirty="0" smtClean="0">
                <a:latin typeface="Trebuchet MS" panose="020B0603020202020204" pitchFamily="34" charset="0"/>
              </a:rPr>
              <a:t> </a:t>
            </a:r>
            <a:r>
              <a:rPr lang="en-US" sz="1400" dirty="0" err="1">
                <a:latin typeface="Trebuchet MS" panose="020B0603020202020204" pitchFamily="34" charset="0"/>
              </a:rPr>
              <a:t>în</a:t>
            </a:r>
            <a:r>
              <a:rPr lang="en-US" sz="1400" dirty="0">
                <a:latin typeface="Trebuchet MS" panose="020B0603020202020204" pitchFamily="34" charset="0"/>
              </a:rPr>
              <a:t> </a:t>
            </a:r>
            <a:r>
              <a:rPr lang="en-US" sz="1400" dirty="0" err="1">
                <a:latin typeface="Trebuchet MS" panose="020B0603020202020204" pitchFamily="34" charset="0"/>
              </a:rPr>
              <a:t>programele</a:t>
            </a:r>
            <a:r>
              <a:rPr lang="en-US" sz="1400" dirty="0">
                <a:latin typeface="Trebuchet MS" panose="020B0603020202020204" pitchFamily="34" charset="0"/>
              </a:rPr>
              <a:t> </a:t>
            </a:r>
            <a:r>
              <a:rPr lang="en-US" sz="1400" dirty="0" err="1">
                <a:latin typeface="Trebuchet MS" panose="020B0603020202020204" pitchFamily="34" charset="0"/>
              </a:rPr>
              <a:t>academice</a:t>
            </a:r>
            <a:r>
              <a:rPr lang="en-US" sz="1400" dirty="0">
                <a:latin typeface="Trebuchet MS" panose="020B0603020202020204" pitchFamily="34" charset="0"/>
              </a:rPr>
              <a:t>, </a:t>
            </a:r>
            <a:r>
              <a:rPr lang="en-US" sz="1400" dirty="0" err="1">
                <a:latin typeface="Trebuchet MS" panose="020B0603020202020204" pitchFamily="34" charset="0"/>
              </a:rPr>
              <a:t>instruirile</a:t>
            </a:r>
            <a:r>
              <a:rPr lang="en-US" sz="1400" dirty="0">
                <a:latin typeface="Trebuchet MS" panose="020B0603020202020204" pitchFamily="34" charset="0"/>
              </a:rPr>
              <a:t> la </a:t>
            </a:r>
            <a:r>
              <a:rPr lang="en-US" sz="1400" dirty="0" err="1">
                <a:latin typeface="Trebuchet MS" panose="020B0603020202020204" pitchFamily="34" charset="0"/>
              </a:rPr>
              <a:t>locul</a:t>
            </a:r>
            <a:r>
              <a:rPr lang="en-US" sz="1400" dirty="0">
                <a:latin typeface="Trebuchet MS" panose="020B0603020202020204" pitchFamily="34" charset="0"/>
              </a:rPr>
              <a:t> de </a:t>
            </a:r>
            <a:r>
              <a:rPr lang="en-US" sz="1400" dirty="0" err="1">
                <a:latin typeface="Trebuchet MS" panose="020B0603020202020204" pitchFamily="34" charset="0"/>
              </a:rPr>
              <a:t>muncă</a:t>
            </a:r>
            <a:r>
              <a:rPr lang="en-US" sz="1400" dirty="0">
                <a:latin typeface="Trebuchet MS" panose="020B0603020202020204" pitchFamily="34" charset="0"/>
              </a:rPr>
              <a:t> </a:t>
            </a:r>
            <a:r>
              <a:rPr lang="en-US" sz="1400" dirty="0" err="1">
                <a:latin typeface="Trebuchet MS" panose="020B0603020202020204" pitchFamily="34" charset="0"/>
              </a:rPr>
              <a:t>și</a:t>
            </a:r>
            <a:r>
              <a:rPr lang="en-US" sz="1400" dirty="0">
                <a:latin typeface="Trebuchet MS" panose="020B0603020202020204" pitchFamily="34" charset="0"/>
              </a:rPr>
              <a:t> nu </a:t>
            </a:r>
            <a:r>
              <a:rPr lang="en-US" sz="1400" dirty="0" err="1" smtClean="0">
                <a:latin typeface="Trebuchet MS" panose="020B0603020202020204" pitchFamily="34" charset="0"/>
              </a:rPr>
              <a:t>numai</a:t>
            </a:r>
            <a:r>
              <a:rPr lang="ro-RO" sz="1400" dirty="0">
                <a:latin typeface="Trebuchet MS" panose="020B0603020202020204" pitchFamily="34" charset="0"/>
              </a:rPr>
              <a:t>;</a:t>
            </a:r>
            <a:endParaRPr lang="en-US" sz="1400" dirty="0">
              <a:latin typeface="Trebuchet MS" panose="020B0603020202020204" pitchFamily="34" charset="0"/>
            </a:endParaRPr>
          </a:p>
          <a:p>
            <a:pPr algn="just"/>
            <a:r>
              <a:rPr lang="en-US" sz="1400" b="1" dirty="0" err="1">
                <a:latin typeface="Trebuchet MS" panose="020B0603020202020204" pitchFamily="34" charset="0"/>
              </a:rPr>
              <a:t>Furnizarea</a:t>
            </a:r>
            <a:r>
              <a:rPr lang="en-US" sz="1400" b="1" dirty="0">
                <a:latin typeface="Trebuchet MS" panose="020B0603020202020204" pitchFamily="34" charset="0"/>
              </a:rPr>
              <a:t> de feedback </a:t>
            </a:r>
            <a:r>
              <a:rPr lang="en-US" sz="1400" dirty="0">
                <a:latin typeface="Trebuchet MS" panose="020B0603020202020204" pitchFamily="34" charset="0"/>
              </a:rPr>
              <a:t>cu </a:t>
            </a:r>
            <a:r>
              <a:rPr lang="en-US" sz="1400" dirty="0" err="1">
                <a:latin typeface="Trebuchet MS" panose="020B0603020202020204" pitchFamily="34" charset="0"/>
              </a:rPr>
              <a:t>privire</a:t>
            </a:r>
            <a:r>
              <a:rPr lang="en-US" sz="1400" dirty="0">
                <a:latin typeface="Trebuchet MS" panose="020B0603020202020204" pitchFamily="34" charset="0"/>
              </a:rPr>
              <a:t> la model </a:t>
            </a:r>
            <a:r>
              <a:rPr lang="en-US" sz="1400" dirty="0" err="1">
                <a:latin typeface="Trebuchet MS" panose="020B0603020202020204" pitchFamily="34" charset="0"/>
              </a:rPr>
              <a:t>și</a:t>
            </a:r>
            <a:r>
              <a:rPr lang="en-US" sz="1400" dirty="0">
                <a:latin typeface="Trebuchet MS" panose="020B0603020202020204" pitchFamily="34" charset="0"/>
              </a:rPr>
              <a:t> </a:t>
            </a:r>
            <a:r>
              <a:rPr lang="en-US" sz="1400" dirty="0" err="1">
                <a:latin typeface="Trebuchet MS" panose="020B0603020202020204" pitchFamily="34" charset="0"/>
              </a:rPr>
              <a:t>utilizarea</a:t>
            </a:r>
            <a:r>
              <a:rPr lang="en-US" sz="1400" dirty="0">
                <a:latin typeface="Trebuchet MS" panose="020B0603020202020204" pitchFamily="34" charset="0"/>
              </a:rPr>
              <a:t> </a:t>
            </a:r>
            <a:r>
              <a:rPr lang="en-US" sz="1400" dirty="0" err="1" smtClean="0">
                <a:latin typeface="Trebuchet MS" panose="020B0603020202020204" pitchFamily="34" charset="0"/>
              </a:rPr>
              <a:t>acestuia</a:t>
            </a:r>
            <a:r>
              <a:rPr lang="ro-RO" sz="1400" dirty="0" smtClean="0">
                <a:latin typeface="Trebuchet MS" panose="020B0603020202020204" pitchFamily="34" charset="0"/>
              </a:rPr>
              <a:t>.</a:t>
            </a:r>
            <a:endParaRPr lang="en-US" sz="1400" dirty="0">
              <a:latin typeface="Trebuchet MS" panose="020B0603020202020204" pitchFamily="34" charset="0"/>
            </a:endParaRPr>
          </a:p>
        </p:txBody>
      </p:sp>
      <p:cxnSp>
        <p:nvCxnSpPr>
          <p:cNvPr id="7" name="Straight Connector 6"/>
          <p:cNvCxnSpPr/>
          <p:nvPr/>
        </p:nvCxnSpPr>
        <p:spPr>
          <a:xfrm>
            <a:off x="448733" y="1828800"/>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120190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54320"/>
            <a:ext cx="8153400" cy="4216539"/>
          </a:xfrm>
          <a:prstGeom prst="rect">
            <a:avLst/>
          </a:prstGeom>
        </p:spPr>
        <p:txBody>
          <a:bodyPr wrap="square">
            <a:spAutoFit/>
          </a:bodyPr>
          <a:lstStyle/>
          <a:p>
            <a:pPr lvl="0" algn="just" fontAlgn="t">
              <a:spcBef>
                <a:spcPct val="20000"/>
              </a:spcBef>
            </a:pPr>
            <a:r>
              <a:rPr lang="ro-RO" sz="3600" dirty="0" smtClean="0">
                <a:solidFill>
                  <a:prstClr val="black"/>
                </a:solidFill>
                <a:latin typeface="Trebuchet MS" panose="020B0603020202020204" pitchFamily="34" charset="0"/>
                <a:cs typeface="Times New Roman" panose="02020603050405020304" pitchFamily="18" charset="0"/>
              </a:rPr>
              <a:t>Plan</a:t>
            </a:r>
          </a:p>
          <a:p>
            <a:pPr lvl="0" algn="just" fontAlgn="t">
              <a:spcBef>
                <a:spcPct val="20000"/>
              </a:spcBef>
            </a:pPr>
            <a:r>
              <a:rPr lang="ro-RO" sz="2000" dirty="0" smtClean="0">
                <a:solidFill>
                  <a:prstClr val="black"/>
                </a:solidFill>
                <a:latin typeface="Trebuchet MS" panose="020B0603020202020204" pitchFamily="34" charset="0"/>
                <a:cs typeface="Times New Roman" panose="02020603050405020304" pitchFamily="18" charset="0"/>
              </a:rPr>
              <a:t> </a:t>
            </a:r>
          </a:p>
          <a:p>
            <a:pPr lvl="0" algn="just" fontAlgn="t">
              <a:spcBef>
                <a:spcPct val="20000"/>
              </a:spcBef>
            </a:pPr>
            <a:r>
              <a:rPr lang="en-US" sz="2000" dirty="0" err="1" smtClean="0">
                <a:solidFill>
                  <a:prstClr val="black"/>
                </a:solidFill>
                <a:latin typeface="Trebuchet MS" panose="020B0603020202020204" pitchFamily="34" charset="0"/>
                <a:cs typeface="Times New Roman" panose="02020603050405020304" pitchFamily="18" charset="0"/>
              </a:rPr>
              <a:t>Pentru</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a:solidFill>
                  <a:prstClr val="black"/>
                </a:solidFill>
                <a:latin typeface="Trebuchet MS" panose="020B0603020202020204" pitchFamily="34" charset="0"/>
                <a:cs typeface="Times New Roman" panose="02020603050405020304" pitchFamily="18" charset="0"/>
              </a:rPr>
              <a:t>fiecare</a:t>
            </a:r>
            <a:r>
              <a:rPr lang="en-US" sz="2000" dirty="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ocupa</a:t>
            </a:r>
            <a:r>
              <a:rPr lang="ro-RO" sz="2000" dirty="0" smtClean="0">
                <a:solidFill>
                  <a:prstClr val="black"/>
                </a:solidFill>
                <a:latin typeface="Trebuchet MS" panose="020B0603020202020204" pitchFamily="34" charset="0"/>
                <a:cs typeface="Times New Roman" panose="02020603050405020304" pitchFamily="18" charset="0"/>
              </a:rPr>
              <a:t>ț</a:t>
            </a:r>
            <a:r>
              <a:rPr lang="en-US" sz="2000" dirty="0" err="1" smtClean="0">
                <a:solidFill>
                  <a:prstClr val="black"/>
                </a:solidFill>
                <a:latin typeface="Trebuchet MS" panose="020B0603020202020204" pitchFamily="34" charset="0"/>
                <a:cs typeface="Times New Roman" panose="02020603050405020304" pitchFamily="18" charset="0"/>
              </a:rPr>
              <a:t>ie</a:t>
            </a:r>
            <a:r>
              <a:rPr lang="ro-RO" sz="2000" dirty="0" smtClean="0">
                <a:solidFill>
                  <a:prstClr val="black"/>
                </a:solidFill>
                <a:latin typeface="Trebuchet MS" panose="020B0603020202020204" pitchFamily="34" charset="0"/>
                <a:cs typeface="Times New Roman" panose="02020603050405020304" pitchFamily="18" charset="0"/>
              </a:rPr>
              <a:t> reprezentativă domeniului</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aleas</a:t>
            </a:r>
            <a:r>
              <a:rPr lang="ro-RO" sz="2000" dirty="0" smtClean="0">
                <a:solidFill>
                  <a:prstClr val="black"/>
                </a:solidFill>
                <a:latin typeface="Trebuchet MS" panose="020B0603020202020204" pitchFamily="34" charset="0"/>
                <a:cs typeface="Times New Roman" panose="02020603050405020304" pitchFamily="18" charset="0"/>
              </a:rPr>
              <a:t>ă de echipă</a:t>
            </a:r>
            <a:r>
              <a:rPr lang="en-US" sz="2000" dirty="0" smtClean="0">
                <a:solidFill>
                  <a:prstClr val="black"/>
                </a:solidFill>
                <a:latin typeface="Trebuchet MS" panose="020B0603020202020204" pitchFamily="34" charset="0"/>
                <a:cs typeface="Times New Roman" panose="02020603050405020304" pitchFamily="18" charset="0"/>
              </a:rPr>
              <a:t> </a:t>
            </a:r>
            <a:r>
              <a:rPr lang="ro-RO" sz="2000" dirty="0">
                <a:solidFill>
                  <a:prstClr val="black"/>
                </a:solidFill>
                <a:latin typeface="Trebuchet MS" panose="020B0603020202020204" pitchFamily="34" charset="0"/>
                <a:cs typeface="Times New Roman" panose="02020603050405020304" pitchFamily="18" charset="0"/>
              </a:rPr>
              <a:t>î</a:t>
            </a:r>
            <a:r>
              <a:rPr lang="en-US" sz="2000" dirty="0" smtClean="0">
                <a:solidFill>
                  <a:prstClr val="black"/>
                </a:solidFill>
                <a:latin typeface="Trebuchet MS" panose="020B0603020202020204" pitchFamily="34" charset="0"/>
                <a:cs typeface="Times New Roman" panose="02020603050405020304" pitchFamily="18" charset="0"/>
              </a:rPr>
              <a:t>n </a:t>
            </a:r>
            <a:r>
              <a:rPr lang="en-US" sz="2000" dirty="0" err="1" smtClean="0">
                <a:solidFill>
                  <a:prstClr val="black"/>
                </a:solidFill>
                <a:latin typeface="Trebuchet MS" panose="020B0603020202020204" pitchFamily="34" charset="0"/>
                <a:cs typeface="Times New Roman" panose="02020603050405020304" pitchFamily="18" charset="0"/>
              </a:rPr>
              <a:t>noiembrie</a:t>
            </a:r>
            <a:r>
              <a:rPr lang="ro-RO" sz="2000" dirty="0" smtClean="0">
                <a:solidFill>
                  <a:prstClr val="black"/>
                </a:solidFill>
                <a:latin typeface="Trebuchet MS" panose="020B0603020202020204" pitchFamily="34" charset="0"/>
                <a:cs typeface="Times New Roman" panose="02020603050405020304" pitchFamily="18" charset="0"/>
              </a:rPr>
              <a:t>, </a:t>
            </a:r>
            <a:r>
              <a:rPr lang="en-US" sz="2000" dirty="0" smtClean="0">
                <a:solidFill>
                  <a:prstClr val="black"/>
                </a:solidFill>
                <a:latin typeface="Trebuchet MS" panose="020B0603020202020204" pitchFamily="34" charset="0"/>
                <a:cs typeface="Times New Roman" panose="02020603050405020304" pitchFamily="18" charset="0"/>
              </a:rPr>
              <a:t>din ESCO</a:t>
            </a:r>
            <a:r>
              <a:rPr lang="ro-RO" sz="2000" dirty="0" smtClean="0">
                <a:solidFill>
                  <a:prstClr val="black"/>
                </a:solidFill>
                <a:latin typeface="Trebuchet MS" panose="020B0603020202020204" pitchFamily="34" charset="0"/>
                <a:cs typeface="Times New Roman" panose="02020603050405020304" pitchFamily="18" charset="0"/>
              </a:rPr>
              <a:t> </a:t>
            </a:r>
            <a:r>
              <a:rPr lang="en-US" sz="2000" dirty="0" smtClean="0">
                <a:solidFill>
                  <a:prstClr val="black"/>
                </a:solidFill>
                <a:latin typeface="Trebuchet MS" panose="020B0603020202020204" pitchFamily="34" charset="0"/>
                <a:cs typeface="Times New Roman" panose="02020603050405020304" pitchFamily="18" charset="0"/>
              </a:rPr>
              <a:t>se </a:t>
            </a:r>
            <a:r>
              <a:rPr lang="en-US" sz="2000" dirty="0" err="1" smtClean="0">
                <a:solidFill>
                  <a:prstClr val="black"/>
                </a:solidFill>
                <a:latin typeface="Trebuchet MS" panose="020B0603020202020204" pitchFamily="34" charset="0"/>
                <a:cs typeface="Times New Roman" panose="02020603050405020304" pitchFamily="18" charset="0"/>
              </a:rPr>
              <a:t>stabilesc</a:t>
            </a:r>
            <a:r>
              <a:rPr lang="en-US" sz="2000" dirty="0" smtClean="0">
                <a:solidFill>
                  <a:prstClr val="black"/>
                </a:solidFill>
                <a:latin typeface="Trebuchet MS" panose="020B0603020202020204" pitchFamily="34" charset="0"/>
                <a:cs typeface="Times New Roman" panose="02020603050405020304" pitchFamily="18" charset="0"/>
              </a:rPr>
              <a:t>:</a:t>
            </a:r>
            <a:endParaRPr lang="en-US" sz="2000" dirty="0">
              <a:solidFill>
                <a:prstClr val="black"/>
              </a:solidFill>
              <a:latin typeface="Trebuchet MS" panose="020B0603020202020204" pitchFamily="34" charset="0"/>
              <a:cs typeface="Times New Roman" panose="02020603050405020304" pitchFamily="18" charset="0"/>
            </a:endParaRPr>
          </a:p>
          <a:p>
            <a:pPr marL="342900" lvl="0" indent="-342900" algn="just" fontAlgn="t">
              <a:spcBef>
                <a:spcPct val="20000"/>
              </a:spcBef>
              <a:buFont typeface="Arial" panose="020B0604020202020204" pitchFamily="34" charset="0"/>
              <a:buAutoNum type="arabicPeriod"/>
            </a:pPr>
            <a:r>
              <a:rPr lang="en-US" sz="2000" b="1" dirty="0" err="1">
                <a:solidFill>
                  <a:prstClr val="black"/>
                </a:solidFill>
                <a:latin typeface="Trebuchet MS" panose="020B0603020202020204" pitchFamily="34" charset="0"/>
                <a:cs typeface="Times New Roman" panose="02020603050405020304" pitchFamily="18" charset="0"/>
              </a:rPr>
              <a:t>competen</a:t>
            </a:r>
            <a:r>
              <a:rPr lang="ro-RO" sz="2000" b="1" dirty="0">
                <a:solidFill>
                  <a:prstClr val="black"/>
                </a:solidFill>
                <a:latin typeface="Trebuchet MS" panose="020B0603020202020204" pitchFamily="34" charset="0"/>
                <a:cs typeface="Times New Roman" panose="02020603050405020304" pitchFamily="18" charset="0"/>
              </a:rPr>
              <a:t>ț</a:t>
            </a:r>
            <a:r>
              <a:rPr lang="en-US" sz="2000" b="1" dirty="0" err="1">
                <a:solidFill>
                  <a:prstClr val="black"/>
                </a:solidFill>
                <a:latin typeface="Trebuchet MS" panose="020B0603020202020204" pitchFamily="34" charset="0"/>
                <a:cs typeface="Times New Roman" panose="02020603050405020304" pitchFamily="18" charset="0"/>
              </a:rPr>
              <a:t>ele</a:t>
            </a:r>
            <a:r>
              <a:rPr lang="en-US" sz="2000" b="1" dirty="0">
                <a:solidFill>
                  <a:prstClr val="black"/>
                </a:solidFill>
                <a:latin typeface="Trebuchet MS" panose="020B0603020202020204" pitchFamily="34" charset="0"/>
                <a:cs typeface="Times New Roman" panose="02020603050405020304" pitchFamily="18" charset="0"/>
              </a:rPr>
              <a:t> de </a:t>
            </a:r>
            <a:r>
              <a:rPr lang="en-US" sz="2000" b="1" dirty="0" err="1" smtClean="0">
                <a:solidFill>
                  <a:prstClr val="black"/>
                </a:solidFill>
                <a:latin typeface="Trebuchet MS" panose="020B0603020202020204" pitchFamily="34" charset="0"/>
                <a:cs typeface="Times New Roman" panose="02020603050405020304" pitchFamily="18" charset="0"/>
              </a:rPr>
              <a:t>baz</a:t>
            </a:r>
            <a:r>
              <a:rPr lang="ro-RO" sz="2000" b="1" dirty="0" smtClean="0">
                <a:solidFill>
                  <a:prstClr val="black"/>
                </a:solidFill>
                <a:latin typeface="Trebuchet MS" panose="020B0603020202020204" pitchFamily="34" charset="0"/>
                <a:cs typeface="Times New Roman" panose="02020603050405020304" pitchFamily="18" charset="0"/>
              </a:rPr>
              <a:t>ă</a:t>
            </a:r>
            <a:r>
              <a:rPr lang="en-US" sz="2000" b="1" dirty="0" smtClean="0">
                <a:solidFill>
                  <a:prstClr val="black"/>
                </a:solidFill>
                <a:latin typeface="Trebuchet MS" panose="020B0603020202020204" pitchFamily="34" charset="0"/>
                <a:cs typeface="Times New Roman" panose="02020603050405020304" pitchFamily="18" charset="0"/>
              </a:rPr>
              <a:t> </a:t>
            </a:r>
            <a:endParaRPr lang="ro-RO" sz="2000" b="1" dirty="0">
              <a:solidFill>
                <a:prstClr val="black"/>
              </a:solidFill>
              <a:latin typeface="Trebuchet MS" panose="020B0603020202020204" pitchFamily="34" charset="0"/>
              <a:cs typeface="Times New Roman" panose="02020603050405020304" pitchFamily="18" charset="0"/>
            </a:endParaRPr>
          </a:p>
          <a:p>
            <a:pPr marL="285750" lvl="0" indent="-285750" algn="just" fontAlgn="t">
              <a:spcBef>
                <a:spcPct val="20000"/>
              </a:spcBef>
              <a:buFont typeface="Arial" panose="020B0604020202020204" pitchFamily="34" charset="0"/>
              <a:buChar char="•"/>
            </a:pPr>
            <a:r>
              <a:rPr lang="en-US" sz="2000" dirty="0" err="1" smtClean="0">
                <a:solidFill>
                  <a:prstClr val="black"/>
                </a:solidFill>
                <a:latin typeface="Trebuchet MS" panose="020B0603020202020204" pitchFamily="34" charset="0"/>
                <a:cs typeface="Times New Roman" panose="02020603050405020304" pitchFamily="18" charset="0"/>
              </a:rPr>
              <a:t>comune</a:t>
            </a:r>
            <a:r>
              <a:rPr lang="en-US" sz="2000" dirty="0" smtClean="0">
                <a:solidFill>
                  <a:prstClr val="black"/>
                </a:solidFill>
                <a:latin typeface="Trebuchet MS" panose="020B0603020202020204" pitchFamily="34" charset="0"/>
                <a:cs typeface="Times New Roman" panose="02020603050405020304" pitchFamily="18" charset="0"/>
              </a:rPr>
              <a:t> la </a:t>
            </a:r>
            <a:r>
              <a:rPr lang="en-US" sz="2000" dirty="0" err="1" smtClean="0">
                <a:solidFill>
                  <a:prstClr val="black"/>
                </a:solidFill>
                <a:latin typeface="Trebuchet MS" panose="020B0603020202020204" pitchFamily="34" charset="0"/>
                <a:cs typeface="Times New Roman" panose="02020603050405020304" pitchFamily="18" charset="0"/>
              </a:rPr>
              <a:t>toate</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domeniile</a:t>
            </a:r>
            <a:r>
              <a:rPr lang="en-US" sz="2000" dirty="0" smtClean="0">
                <a:solidFill>
                  <a:prstClr val="black"/>
                </a:solidFill>
                <a:latin typeface="Trebuchet MS" panose="020B0603020202020204" pitchFamily="34" charset="0"/>
                <a:cs typeface="Times New Roman" panose="02020603050405020304" pitchFamily="18" charset="0"/>
              </a:rPr>
              <a:t> </a:t>
            </a:r>
            <a:r>
              <a:rPr lang="ro-RO" sz="2000" dirty="0" smtClean="0">
                <a:solidFill>
                  <a:prstClr val="black"/>
                </a:solidFill>
                <a:latin typeface="Trebuchet MS" panose="020B0603020202020204" pitchFamily="34" charset="0"/>
                <a:cs typeface="Times New Roman" panose="02020603050405020304" pitchFamily="18" charset="0"/>
              </a:rPr>
              <a:t>cuprinse în </a:t>
            </a:r>
            <a:r>
              <a:rPr lang="en-US" sz="2000" dirty="0" err="1" smtClean="0">
                <a:solidFill>
                  <a:prstClr val="black"/>
                </a:solidFill>
                <a:latin typeface="Trebuchet MS" panose="020B0603020202020204" pitchFamily="34" charset="0"/>
                <a:cs typeface="Times New Roman" panose="02020603050405020304" pitchFamily="18" charset="0"/>
              </a:rPr>
              <a:t>subgrup</a:t>
            </a:r>
            <a:r>
              <a:rPr lang="ro-RO" sz="2000" dirty="0" smtClean="0">
                <a:solidFill>
                  <a:prstClr val="black"/>
                </a:solidFill>
                <a:latin typeface="Trebuchet MS" panose="020B0603020202020204" pitchFamily="34" charset="0"/>
                <a:cs typeface="Times New Roman" panose="02020603050405020304" pitchFamily="18" charset="0"/>
              </a:rPr>
              <a:t>a</a:t>
            </a:r>
            <a:r>
              <a:rPr lang="en-US" sz="2000" dirty="0" smtClean="0">
                <a:solidFill>
                  <a:prstClr val="black"/>
                </a:solidFill>
                <a:latin typeface="Trebuchet MS" panose="020B0603020202020204" pitchFamily="34" charset="0"/>
                <a:cs typeface="Times New Roman" panose="02020603050405020304" pitchFamily="18" charset="0"/>
              </a:rPr>
              <a:t> major</a:t>
            </a:r>
            <a:r>
              <a:rPr lang="ro-RO" sz="2000" dirty="0" smtClean="0">
                <a:solidFill>
                  <a:prstClr val="black"/>
                </a:solidFill>
                <a:latin typeface="Trebuchet MS" panose="020B0603020202020204" pitchFamily="34" charset="0"/>
                <a:cs typeface="Times New Roman" panose="02020603050405020304" pitchFamily="18" charset="0"/>
              </a:rPr>
              <a:t>ă</a:t>
            </a:r>
            <a:r>
              <a:rPr lang="en-US" sz="2000" dirty="0" smtClean="0">
                <a:solidFill>
                  <a:prstClr val="black"/>
                </a:solidFill>
                <a:latin typeface="Trebuchet MS" panose="020B0603020202020204" pitchFamily="34" charset="0"/>
                <a:cs typeface="Times New Roman" panose="02020603050405020304" pitchFamily="18" charset="0"/>
              </a:rPr>
              <a:t> 21</a:t>
            </a:r>
            <a:r>
              <a:rPr lang="ro-RO" sz="2000" dirty="0" smtClean="0">
                <a:solidFill>
                  <a:prstClr val="black"/>
                </a:solidFill>
                <a:latin typeface="Trebuchet MS" panose="020B0603020202020204" pitchFamily="34" charset="0"/>
                <a:cs typeface="Times New Roman" panose="02020603050405020304" pitchFamily="18" charset="0"/>
              </a:rPr>
              <a:t> - știință </a:t>
            </a:r>
            <a:r>
              <a:rPr lang="ro-RO" sz="2000" dirty="0">
                <a:solidFill>
                  <a:prstClr val="black"/>
                </a:solidFill>
                <a:latin typeface="Trebuchet MS" panose="020B0603020202020204" pitchFamily="34" charset="0"/>
                <a:cs typeface="Times New Roman" panose="02020603050405020304" pitchFamily="18" charset="0"/>
              </a:rPr>
              <a:t>ș</a:t>
            </a:r>
            <a:r>
              <a:rPr lang="ro-RO" sz="2000" dirty="0" smtClean="0">
                <a:solidFill>
                  <a:prstClr val="black"/>
                </a:solidFill>
                <a:latin typeface="Trebuchet MS" panose="020B0603020202020204" pitchFamily="34" charset="0"/>
                <a:cs typeface="Times New Roman" panose="02020603050405020304" pitchFamily="18" charset="0"/>
              </a:rPr>
              <a:t>i inginerie </a:t>
            </a:r>
            <a:r>
              <a:rPr lang="en-US" sz="2000" dirty="0" smtClean="0">
                <a:solidFill>
                  <a:prstClr val="black"/>
                </a:solidFill>
                <a:latin typeface="Trebuchet MS" panose="020B0603020202020204" pitchFamily="34" charset="0"/>
                <a:cs typeface="Times New Roman" panose="02020603050405020304" pitchFamily="18" charset="0"/>
              </a:rPr>
              <a:t>(</a:t>
            </a:r>
            <a:r>
              <a:rPr lang="en-US" sz="2000" dirty="0" err="1" smtClean="0">
                <a:solidFill>
                  <a:prstClr val="black"/>
                </a:solidFill>
                <a:latin typeface="Trebuchet MS" panose="020B0603020202020204" pitchFamily="34" charset="0"/>
                <a:cs typeface="Times New Roman" panose="02020603050405020304" pitchFamily="18" charset="0"/>
              </a:rPr>
              <a:t>dac</a:t>
            </a:r>
            <a:r>
              <a:rPr lang="ro-RO" sz="2000" dirty="0" smtClean="0">
                <a:solidFill>
                  <a:prstClr val="black"/>
                </a:solidFill>
                <a:latin typeface="Trebuchet MS" panose="020B0603020202020204" pitchFamily="34" charset="0"/>
                <a:cs typeface="Times New Roman" panose="02020603050405020304" pitchFamily="18" charset="0"/>
              </a:rPr>
              <a:t>ă</a:t>
            </a:r>
            <a:r>
              <a:rPr lang="en-US" sz="2000" dirty="0" smtClean="0">
                <a:solidFill>
                  <a:prstClr val="black"/>
                </a:solidFill>
                <a:latin typeface="Trebuchet MS" panose="020B0603020202020204" pitchFamily="34" charset="0"/>
                <a:cs typeface="Times New Roman" panose="02020603050405020304" pitchFamily="18" charset="0"/>
              </a:rPr>
              <a:t> nu s</a:t>
            </a:r>
            <a:r>
              <a:rPr lang="ro-RO" sz="2000" dirty="0" smtClean="0">
                <a:solidFill>
                  <a:prstClr val="black"/>
                </a:solidFill>
                <a:latin typeface="Trebuchet MS" panose="020B0603020202020204" pitchFamily="34" charset="0"/>
                <a:cs typeface="Times New Roman" panose="02020603050405020304" pitchFamily="18" charset="0"/>
              </a:rPr>
              <a:t>-</a:t>
            </a:r>
            <a:r>
              <a:rPr lang="en-US" sz="2000" dirty="0" smtClean="0">
                <a:solidFill>
                  <a:prstClr val="black"/>
                </a:solidFill>
                <a:latin typeface="Trebuchet MS" panose="020B0603020202020204" pitchFamily="34" charset="0"/>
                <a:cs typeface="Times New Roman" panose="02020603050405020304" pitchFamily="18" charset="0"/>
              </a:rPr>
              <a:t>a </a:t>
            </a:r>
            <a:r>
              <a:rPr lang="en-US" sz="2000" dirty="0" err="1" smtClean="0">
                <a:solidFill>
                  <a:prstClr val="black"/>
                </a:solidFill>
                <a:latin typeface="Trebuchet MS" panose="020B0603020202020204" pitchFamily="34" charset="0"/>
                <a:cs typeface="Times New Roman" panose="02020603050405020304" pitchFamily="18" charset="0"/>
              </a:rPr>
              <a:t>realizat</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deja</a:t>
            </a:r>
            <a:r>
              <a:rPr lang="en-US" sz="2000" dirty="0" smtClean="0">
                <a:solidFill>
                  <a:prstClr val="black"/>
                </a:solidFill>
                <a:latin typeface="Trebuchet MS" panose="020B0603020202020204" pitchFamily="34" charset="0"/>
                <a:cs typeface="Times New Roman" panose="02020603050405020304" pitchFamily="18" charset="0"/>
              </a:rPr>
              <a:t> </a:t>
            </a:r>
            <a:r>
              <a:rPr lang="ro-RO" sz="2000" dirty="0" smtClean="0">
                <a:solidFill>
                  <a:prstClr val="black"/>
                </a:solidFill>
                <a:latin typeface="Trebuchet MS" panose="020B0603020202020204" pitchFamily="34" charset="0"/>
                <a:cs typeface="Times New Roman" panose="02020603050405020304" pitchFamily="18" charset="0"/>
              </a:rPr>
              <a:t>î</a:t>
            </a:r>
            <a:r>
              <a:rPr lang="en-US" sz="2000" dirty="0" smtClean="0">
                <a:solidFill>
                  <a:prstClr val="black"/>
                </a:solidFill>
                <a:latin typeface="Trebuchet MS" panose="020B0603020202020204" pitchFamily="34" charset="0"/>
                <a:cs typeface="Times New Roman" panose="02020603050405020304" pitchFamily="18" charset="0"/>
              </a:rPr>
              <a:t>n </a:t>
            </a:r>
            <a:r>
              <a:rPr lang="en-US" sz="2000" dirty="0" err="1" smtClean="0">
                <a:solidFill>
                  <a:prstClr val="black"/>
                </a:solidFill>
                <a:latin typeface="Trebuchet MS" panose="020B0603020202020204" pitchFamily="34" charset="0"/>
                <a:cs typeface="Times New Roman" panose="02020603050405020304" pitchFamily="18" charset="0"/>
              </a:rPr>
              <a:t>noiembrie</a:t>
            </a:r>
            <a:r>
              <a:rPr lang="en-US" sz="2000" dirty="0" smtClean="0">
                <a:solidFill>
                  <a:prstClr val="black"/>
                </a:solidFill>
                <a:latin typeface="Trebuchet MS" panose="020B0603020202020204" pitchFamily="34" charset="0"/>
                <a:cs typeface="Times New Roman" panose="02020603050405020304" pitchFamily="18" charset="0"/>
              </a:rPr>
              <a:t>)</a:t>
            </a:r>
            <a:r>
              <a:rPr lang="ro-RO" sz="2000" dirty="0" smtClean="0">
                <a:solidFill>
                  <a:prstClr val="black"/>
                </a:solidFill>
                <a:latin typeface="Trebuchet MS" panose="020B0603020202020204" pitchFamily="34" charset="0"/>
                <a:cs typeface="Times New Roman" panose="02020603050405020304" pitchFamily="18" charset="0"/>
              </a:rPr>
              <a:t>;</a:t>
            </a:r>
            <a:endParaRPr lang="ro-RO" sz="2000" dirty="0">
              <a:solidFill>
                <a:prstClr val="black"/>
              </a:solidFill>
              <a:latin typeface="Trebuchet MS" panose="020B0603020202020204" pitchFamily="34" charset="0"/>
              <a:cs typeface="Times New Roman" panose="02020603050405020304" pitchFamily="18" charset="0"/>
            </a:endParaRPr>
          </a:p>
          <a:p>
            <a:pPr marL="285750" lvl="0" indent="-285750" algn="just" fontAlgn="t">
              <a:spcBef>
                <a:spcPct val="20000"/>
              </a:spcBef>
              <a:buFont typeface="Arial" panose="020B0604020202020204" pitchFamily="34" charset="0"/>
              <a:buChar char="•"/>
            </a:pPr>
            <a:r>
              <a:rPr lang="en-US" sz="2000" dirty="0" err="1" smtClean="0">
                <a:solidFill>
                  <a:prstClr val="black"/>
                </a:solidFill>
                <a:latin typeface="Trebuchet MS" panose="020B0603020202020204" pitchFamily="34" charset="0"/>
                <a:cs typeface="Times New Roman" panose="02020603050405020304" pitchFamily="18" charset="0"/>
              </a:rPr>
              <a:t>acestea</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a:solidFill>
                  <a:prstClr val="black"/>
                </a:solidFill>
                <a:latin typeface="Trebuchet MS" panose="020B0603020202020204" pitchFamily="34" charset="0"/>
                <a:cs typeface="Times New Roman" panose="02020603050405020304" pitchFamily="18" charset="0"/>
              </a:rPr>
              <a:t>vor</a:t>
            </a:r>
            <a:r>
              <a:rPr lang="en-US" sz="2000" dirty="0">
                <a:solidFill>
                  <a:prstClr val="black"/>
                </a:solidFill>
                <a:latin typeface="Trebuchet MS" panose="020B0603020202020204" pitchFamily="34" charset="0"/>
                <a:cs typeface="Times New Roman" panose="02020603050405020304" pitchFamily="18" charset="0"/>
              </a:rPr>
              <a:t> da discipline de </a:t>
            </a:r>
            <a:r>
              <a:rPr lang="en-US" sz="2000" dirty="0" err="1" smtClean="0">
                <a:solidFill>
                  <a:prstClr val="black"/>
                </a:solidFill>
                <a:latin typeface="Trebuchet MS" panose="020B0603020202020204" pitchFamily="34" charset="0"/>
                <a:cs typeface="Times New Roman" panose="02020603050405020304" pitchFamily="18" charset="0"/>
              </a:rPr>
              <a:t>baz</a:t>
            </a:r>
            <a:r>
              <a:rPr lang="ro-RO" sz="2000" dirty="0" smtClean="0">
                <a:solidFill>
                  <a:prstClr val="black"/>
                </a:solidFill>
                <a:latin typeface="Trebuchet MS" panose="020B0603020202020204" pitchFamily="34" charset="0"/>
                <a:cs typeface="Times New Roman" panose="02020603050405020304" pitchFamily="18" charset="0"/>
              </a:rPr>
              <a:t>ă</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a:solidFill>
                  <a:prstClr val="black"/>
                </a:solidFill>
                <a:latin typeface="Trebuchet MS" panose="020B0603020202020204" pitchFamily="34" charset="0"/>
                <a:cs typeface="Times New Roman" panose="02020603050405020304" pitchFamily="18" charset="0"/>
              </a:rPr>
              <a:t>(</a:t>
            </a:r>
            <a:r>
              <a:rPr lang="en-US" sz="2000" dirty="0" err="1">
                <a:solidFill>
                  <a:prstClr val="black"/>
                </a:solidFill>
                <a:latin typeface="Trebuchet MS" panose="020B0603020202020204" pitchFamily="34" charset="0"/>
                <a:cs typeface="Times New Roman" panose="02020603050405020304" pitchFamily="18" charset="0"/>
              </a:rPr>
              <a:t>vezi</a:t>
            </a:r>
            <a:r>
              <a:rPr lang="en-US" sz="2000" dirty="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lista</a:t>
            </a:r>
            <a:r>
              <a:rPr lang="en-US" sz="2000" dirty="0" smtClean="0">
                <a:solidFill>
                  <a:prstClr val="black"/>
                </a:solidFill>
                <a:latin typeface="Trebuchet MS" panose="020B0603020202020204" pitchFamily="34" charset="0"/>
                <a:cs typeface="Times New Roman" panose="02020603050405020304" pitchFamily="18" charset="0"/>
              </a:rPr>
              <a:t>)</a:t>
            </a:r>
            <a:r>
              <a:rPr lang="ro-RO" sz="2000" dirty="0" smtClean="0">
                <a:solidFill>
                  <a:prstClr val="black"/>
                </a:solidFill>
                <a:latin typeface="Trebuchet MS" panose="020B0603020202020204" pitchFamily="34" charset="0"/>
                <a:cs typeface="Times New Roman" panose="02020603050405020304" pitchFamily="18" charset="0"/>
              </a:rPr>
              <a:t>;</a:t>
            </a:r>
            <a:endParaRPr lang="ro-RO" sz="2000" dirty="0">
              <a:solidFill>
                <a:prstClr val="black"/>
              </a:solidFill>
              <a:latin typeface="Trebuchet MS" panose="020B0603020202020204" pitchFamily="34" charset="0"/>
              <a:cs typeface="Times New Roman" panose="02020603050405020304" pitchFamily="18" charset="0"/>
            </a:endParaRPr>
          </a:p>
          <a:p>
            <a:pPr marL="285750" lvl="0" indent="-285750" algn="just" fontAlgn="t">
              <a:spcBef>
                <a:spcPct val="20000"/>
              </a:spcBef>
              <a:buFont typeface="Arial" panose="020B0604020202020204" pitchFamily="34" charset="0"/>
              <a:buChar char="•"/>
            </a:pPr>
            <a:r>
              <a:rPr lang="ro-RO" sz="2000" dirty="0">
                <a:solidFill>
                  <a:prstClr val="black"/>
                </a:solidFill>
                <a:latin typeface="Trebuchet MS" panose="020B0603020202020204" pitchFamily="34" charset="0"/>
                <a:cs typeface="Times New Roman" panose="02020603050405020304" pitchFamily="18" charset="0"/>
              </a:rPr>
              <a:t>c</a:t>
            </a:r>
            <a:r>
              <a:rPr lang="en-US" sz="2000" dirty="0" err="1" smtClean="0">
                <a:solidFill>
                  <a:prstClr val="black"/>
                </a:solidFill>
                <a:latin typeface="Trebuchet MS" panose="020B0603020202020204" pitchFamily="34" charset="0"/>
                <a:cs typeface="Times New Roman" panose="02020603050405020304" pitchFamily="18" charset="0"/>
              </a:rPr>
              <a:t>ele</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a:solidFill>
                  <a:prstClr val="black"/>
                </a:solidFill>
                <a:latin typeface="Trebuchet MS" panose="020B0603020202020204" pitchFamily="34" charset="0"/>
                <a:cs typeface="Times New Roman" panose="02020603050405020304" pitchFamily="18" charset="0"/>
              </a:rPr>
              <a:t>necomune</a:t>
            </a:r>
            <a:r>
              <a:rPr lang="en-US" sz="2000" dirty="0">
                <a:solidFill>
                  <a:prstClr val="black"/>
                </a:solidFill>
                <a:latin typeface="Trebuchet MS" panose="020B0603020202020204" pitchFamily="34" charset="0"/>
                <a:cs typeface="Times New Roman" panose="02020603050405020304" pitchFamily="18" charset="0"/>
              </a:rPr>
              <a:t> </a:t>
            </a:r>
            <a:r>
              <a:rPr lang="ro-RO" sz="2000" dirty="0" err="1">
                <a:solidFill>
                  <a:prstClr val="black"/>
                </a:solidFill>
                <a:latin typeface="Trebuchet MS" panose="020B0603020202020204" pitchFamily="34" charset="0"/>
                <a:cs typeface="Times New Roman" panose="02020603050405020304" pitchFamily="18" charset="0"/>
              </a:rPr>
              <a:t>î</a:t>
            </a:r>
            <a:r>
              <a:rPr lang="en-US" sz="2000" dirty="0" err="1" smtClean="0">
                <a:solidFill>
                  <a:prstClr val="black"/>
                </a:solidFill>
                <a:latin typeface="Trebuchet MS" panose="020B0603020202020204" pitchFamily="34" charset="0"/>
                <a:cs typeface="Times New Roman" panose="02020603050405020304" pitchFamily="18" charset="0"/>
              </a:rPr>
              <a:t>ntre</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domenii</a:t>
            </a:r>
            <a:r>
              <a:rPr lang="en-US" sz="2000" dirty="0" smtClean="0">
                <a:solidFill>
                  <a:prstClr val="black"/>
                </a:solidFill>
                <a:latin typeface="Trebuchet MS" panose="020B0603020202020204" pitchFamily="34" charset="0"/>
                <a:cs typeface="Times New Roman" panose="02020603050405020304" pitchFamily="18" charset="0"/>
              </a:rPr>
              <a:t>,</a:t>
            </a:r>
            <a:r>
              <a:rPr lang="ro-RO" sz="2000" dirty="0" smtClean="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devin</a:t>
            </a:r>
            <a:r>
              <a:rPr lang="en-US" sz="2000" dirty="0" smtClean="0">
                <a:solidFill>
                  <a:prstClr val="black"/>
                </a:solidFill>
                <a:latin typeface="Trebuchet MS" panose="020B0603020202020204" pitchFamily="34" charset="0"/>
                <a:cs typeface="Times New Roman" panose="02020603050405020304" pitchFamily="18" charset="0"/>
              </a:rPr>
              <a:t> op</a:t>
            </a:r>
            <a:r>
              <a:rPr lang="ro-RO" sz="2000" dirty="0" smtClean="0">
                <a:solidFill>
                  <a:prstClr val="black"/>
                </a:solidFill>
                <a:latin typeface="Trebuchet MS" panose="020B0603020202020204" pitchFamily="34" charset="0"/>
                <a:cs typeface="Times New Roman" panose="02020603050405020304" pitchFamily="18" charset="0"/>
              </a:rPr>
              <a:t>ț</a:t>
            </a:r>
            <a:r>
              <a:rPr lang="en-US" sz="2000" dirty="0" err="1" smtClean="0">
                <a:solidFill>
                  <a:prstClr val="black"/>
                </a:solidFill>
                <a:latin typeface="Trebuchet MS" panose="020B0603020202020204" pitchFamily="34" charset="0"/>
                <a:cs typeface="Times New Roman" panose="02020603050405020304" pitchFamily="18" charset="0"/>
              </a:rPr>
              <a:t>ionale</a:t>
            </a:r>
            <a:r>
              <a:rPr lang="ro-RO" sz="2000" dirty="0">
                <a:solidFill>
                  <a:prstClr val="black"/>
                </a:solidFill>
                <a:latin typeface="Trebuchet MS" panose="020B0603020202020204" pitchFamily="34" charset="0"/>
                <a:cs typeface="Times New Roman" panose="02020603050405020304" pitchFamily="18" charset="0"/>
              </a:rPr>
              <a:t>;</a:t>
            </a:r>
            <a:endParaRPr lang="en-US" sz="2000" dirty="0">
              <a:solidFill>
                <a:prstClr val="black"/>
              </a:solidFill>
              <a:latin typeface="Trebuchet MS" panose="020B0603020202020204" pitchFamily="34" charset="0"/>
              <a:cs typeface="Times New Roman" panose="02020603050405020304" pitchFamily="18" charset="0"/>
            </a:endParaRPr>
          </a:p>
          <a:p>
            <a:pPr lvl="0" algn="just" fontAlgn="t">
              <a:spcBef>
                <a:spcPct val="20000"/>
              </a:spcBef>
            </a:pPr>
            <a:r>
              <a:rPr lang="en-US" sz="2000" b="1" dirty="0" err="1" smtClean="0">
                <a:solidFill>
                  <a:srgbClr val="FF0000"/>
                </a:solidFill>
                <a:latin typeface="Trebuchet MS" panose="020B0603020202020204" pitchFamily="34" charset="0"/>
                <a:cs typeface="Times New Roman" panose="02020603050405020304" pitchFamily="18" charset="0"/>
              </a:rPr>
              <a:t>Vezi</a:t>
            </a:r>
            <a:r>
              <a:rPr lang="en-US" sz="2000" b="1" dirty="0" smtClean="0">
                <a:solidFill>
                  <a:srgbClr val="FF0000"/>
                </a:solidFill>
                <a:latin typeface="Trebuchet MS" panose="020B0603020202020204" pitchFamily="34" charset="0"/>
                <a:cs typeface="Times New Roman" panose="02020603050405020304" pitchFamily="18" charset="0"/>
              </a:rPr>
              <a:t> </a:t>
            </a:r>
            <a:r>
              <a:rPr lang="en-US" sz="2000" b="1" dirty="0" err="1" smtClean="0">
                <a:solidFill>
                  <a:srgbClr val="FF0000"/>
                </a:solidFill>
                <a:latin typeface="Trebuchet MS" panose="020B0603020202020204" pitchFamily="34" charset="0"/>
                <a:cs typeface="Times New Roman" panose="02020603050405020304" pitchFamily="18" charset="0"/>
              </a:rPr>
              <a:t>exemplele</a:t>
            </a:r>
            <a:r>
              <a:rPr lang="en-US" sz="2000" b="1" dirty="0" smtClean="0">
                <a:solidFill>
                  <a:srgbClr val="FF0000"/>
                </a:solidFill>
                <a:latin typeface="Trebuchet MS" panose="020B0603020202020204" pitchFamily="34" charset="0"/>
                <a:cs typeface="Times New Roman" panose="02020603050405020304" pitchFamily="18" charset="0"/>
              </a:rPr>
              <a:t> </a:t>
            </a:r>
          </a:p>
          <a:p>
            <a:pPr lvl="0" algn="just" fontAlgn="t">
              <a:spcBef>
                <a:spcPct val="20000"/>
              </a:spcBef>
            </a:pPr>
            <a:r>
              <a:rPr lang="ro-RO" sz="2000" b="1" u="sng" dirty="0" smtClean="0">
                <a:solidFill>
                  <a:srgbClr val="FF0000"/>
                </a:solidFill>
                <a:latin typeface="Trebuchet MS" panose="020B0603020202020204" pitchFamily="34" charset="0"/>
                <a:cs typeface="Times New Roman" panose="02020603050405020304" pitchFamily="18" charset="0"/>
              </a:rPr>
              <a:t>Termen Noiembrie </a:t>
            </a:r>
            <a:endParaRPr lang="en-US" sz="2000" b="1" u="sng" dirty="0">
              <a:solidFill>
                <a:srgbClr val="FF0000"/>
              </a:solidFill>
              <a:latin typeface="Trebuchet MS" panose="020B060302020202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367931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4710"/>
            <a:ext cx="8305800" cy="5029200"/>
          </a:xfrm>
        </p:spPr>
        <p:txBody>
          <a:bodyPr>
            <a:noAutofit/>
          </a:bodyPr>
          <a:lstStyle/>
          <a:p>
            <a:pPr marL="0" marR="0" indent="0" algn="just">
              <a:lnSpc>
                <a:spcPct val="120000"/>
              </a:lnSpc>
              <a:spcBef>
                <a:spcPts val="0"/>
              </a:spcBef>
              <a:buNone/>
            </a:pPr>
            <a:r>
              <a:rPr lang="en-US" sz="2000" b="1" dirty="0" smtClean="0">
                <a:latin typeface="Trebuchet MS" panose="020B0603020202020204" pitchFamily="34" charset="0"/>
                <a:cs typeface="Times New Roman" panose="02020603050405020304" pitchFamily="18" charset="0"/>
              </a:rPr>
              <a:t>2. </a:t>
            </a:r>
            <a:r>
              <a:rPr lang="en-US" sz="2000" b="1" dirty="0" err="1" smtClean="0">
                <a:latin typeface="Trebuchet MS" panose="020B0603020202020204" pitchFamily="34" charset="0"/>
                <a:cs typeface="Times New Roman" panose="02020603050405020304" pitchFamily="18" charset="0"/>
              </a:rPr>
              <a:t>competen</a:t>
            </a:r>
            <a:r>
              <a:rPr lang="ro-RO" sz="2000" b="1" dirty="0">
                <a:latin typeface="Trebuchet MS" panose="020B0603020202020204" pitchFamily="34" charset="0"/>
                <a:cs typeface="Times New Roman" panose="02020603050405020304" pitchFamily="18" charset="0"/>
              </a:rPr>
              <a:t>ț</a:t>
            </a:r>
            <a:r>
              <a:rPr lang="en-US" sz="2000" b="1" dirty="0" err="1" smtClean="0">
                <a:latin typeface="Trebuchet MS" panose="020B0603020202020204" pitchFamily="34" charset="0"/>
                <a:cs typeface="Times New Roman" panose="02020603050405020304" pitchFamily="18" charset="0"/>
              </a:rPr>
              <a:t>ele</a:t>
            </a:r>
            <a:r>
              <a:rPr lang="en-US" sz="2000" b="1" dirty="0" smtClean="0">
                <a:latin typeface="Trebuchet MS" panose="020B0603020202020204" pitchFamily="34" charset="0"/>
                <a:cs typeface="Times New Roman" panose="02020603050405020304" pitchFamily="18" charset="0"/>
              </a:rPr>
              <a:t> </a:t>
            </a:r>
            <a:r>
              <a:rPr lang="en-US" sz="2000" b="1" dirty="0" err="1" smtClean="0">
                <a:latin typeface="Trebuchet MS" panose="020B0603020202020204" pitchFamily="34" charset="0"/>
                <a:cs typeface="Times New Roman" panose="02020603050405020304" pitchFamily="18" charset="0"/>
              </a:rPr>
              <a:t>fundamentale</a:t>
            </a:r>
            <a:r>
              <a:rPr lang="en-US" sz="2000" dirty="0" smtClean="0">
                <a:latin typeface="Trebuchet MS" panose="020B0603020202020204" pitchFamily="34" charset="0"/>
                <a:cs typeface="Times New Roman" panose="02020603050405020304" pitchFamily="18" charset="0"/>
              </a:rPr>
              <a:t>,</a:t>
            </a:r>
            <a:r>
              <a:rPr lang="ro-RO" sz="2000" dirty="0" smtClean="0">
                <a:latin typeface="Trebuchet MS" panose="020B0603020202020204" pitchFamily="34" charset="0"/>
                <a:cs typeface="Times New Roman" panose="02020603050405020304" pitchFamily="18" charset="0"/>
              </a:rPr>
              <a:t> </a:t>
            </a:r>
            <a:r>
              <a:rPr lang="en-US" sz="2000" dirty="0" err="1" smtClean="0">
                <a:latin typeface="Trebuchet MS" panose="020B0603020202020204" pitchFamily="34" charset="0"/>
                <a:cs typeface="Times New Roman" panose="02020603050405020304" pitchFamily="18" charset="0"/>
              </a:rPr>
              <a:t>comune</a:t>
            </a:r>
            <a:r>
              <a:rPr lang="en-US" sz="2000" dirty="0" smtClean="0">
                <a:latin typeface="Trebuchet MS" panose="020B0603020202020204" pitchFamily="34" charset="0"/>
                <a:cs typeface="Times New Roman" panose="02020603050405020304" pitchFamily="18" charset="0"/>
              </a:rPr>
              <a:t> </a:t>
            </a:r>
            <a:r>
              <a:rPr lang="en-US" sz="2000" dirty="0" err="1" smtClean="0">
                <a:latin typeface="Trebuchet MS" panose="020B0603020202020204" pitchFamily="34" charset="0"/>
                <a:cs typeface="Times New Roman" panose="02020603050405020304" pitchFamily="18" charset="0"/>
              </a:rPr>
              <a:t>pe</a:t>
            </a:r>
            <a:r>
              <a:rPr lang="en-US" sz="2000" dirty="0" smtClean="0">
                <a:latin typeface="Trebuchet MS" panose="020B0603020202020204" pitchFamily="34" charset="0"/>
                <a:cs typeface="Times New Roman" panose="02020603050405020304" pitchFamily="18" charset="0"/>
              </a:rPr>
              <a:t> </a:t>
            </a:r>
            <a:r>
              <a:rPr lang="en-US" sz="2000" dirty="0" err="1" smtClean="0">
                <a:latin typeface="Trebuchet MS" panose="020B0603020202020204" pitchFamily="34" charset="0"/>
                <a:cs typeface="Times New Roman" panose="02020603050405020304" pitchFamily="18" charset="0"/>
              </a:rPr>
              <a:t>grupe</a:t>
            </a:r>
            <a:r>
              <a:rPr lang="en-US" sz="2000" dirty="0" smtClean="0">
                <a:latin typeface="Trebuchet MS" panose="020B0603020202020204" pitchFamily="34" charset="0"/>
                <a:cs typeface="Times New Roman" panose="02020603050405020304" pitchFamily="18" charset="0"/>
              </a:rPr>
              <a:t> </a:t>
            </a:r>
            <a:r>
              <a:rPr lang="en-US" sz="2000" dirty="0" err="1" smtClean="0">
                <a:latin typeface="Trebuchet MS" panose="020B0603020202020204" pitchFamily="34" charset="0"/>
                <a:cs typeface="Times New Roman" panose="02020603050405020304" pitchFamily="18" charset="0"/>
              </a:rPr>
              <a:t>minore</a:t>
            </a:r>
            <a:r>
              <a:rPr lang="en-US" sz="2000" dirty="0" smtClean="0">
                <a:latin typeface="Trebuchet MS" panose="020B0603020202020204" pitchFamily="34" charset="0"/>
                <a:cs typeface="Times New Roman" panose="02020603050405020304" pitchFamily="18" charset="0"/>
              </a:rPr>
              <a:t>:</a:t>
            </a:r>
            <a:r>
              <a:rPr lang="ro-RO" sz="2000" dirty="0" smtClean="0">
                <a:latin typeface="Trebuchet MS" panose="020B0603020202020204" pitchFamily="34" charset="0"/>
                <a:cs typeface="Times New Roman" panose="02020603050405020304" pitchFamily="18" charset="0"/>
              </a:rPr>
              <a:t> </a:t>
            </a:r>
            <a:r>
              <a:rPr lang="en-US"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214 </a:t>
            </a:r>
            <a:r>
              <a:rPr lang="en-US"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a:t>
            </a:r>
            <a:r>
              <a:rPr lang="ro-RO"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Profesii</a:t>
            </a:r>
            <a:r>
              <a:rPr lang="en-US"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inginere</a:t>
            </a:r>
            <a:r>
              <a:rPr lang="ro-RO"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ș</a:t>
            </a:r>
            <a:r>
              <a:rPr lang="en-US" sz="20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ti</a:t>
            </a:r>
            <a:r>
              <a:rPr lang="en-US"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ro-RO"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ș</a:t>
            </a:r>
            <a:r>
              <a:rPr lang="en-US" sz="20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i</a:t>
            </a:r>
            <a:r>
              <a:rPr lang="en-US"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215 – </a:t>
            </a:r>
            <a:r>
              <a:rPr lang="en-US" sz="20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Ingineri</a:t>
            </a:r>
            <a:r>
              <a:rPr lang="en-US"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ro-RO"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î</a:t>
            </a:r>
            <a:r>
              <a:rPr lang="en-US"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n </a:t>
            </a:r>
            <a:r>
              <a:rPr lang="en-US" sz="2000" dirty="0" err="1"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Electrotehnologie</a:t>
            </a:r>
            <a:r>
              <a:rPr lang="ro-RO"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en-US"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213</a:t>
            </a:r>
            <a:r>
              <a:rPr lang="ro-RO"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en-US"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a:t>
            </a:r>
            <a:r>
              <a:rPr lang="ro-RO"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ro-RO"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Ș</a:t>
            </a:r>
            <a:r>
              <a:rPr lang="en-US" sz="2000" dirty="0" err="1"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tiin</a:t>
            </a:r>
            <a:r>
              <a:rPr lang="ro-RO"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ț</a:t>
            </a:r>
            <a:r>
              <a:rPr lang="en-US" sz="2000" dirty="0" err="1"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ele</a:t>
            </a:r>
            <a:r>
              <a:rPr lang="en-US"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 vie</a:t>
            </a:r>
            <a:r>
              <a:rPr lang="ro-RO"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ț</a:t>
            </a:r>
            <a:r>
              <a:rPr lang="en-US"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ii; </a:t>
            </a:r>
            <a:endParaRPr lang="ro-RO"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en-US" sz="2000" dirty="0" err="1"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ele</a:t>
            </a:r>
            <a:r>
              <a:rPr lang="en-US" sz="2000"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en-US"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au un </a:t>
            </a:r>
            <a:r>
              <a:rPr lang="en-US" sz="20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caracter</a:t>
            </a:r>
            <a:r>
              <a:rPr lang="en-US"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en-US" sz="2000" dirty="0">
                <a:solidFill>
                  <a:srgbClr val="000000"/>
                </a:solidFill>
                <a:latin typeface="Trebuchet MS" panose="020B0603020202020204" pitchFamily="34" charset="0"/>
                <a:cs typeface="Times New Roman" panose="02020603050405020304" pitchFamily="18" charset="0"/>
              </a:rPr>
              <a:t>general </a:t>
            </a:r>
            <a:r>
              <a:rPr lang="en-US" sz="2000" dirty="0" err="1">
                <a:solidFill>
                  <a:srgbClr val="000000"/>
                </a:solidFill>
                <a:latin typeface="Trebuchet MS" panose="020B0603020202020204" pitchFamily="34" charset="0"/>
                <a:cs typeface="Times New Roman" panose="02020603050405020304" pitchFamily="18" charset="0"/>
              </a:rPr>
              <a:t>acoperind</a:t>
            </a:r>
            <a:r>
              <a:rPr lang="en-US" sz="2000" dirty="0">
                <a:solidFill>
                  <a:srgbClr val="000000"/>
                </a:solidFill>
                <a:latin typeface="Trebuchet MS" panose="020B0603020202020204" pitchFamily="34" charset="0"/>
                <a:cs typeface="Times New Roman" panose="02020603050405020304" pitchFamily="18" charset="0"/>
              </a:rPr>
              <a:t> </a:t>
            </a:r>
            <a:r>
              <a:rPr lang="en-US" sz="2000" dirty="0" err="1">
                <a:solidFill>
                  <a:srgbClr val="000000"/>
                </a:solidFill>
                <a:latin typeface="Trebuchet MS" panose="020B0603020202020204" pitchFamily="34" charset="0"/>
                <a:cs typeface="Times New Roman" panose="02020603050405020304" pitchFamily="18" charset="0"/>
              </a:rPr>
              <a:t>mai</a:t>
            </a:r>
            <a:r>
              <a:rPr lang="en-US" sz="2000" dirty="0">
                <a:solidFill>
                  <a:srgbClr val="000000"/>
                </a:solidFill>
                <a:latin typeface="Trebuchet MS" panose="020B0603020202020204" pitchFamily="34" charset="0"/>
                <a:cs typeface="Times New Roman" panose="02020603050405020304" pitchFamily="18" charset="0"/>
              </a:rPr>
              <a:t> </a:t>
            </a:r>
            <a:r>
              <a:rPr lang="en-US" sz="2000" dirty="0" err="1">
                <a:solidFill>
                  <a:srgbClr val="000000"/>
                </a:solidFill>
                <a:latin typeface="Trebuchet MS" panose="020B0603020202020204" pitchFamily="34" charset="0"/>
                <a:cs typeface="Times New Roman" panose="02020603050405020304" pitchFamily="18" charset="0"/>
              </a:rPr>
              <a:t>multe</a:t>
            </a:r>
            <a:r>
              <a:rPr lang="en-US" sz="2000" dirty="0">
                <a:solidFill>
                  <a:srgbClr val="000000"/>
                </a:solidFill>
                <a:latin typeface="Trebuchet MS" panose="020B0603020202020204" pitchFamily="34" charset="0"/>
                <a:cs typeface="Times New Roman" panose="02020603050405020304" pitchFamily="18" charset="0"/>
              </a:rPr>
              <a:t> </a:t>
            </a:r>
            <a:r>
              <a:rPr lang="en-US" sz="2000" dirty="0" err="1">
                <a:solidFill>
                  <a:srgbClr val="000000"/>
                </a:solidFill>
                <a:latin typeface="Trebuchet MS" panose="020B0603020202020204" pitchFamily="34" charset="0"/>
                <a:cs typeface="Times New Roman" panose="02020603050405020304" pitchFamily="18" charset="0"/>
              </a:rPr>
              <a:t>domenii</a:t>
            </a:r>
            <a:r>
              <a:rPr lang="en-US" sz="2000" dirty="0">
                <a:solidFill>
                  <a:srgbClr val="000000"/>
                </a:solidFill>
                <a:latin typeface="Trebuchet MS" panose="020B0603020202020204" pitchFamily="34" charset="0"/>
                <a:cs typeface="Times New Roman" panose="02020603050405020304" pitchFamily="18" charset="0"/>
              </a:rPr>
              <a:t> </a:t>
            </a:r>
            <a:r>
              <a:rPr lang="en-US" sz="2000" dirty="0" err="1">
                <a:solidFill>
                  <a:srgbClr val="000000"/>
                </a:solidFill>
                <a:latin typeface="Trebuchet MS" panose="020B0603020202020204" pitchFamily="34" charset="0"/>
                <a:cs typeface="Times New Roman" panose="02020603050405020304" pitchFamily="18" charset="0"/>
              </a:rPr>
              <a:t>inginere</a:t>
            </a:r>
            <a:r>
              <a:rPr lang="ro-RO" sz="2000" dirty="0">
                <a:solidFill>
                  <a:srgbClr val="000000"/>
                </a:solidFill>
                <a:latin typeface="Trebuchet MS" panose="020B0603020202020204" pitchFamily="34" charset="0"/>
                <a:cs typeface="Times New Roman" panose="02020603050405020304" pitchFamily="18" charset="0"/>
              </a:rPr>
              <a:t>ș</a:t>
            </a:r>
            <a:r>
              <a:rPr lang="en-US" sz="2000" dirty="0" smtClean="0">
                <a:solidFill>
                  <a:srgbClr val="000000"/>
                </a:solidFill>
                <a:latin typeface="Trebuchet MS" panose="020B0603020202020204" pitchFamily="34" charset="0"/>
                <a:cs typeface="Times New Roman" panose="02020603050405020304" pitchFamily="18" charset="0"/>
              </a:rPr>
              <a:t>ti,</a:t>
            </a:r>
            <a:r>
              <a:rPr lang="ro-RO" sz="2000" dirty="0" smtClean="0">
                <a:solidFill>
                  <a:srgbClr val="000000"/>
                </a:solidFill>
                <a:latin typeface="Trebuchet MS" panose="020B0603020202020204" pitchFamily="34" charset="0"/>
                <a:cs typeface="Times New Roman" panose="02020603050405020304" pitchFamily="18" charset="0"/>
              </a:rPr>
              <a:t> </a:t>
            </a:r>
            <a:r>
              <a:rPr lang="en-US" sz="2000" dirty="0" smtClean="0">
                <a:solidFill>
                  <a:srgbClr val="000000"/>
                </a:solidFill>
                <a:latin typeface="Trebuchet MS" panose="020B0603020202020204" pitchFamily="34" charset="0"/>
                <a:cs typeface="Times New Roman" panose="02020603050405020304" pitchFamily="18" charset="0"/>
              </a:rPr>
              <a:t>com</a:t>
            </a:r>
            <a:r>
              <a:rPr lang="ro-RO" sz="2000" dirty="0" smtClean="0">
                <a:solidFill>
                  <a:srgbClr val="000000"/>
                </a:solidFill>
                <a:latin typeface="Trebuchet MS" panose="020B0603020202020204" pitchFamily="34" charset="0"/>
                <a:cs typeface="Times New Roman" panose="02020603050405020304" pitchFamily="18" charset="0"/>
              </a:rPr>
              <a:t>pe</a:t>
            </a:r>
            <a:r>
              <a:rPr lang="ro-RO" sz="2000" dirty="0">
                <a:solidFill>
                  <a:srgbClr val="000000"/>
                </a:solidFill>
                <a:latin typeface="Trebuchet MS" panose="020B0603020202020204" pitchFamily="34" charset="0"/>
                <a:cs typeface="Times New Roman" panose="02020603050405020304" pitchFamily="18" charset="0"/>
              </a:rPr>
              <a:t>t</a:t>
            </a:r>
            <a:r>
              <a:rPr lang="en-US" sz="2000" dirty="0" smtClean="0">
                <a:solidFill>
                  <a:srgbClr val="000000"/>
                </a:solidFill>
                <a:latin typeface="Trebuchet MS" panose="020B0603020202020204" pitchFamily="34" charset="0"/>
                <a:cs typeface="Times New Roman" panose="02020603050405020304" pitchFamily="18" charset="0"/>
              </a:rPr>
              <a:t>en</a:t>
            </a:r>
            <a:r>
              <a:rPr lang="ro-RO" sz="2000" dirty="0" smtClean="0">
                <a:solidFill>
                  <a:srgbClr val="000000"/>
                </a:solidFill>
                <a:latin typeface="Trebuchet MS" panose="020B0603020202020204" pitchFamily="34" charset="0"/>
                <a:cs typeface="Times New Roman" panose="02020603050405020304" pitchFamily="18" charset="0"/>
              </a:rPr>
              <a:t>ț</a:t>
            </a:r>
            <a:r>
              <a:rPr lang="en-US" sz="2000" dirty="0" err="1" smtClean="0">
                <a:solidFill>
                  <a:srgbClr val="000000"/>
                </a:solidFill>
                <a:latin typeface="Trebuchet MS" panose="020B0603020202020204" pitchFamily="34" charset="0"/>
                <a:cs typeface="Times New Roman" panose="02020603050405020304" pitchFamily="18" charset="0"/>
              </a:rPr>
              <a:t>ele</a:t>
            </a:r>
            <a:r>
              <a:rPr lang="en-US" sz="2000" dirty="0" smtClean="0">
                <a:solidFill>
                  <a:srgbClr val="000000"/>
                </a:solidFill>
                <a:latin typeface="Trebuchet MS" panose="020B0603020202020204" pitchFamily="34" charset="0"/>
                <a:cs typeface="Times New Roman" panose="02020603050405020304" pitchFamily="18" charset="0"/>
              </a:rPr>
              <a:t> pot fi </a:t>
            </a:r>
            <a:r>
              <a:rPr lang="en-US" sz="2000" dirty="0" err="1" smtClean="0">
                <a:solidFill>
                  <a:srgbClr val="000000"/>
                </a:solidFill>
                <a:latin typeface="Trebuchet MS" panose="020B0603020202020204" pitchFamily="34" charset="0"/>
                <a:cs typeface="Times New Roman" panose="02020603050405020304" pitchFamily="18" charset="0"/>
              </a:rPr>
              <a:t>comune</a:t>
            </a:r>
            <a:r>
              <a:rPr lang="en-US" sz="2000" dirty="0" smtClean="0">
                <a:solidFill>
                  <a:srgbClr val="000000"/>
                </a:solidFill>
                <a:latin typeface="Trebuchet MS" panose="020B0603020202020204" pitchFamily="34" charset="0"/>
                <a:cs typeface="Times New Roman" panose="02020603050405020304" pitchFamily="18" charset="0"/>
              </a:rPr>
              <a:t> </a:t>
            </a:r>
            <a:r>
              <a:rPr lang="en-US" sz="2000" dirty="0" err="1" smtClean="0">
                <a:solidFill>
                  <a:srgbClr val="000000"/>
                </a:solidFill>
                <a:latin typeface="Trebuchet MS" panose="020B0603020202020204" pitchFamily="34" charset="0"/>
                <a:cs typeface="Times New Roman" panose="02020603050405020304" pitchFamily="18" charset="0"/>
              </a:rPr>
              <a:t>sau</a:t>
            </a:r>
            <a:r>
              <a:rPr lang="en-US" sz="2000" dirty="0" smtClean="0">
                <a:solidFill>
                  <a:srgbClr val="000000"/>
                </a:solidFill>
                <a:latin typeface="Trebuchet MS" panose="020B0603020202020204" pitchFamily="34" charset="0"/>
                <a:cs typeface="Times New Roman" panose="02020603050405020304" pitchFamily="18" charset="0"/>
              </a:rPr>
              <a:t> </a:t>
            </a:r>
            <a:r>
              <a:rPr lang="en-US" sz="2000" dirty="0" err="1" smtClean="0">
                <a:solidFill>
                  <a:srgbClr val="000000"/>
                </a:solidFill>
                <a:latin typeface="Trebuchet MS" panose="020B0603020202020204" pitchFamily="34" charset="0"/>
                <a:cs typeface="Times New Roman" panose="02020603050405020304" pitchFamily="18" charset="0"/>
              </a:rPr>
              <a:t>specifice</a:t>
            </a:r>
            <a:r>
              <a:rPr lang="ro-RO" sz="2000" dirty="0">
                <a:solidFill>
                  <a:srgbClr val="000000"/>
                </a:solidFill>
                <a:latin typeface="Trebuchet MS" panose="020B0603020202020204" pitchFamily="34" charset="0"/>
                <a:cs typeface="Times New Roman" panose="02020603050405020304" pitchFamily="18" charset="0"/>
              </a:rPr>
              <a:t>;</a:t>
            </a:r>
          </a:p>
          <a:p>
            <a:pPr marL="0" indent="0" algn="just">
              <a:lnSpc>
                <a:spcPct val="120000"/>
              </a:lnSpc>
              <a:spcBef>
                <a:spcPts val="0"/>
              </a:spcBef>
              <a:buNone/>
            </a:pPr>
            <a:r>
              <a:rPr lang="ro-RO" sz="2000" dirty="0">
                <a:solidFill>
                  <a:srgbClr val="000000"/>
                </a:solidFill>
                <a:latin typeface="Trebuchet MS" panose="020B0603020202020204" pitchFamily="34" charset="0"/>
                <a:cs typeface="Times New Roman" panose="02020603050405020304" pitchFamily="18" charset="0"/>
              </a:rPr>
              <a:t>E</a:t>
            </a:r>
            <a:r>
              <a:rPr lang="en-US" sz="2000" dirty="0" smtClean="0">
                <a:solidFill>
                  <a:srgbClr val="000000"/>
                </a:solidFill>
                <a:latin typeface="Trebuchet MS" panose="020B0603020202020204" pitchFamily="34" charset="0"/>
                <a:cs typeface="Times New Roman" panose="02020603050405020304" pitchFamily="18" charset="0"/>
              </a:rPr>
              <a:t>x.</a:t>
            </a:r>
            <a:r>
              <a:rPr lang="ro-RO" sz="2000" dirty="0" smtClean="0">
                <a:solidFill>
                  <a:srgbClr val="000000"/>
                </a:solidFill>
                <a:latin typeface="Trebuchet MS" panose="020B0603020202020204" pitchFamily="34" charset="0"/>
                <a:cs typeface="Times New Roman" panose="02020603050405020304" pitchFamily="18" charset="0"/>
              </a:rPr>
              <a:t> Poate </a:t>
            </a:r>
            <a:r>
              <a:rPr lang="en-US" sz="2000" dirty="0" err="1" smtClean="0">
                <a:solidFill>
                  <a:srgbClr val="000000"/>
                </a:solidFill>
                <a:latin typeface="Trebuchet MS" panose="020B0603020202020204" pitchFamily="34" charset="0"/>
                <a:cs typeface="Times New Roman" panose="02020603050405020304" pitchFamily="18" charset="0"/>
              </a:rPr>
              <a:t>calcu</a:t>
            </a:r>
            <a:r>
              <a:rPr lang="ro-RO" sz="2000" dirty="0" smtClean="0">
                <a:solidFill>
                  <a:srgbClr val="000000"/>
                </a:solidFill>
                <a:latin typeface="Trebuchet MS" panose="020B0603020202020204" pitchFamily="34" charset="0"/>
                <a:cs typeface="Times New Roman" panose="02020603050405020304" pitchFamily="18" charset="0"/>
              </a:rPr>
              <a:t>la</a:t>
            </a:r>
            <a:r>
              <a:rPr lang="en-US" sz="2000" dirty="0" smtClean="0">
                <a:solidFill>
                  <a:srgbClr val="000000"/>
                </a:solidFill>
                <a:latin typeface="Trebuchet MS" panose="020B0603020202020204" pitchFamily="34" charset="0"/>
                <a:cs typeface="Times New Roman" panose="02020603050405020304" pitchFamily="18" charset="0"/>
              </a:rPr>
              <a:t> </a:t>
            </a:r>
            <a:r>
              <a:rPr lang="en-US" sz="2000" dirty="0" err="1" smtClean="0">
                <a:solidFill>
                  <a:srgbClr val="000000"/>
                </a:solidFill>
                <a:latin typeface="Trebuchet MS" panose="020B0603020202020204" pitchFamily="34" charset="0"/>
                <a:cs typeface="Times New Roman" panose="02020603050405020304" pitchFamily="18" charset="0"/>
              </a:rPr>
              <a:t>momentul</a:t>
            </a:r>
            <a:r>
              <a:rPr lang="en-US" sz="2000" dirty="0" smtClean="0">
                <a:solidFill>
                  <a:srgbClr val="000000"/>
                </a:solidFill>
                <a:latin typeface="Trebuchet MS" panose="020B0603020202020204" pitchFamily="34" charset="0"/>
                <a:cs typeface="Times New Roman" panose="02020603050405020304" pitchFamily="18" charset="0"/>
              </a:rPr>
              <a:t> de </a:t>
            </a:r>
            <a:r>
              <a:rPr lang="en-US" sz="2000" dirty="0" err="1" smtClean="0">
                <a:solidFill>
                  <a:srgbClr val="000000"/>
                </a:solidFill>
                <a:latin typeface="Trebuchet MS" panose="020B0603020202020204" pitchFamily="34" charset="0"/>
                <a:cs typeface="Times New Roman" panose="02020603050405020304" pitchFamily="18" charset="0"/>
              </a:rPr>
              <a:t>rota</a:t>
            </a:r>
            <a:r>
              <a:rPr lang="ro-RO" sz="2000" dirty="0" smtClean="0">
                <a:solidFill>
                  <a:srgbClr val="000000"/>
                </a:solidFill>
                <a:latin typeface="Trebuchet MS" panose="020B0603020202020204" pitchFamily="34" charset="0"/>
                <a:cs typeface="Times New Roman" panose="02020603050405020304" pitchFamily="18" charset="0"/>
              </a:rPr>
              <a:t>ț</a:t>
            </a:r>
            <a:r>
              <a:rPr lang="en-US" sz="2000" dirty="0" err="1" smtClean="0">
                <a:solidFill>
                  <a:srgbClr val="000000"/>
                </a:solidFill>
                <a:latin typeface="Trebuchet MS" panose="020B0603020202020204" pitchFamily="34" charset="0"/>
                <a:cs typeface="Times New Roman" panose="02020603050405020304" pitchFamily="18" charset="0"/>
              </a:rPr>
              <a:t>ie</a:t>
            </a:r>
            <a:r>
              <a:rPr lang="en-US" sz="2000" dirty="0" smtClean="0">
                <a:solidFill>
                  <a:srgbClr val="000000"/>
                </a:solidFill>
                <a:latin typeface="Trebuchet MS" panose="020B0603020202020204" pitchFamily="34" charset="0"/>
                <a:cs typeface="Times New Roman" panose="02020603050405020304" pitchFamily="18" charset="0"/>
              </a:rPr>
              <a:t>;</a:t>
            </a:r>
            <a:r>
              <a:rPr lang="ro-RO" sz="2000" dirty="0" smtClean="0">
                <a:solidFill>
                  <a:srgbClr val="000000"/>
                </a:solidFill>
                <a:latin typeface="Trebuchet MS" panose="020B0603020202020204" pitchFamily="34" charset="0"/>
                <a:cs typeface="Times New Roman" panose="02020603050405020304" pitchFamily="18" charset="0"/>
              </a:rPr>
              <a:t> poate </a:t>
            </a:r>
            <a:r>
              <a:rPr lang="en-US" sz="2000" dirty="0" err="1" smtClean="0">
                <a:solidFill>
                  <a:srgbClr val="000000"/>
                </a:solidFill>
                <a:latin typeface="Trebuchet MS" panose="020B0603020202020204" pitchFamily="34" charset="0"/>
                <a:cs typeface="Times New Roman" panose="02020603050405020304" pitchFamily="18" charset="0"/>
              </a:rPr>
              <a:t>calcu</a:t>
            </a:r>
            <a:r>
              <a:rPr lang="ro-RO" sz="2000" dirty="0" smtClean="0">
                <a:solidFill>
                  <a:srgbClr val="000000"/>
                </a:solidFill>
                <a:latin typeface="Trebuchet MS" panose="020B0603020202020204" pitchFamily="34" charset="0"/>
                <a:cs typeface="Times New Roman" panose="02020603050405020304" pitchFamily="18" charset="0"/>
              </a:rPr>
              <a:t>la</a:t>
            </a:r>
            <a:r>
              <a:rPr lang="en-US" sz="2000" dirty="0" smtClean="0">
                <a:solidFill>
                  <a:srgbClr val="000000"/>
                </a:solidFill>
                <a:latin typeface="Trebuchet MS" panose="020B0603020202020204" pitchFamily="34" charset="0"/>
                <a:cs typeface="Times New Roman" panose="02020603050405020304" pitchFamily="18" charset="0"/>
              </a:rPr>
              <a:t> </a:t>
            </a:r>
            <a:r>
              <a:rPr lang="en-US" sz="2000" dirty="0" err="1" smtClean="0">
                <a:solidFill>
                  <a:srgbClr val="000000"/>
                </a:solidFill>
                <a:latin typeface="Trebuchet MS" panose="020B0603020202020204" pitchFamily="34" charset="0"/>
                <a:cs typeface="Times New Roman" panose="02020603050405020304" pitchFamily="18" charset="0"/>
              </a:rPr>
              <a:t>grinzi</a:t>
            </a:r>
            <a:r>
              <a:rPr lang="en-US" sz="2000" dirty="0" smtClean="0">
                <a:solidFill>
                  <a:srgbClr val="000000"/>
                </a:solidFill>
                <a:latin typeface="Trebuchet MS" panose="020B0603020202020204" pitchFamily="34" charset="0"/>
                <a:cs typeface="Times New Roman" panose="02020603050405020304" pitchFamily="18" charset="0"/>
              </a:rPr>
              <a:t> cu z</a:t>
            </a:r>
            <a:r>
              <a:rPr lang="ro-RO" sz="2000" dirty="0" smtClean="0">
                <a:solidFill>
                  <a:srgbClr val="000000"/>
                </a:solidFill>
                <a:latin typeface="Trebuchet MS" panose="020B0603020202020204" pitchFamily="34" charset="0"/>
                <a:cs typeface="Times New Roman" panose="02020603050405020304" pitchFamily="18" charset="0"/>
              </a:rPr>
              <a:t>ă</a:t>
            </a:r>
            <a:r>
              <a:rPr lang="en-US" sz="2000" dirty="0" err="1" smtClean="0">
                <a:solidFill>
                  <a:srgbClr val="000000"/>
                </a:solidFill>
                <a:latin typeface="Trebuchet MS" panose="020B0603020202020204" pitchFamily="34" charset="0"/>
                <a:cs typeface="Times New Roman" panose="02020603050405020304" pitchFamily="18" charset="0"/>
              </a:rPr>
              <a:t>brele</a:t>
            </a:r>
            <a:r>
              <a:rPr lang="en-US" sz="2000" dirty="0" smtClean="0">
                <a:solidFill>
                  <a:srgbClr val="000000"/>
                </a:solidFill>
                <a:latin typeface="Trebuchet MS" panose="020B0603020202020204" pitchFamily="34" charset="0"/>
                <a:cs typeface="Times New Roman" panose="02020603050405020304" pitchFamily="18" charset="0"/>
              </a:rPr>
              <a:t>,</a:t>
            </a:r>
            <a:r>
              <a:rPr lang="ro-RO" sz="2000" dirty="0" smtClean="0">
                <a:solidFill>
                  <a:srgbClr val="000000"/>
                </a:solidFill>
                <a:latin typeface="Trebuchet MS" panose="020B0603020202020204" pitchFamily="34" charset="0"/>
                <a:cs typeface="Times New Roman" panose="02020603050405020304" pitchFamily="18" charset="0"/>
              </a:rPr>
              <a:t> </a:t>
            </a:r>
            <a:r>
              <a:rPr lang="ro-RO" sz="2000" dirty="0">
                <a:solidFill>
                  <a:srgbClr val="000000"/>
                </a:solidFill>
                <a:latin typeface="Trebuchet MS" panose="020B0603020202020204" pitchFamily="34" charset="0"/>
                <a:cs typeface="Times New Roman" panose="02020603050405020304" pitchFamily="18" charset="0"/>
              </a:rPr>
              <a:t>ș</a:t>
            </a:r>
            <a:r>
              <a:rPr lang="ro-RO" sz="2000" dirty="0" smtClean="0">
                <a:solidFill>
                  <a:srgbClr val="000000"/>
                </a:solidFill>
                <a:latin typeface="Trebuchet MS" panose="020B0603020202020204" pitchFamily="34" charset="0"/>
                <a:cs typeface="Times New Roman" panose="02020603050405020304" pitchFamily="18" charset="0"/>
              </a:rPr>
              <a:t>tie să </a:t>
            </a:r>
            <a:r>
              <a:rPr lang="en-US" sz="2000" dirty="0" err="1" smtClean="0">
                <a:solidFill>
                  <a:srgbClr val="000000"/>
                </a:solidFill>
                <a:latin typeface="Trebuchet MS" panose="020B0603020202020204" pitchFamily="34" charset="0"/>
                <a:cs typeface="Times New Roman" panose="02020603050405020304" pitchFamily="18" charset="0"/>
              </a:rPr>
              <a:t>aplic</a:t>
            </a:r>
            <a:r>
              <a:rPr lang="ro-RO" sz="2000" dirty="0" smtClean="0">
                <a:solidFill>
                  <a:srgbClr val="000000"/>
                </a:solidFill>
                <a:latin typeface="Trebuchet MS" panose="020B0603020202020204" pitchFamily="34" charset="0"/>
                <a:cs typeface="Times New Roman" panose="02020603050405020304" pitchFamily="18" charset="0"/>
              </a:rPr>
              <a:t>e</a:t>
            </a:r>
            <a:r>
              <a:rPr lang="en-US" sz="2000" dirty="0" smtClean="0">
                <a:solidFill>
                  <a:srgbClr val="000000"/>
                </a:solidFill>
                <a:latin typeface="Trebuchet MS" panose="020B0603020202020204" pitchFamily="34" charset="0"/>
                <a:cs typeface="Times New Roman" panose="02020603050405020304" pitchFamily="18" charset="0"/>
              </a:rPr>
              <a:t> leg</a:t>
            </a:r>
            <a:r>
              <a:rPr lang="ro-RO" sz="2000" dirty="0" smtClean="0">
                <a:solidFill>
                  <a:srgbClr val="000000"/>
                </a:solidFill>
                <a:latin typeface="Trebuchet MS" panose="020B0603020202020204" pitchFamily="34" charset="0"/>
                <a:cs typeface="Times New Roman" panose="02020603050405020304" pitchFamily="18" charset="0"/>
              </a:rPr>
              <a:t>ea</a:t>
            </a:r>
            <a:r>
              <a:rPr lang="en-US" sz="2000" dirty="0" smtClean="0">
                <a:solidFill>
                  <a:srgbClr val="000000"/>
                </a:solidFill>
                <a:latin typeface="Trebuchet MS" panose="020B0603020202020204" pitchFamily="34" charset="0"/>
                <a:cs typeface="Times New Roman" panose="02020603050405020304" pitchFamily="18" charset="0"/>
              </a:rPr>
              <a:t> </a:t>
            </a:r>
            <a:r>
              <a:rPr lang="en-US" sz="2000" dirty="0" err="1" smtClean="0">
                <a:solidFill>
                  <a:srgbClr val="000000"/>
                </a:solidFill>
                <a:latin typeface="Trebuchet MS" panose="020B0603020202020204" pitchFamily="34" charset="0"/>
                <a:cs typeface="Times New Roman" panose="02020603050405020304" pitchFamily="18" charset="0"/>
              </a:rPr>
              <a:t>lui</a:t>
            </a:r>
            <a:r>
              <a:rPr lang="en-US" sz="2000" dirty="0" smtClean="0">
                <a:solidFill>
                  <a:srgbClr val="000000"/>
                </a:solidFill>
                <a:latin typeface="Trebuchet MS" panose="020B0603020202020204" pitchFamily="34" charset="0"/>
                <a:cs typeface="Times New Roman" panose="02020603050405020304" pitchFamily="18" charset="0"/>
              </a:rPr>
              <a:t> Pascal,</a:t>
            </a:r>
            <a:r>
              <a:rPr lang="ro-RO" sz="2000" dirty="0" smtClean="0">
                <a:solidFill>
                  <a:srgbClr val="000000"/>
                </a:solidFill>
                <a:latin typeface="Trebuchet MS" panose="020B0603020202020204" pitchFamily="34" charset="0"/>
                <a:cs typeface="Times New Roman" panose="02020603050405020304" pitchFamily="18" charset="0"/>
              </a:rPr>
              <a:t> poate </a:t>
            </a:r>
            <a:r>
              <a:rPr lang="en-US" sz="2000" dirty="0" err="1" smtClean="0">
                <a:solidFill>
                  <a:srgbClr val="000000"/>
                </a:solidFill>
                <a:latin typeface="Trebuchet MS" panose="020B0603020202020204" pitchFamily="34" charset="0"/>
                <a:cs typeface="Times New Roman" panose="02020603050405020304" pitchFamily="18" charset="0"/>
              </a:rPr>
              <a:t>calcul</a:t>
            </a:r>
            <a:r>
              <a:rPr lang="ro-RO" sz="2000" dirty="0" smtClean="0">
                <a:solidFill>
                  <a:srgbClr val="000000"/>
                </a:solidFill>
                <a:latin typeface="Trebuchet MS" panose="020B0603020202020204" pitchFamily="34" charset="0"/>
                <a:cs typeface="Times New Roman" panose="02020603050405020304" pitchFamily="18" charset="0"/>
              </a:rPr>
              <a:t>a </a:t>
            </a:r>
            <a:r>
              <a:rPr lang="en-US" sz="2000" dirty="0" err="1" smtClean="0">
                <a:solidFill>
                  <a:srgbClr val="000000"/>
                </a:solidFill>
                <a:latin typeface="Trebuchet MS" panose="020B0603020202020204" pitchFamily="34" charset="0"/>
                <a:cs typeface="Times New Roman" panose="02020603050405020304" pitchFamily="18" charset="0"/>
              </a:rPr>
              <a:t>rezisten</a:t>
            </a:r>
            <a:r>
              <a:rPr lang="ro-RO" sz="2000" dirty="0" smtClean="0">
                <a:solidFill>
                  <a:srgbClr val="000000"/>
                </a:solidFill>
                <a:latin typeface="Trebuchet MS" panose="020B0603020202020204" pitchFamily="34" charset="0"/>
                <a:cs typeface="Times New Roman" panose="02020603050405020304" pitchFamily="18" charset="0"/>
              </a:rPr>
              <a:t>ța</a:t>
            </a:r>
            <a:r>
              <a:rPr lang="en-US" sz="2000" dirty="0" smtClean="0">
                <a:solidFill>
                  <a:srgbClr val="000000"/>
                </a:solidFill>
                <a:latin typeface="Trebuchet MS" panose="020B0603020202020204" pitchFamily="34" charset="0"/>
                <a:cs typeface="Times New Roman" panose="02020603050405020304" pitchFamily="18" charset="0"/>
              </a:rPr>
              <a:t> la </a:t>
            </a:r>
            <a:r>
              <a:rPr lang="en-US" sz="2000" dirty="0" err="1" smtClean="0">
                <a:solidFill>
                  <a:srgbClr val="000000"/>
                </a:solidFill>
                <a:latin typeface="Trebuchet MS" panose="020B0603020202020204" pitchFamily="34" charset="0"/>
                <a:cs typeface="Times New Roman" panose="02020603050405020304" pitchFamily="18" charset="0"/>
              </a:rPr>
              <a:t>rupere</a:t>
            </a:r>
            <a:r>
              <a:rPr lang="en-US" sz="2000" dirty="0" smtClean="0">
                <a:solidFill>
                  <a:srgbClr val="000000"/>
                </a:solidFill>
                <a:latin typeface="Trebuchet MS" panose="020B0603020202020204" pitchFamily="34" charset="0"/>
                <a:cs typeface="Times New Roman" panose="02020603050405020304" pitchFamily="18" charset="0"/>
              </a:rPr>
              <a:t> a </a:t>
            </a:r>
            <a:r>
              <a:rPr lang="ro-RO" sz="2000" dirty="0" smtClean="0">
                <a:solidFill>
                  <a:srgbClr val="000000"/>
                </a:solidFill>
                <a:latin typeface="Trebuchet MS" panose="020B0603020202020204" pitchFamily="34" charset="0"/>
                <a:cs typeface="Times New Roman" panose="02020603050405020304" pitchFamily="18" charset="0"/>
              </a:rPr>
              <a:t>...</a:t>
            </a:r>
          </a:p>
          <a:p>
            <a:pPr marL="0" indent="0" algn="just">
              <a:lnSpc>
                <a:spcPct val="120000"/>
              </a:lnSpc>
              <a:spcBef>
                <a:spcPts val="0"/>
              </a:spcBef>
              <a:buNone/>
            </a:pPr>
            <a:endParaRPr lang="en-US" sz="2000" dirty="0" smtClean="0">
              <a:solidFill>
                <a:srgbClr val="000000"/>
              </a:solidFill>
              <a:latin typeface="Trebuchet MS" panose="020B0603020202020204" pitchFamily="34" charset="0"/>
              <a:cs typeface="Times New Roman" panose="02020603050405020304" pitchFamily="18" charset="0"/>
            </a:endParaRPr>
          </a:p>
          <a:p>
            <a:pPr marL="0" marR="0" indent="0" algn="just">
              <a:lnSpc>
                <a:spcPct val="120000"/>
              </a:lnSpc>
              <a:spcBef>
                <a:spcPts val="0"/>
              </a:spcBef>
              <a:buNone/>
            </a:pPr>
            <a:r>
              <a:rPr lang="en-US" sz="2000" dirty="0" err="1" smtClean="0">
                <a:solidFill>
                  <a:srgbClr val="000000"/>
                </a:solidFill>
                <a:latin typeface="Trebuchet MS" panose="020B0603020202020204" pitchFamily="34" charset="0"/>
                <a:cs typeface="Times New Roman" panose="02020603050405020304" pitchFamily="18" charset="0"/>
              </a:rPr>
              <a:t>Acestea</a:t>
            </a:r>
            <a:r>
              <a:rPr lang="en-US" sz="2000" dirty="0" smtClean="0">
                <a:solidFill>
                  <a:srgbClr val="000000"/>
                </a:solidFill>
                <a:latin typeface="Trebuchet MS" panose="020B0603020202020204" pitchFamily="34" charset="0"/>
                <a:cs typeface="Times New Roman" panose="02020603050405020304" pitchFamily="18" charset="0"/>
              </a:rPr>
              <a:t> </a:t>
            </a:r>
            <a:r>
              <a:rPr lang="en-US" sz="2000" dirty="0" err="1" smtClean="0">
                <a:solidFill>
                  <a:srgbClr val="000000"/>
                </a:solidFill>
                <a:latin typeface="Trebuchet MS" panose="020B0603020202020204" pitchFamily="34" charset="0"/>
                <a:cs typeface="Times New Roman" panose="02020603050405020304" pitchFamily="18" charset="0"/>
              </a:rPr>
              <a:t>vor</a:t>
            </a:r>
            <a:r>
              <a:rPr lang="en-US" sz="2000" dirty="0" smtClean="0">
                <a:solidFill>
                  <a:srgbClr val="000000"/>
                </a:solidFill>
                <a:latin typeface="Trebuchet MS" panose="020B0603020202020204" pitchFamily="34" charset="0"/>
                <a:cs typeface="Times New Roman" panose="02020603050405020304" pitchFamily="18" charset="0"/>
              </a:rPr>
              <a:t> conduce </a:t>
            </a:r>
            <a:r>
              <a:rPr lang="ro-RO" sz="2000" dirty="0" smtClean="0">
                <a:solidFill>
                  <a:srgbClr val="000000"/>
                </a:solidFill>
                <a:latin typeface="Trebuchet MS" panose="020B0603020202020204" pitchFamily="34" charset="0"/>
                <a:cs typeface="Times New Roman" panose="02020603050405020304" pitchFamily="18" charset="0"/>
              </a:rPr>
              <a:t>î</a:t>
            </a:r>
            <a:r>
              <a:rPr lang="en-US" sz="2000" dirty="0" smtClean="0">
                <a:solidFill>
                  <a:srgbClr val="000000"/>
                </a:solidFill>
                <a:latin typeface="Trebuchet MS" panose="020B0603020202020204" pitchFamily="34" charset="0"/>
                <a:cs typeface="Times New Roman" panose="02020603050405020304" pitchFamily="18" charset="0"/>
              </a:rPr>
              <a:t>n final la discipline </a:t>
            </a:r>
            <a:r>
              <a:rPr lang="en-US" sz="2000" dirty="0" err="1" smtClean="0">
                <a:solidFill>
                  <a:srgbClr val="000000"/>
                </a:solidFill>
                <a:latin typeface="Trebuchet MS" panose="020B0603020202020204" pitchFamily="34" charset="0"/>
                <a:cs typeface="Times New Roman" panose="02020603050405020304" pitchFamily="18" charset="0"/>
              </a:rPr>
              <a:t>fundamentale</a:t>
            </a:r>
            <a:r>
              <a:rPr lang="ro-RO" sz="2000" dirty="0">
                <a:solidFill>
                  <a:srgbClr val="000000"/>
                </a:solidFill>
                <a:latin typeface="Trebuchet MS" panose="020B0603020202020204" pitchFamily="34" charset="0"/>
                <a:cs typeface="Times New Roman" panose="02020603050405020304" pitchFamily="18" charset="0"/>
              </a:rPr>
              <a:t>.</a:t>
            </a:r>
            <a:endParaRPr lang="ro-RO" sz="2000" dirty="0">
              <a:latin typeface="Trebuchet MS" panose="020B0603020202020204" pitchFamily="34" charset="0"/>
              <a:cs typeface="Times New Roman" panose="02020603050405020304" pitchFamily="18" charset="0"/>
            </a:endParaRPr>
          </a:p>
          <a:p>
            <a:pPr marL="0" indent="0" fontAlgn="t">
              <a:buNone/>
            </a:pPr>
            <a:r>
              <a:rPr lang="en-US" sz="2000" b="1" dirty="0" err="1" smtClean="0">
                <a:solidFill>
                  <a:srgbClr val="FF0000"/>
                </a:solidFill>
                <a:latin typeface="Trebuchet MS" panose="020B0603020202020204" pitchFamily="34" charset="0"/>
                <a:cs typeface="Times New Roman" panose="02020603050405020304" pitchFamily="18" charset="0"/>
              </a:rPr>
              <a:t>Vezi</a:t>
            </a:r>
            <a:r>
              <a:rPr lang="en-US" sz="2000" b="1" dirty="0" smtClean="0">
                <a:solidFill>
                  <a:srgbClr val="FF0000"/>
                </a:solidFill>
                <a:latin typeface="Trebuchet MS" panose="020B0603020202020204" pitchFamily="34" charset="0"/>
                <a:cs typeface="Times New Roman" panose="02020603050405020304" pitchFamily="18" charset="0"/>
              </a:rPr>
              <a:t> </a:t>
            </a:r>
            <a:r>
              <a:rPr lang="en-US" sz="2000" b="1" dirty="0" err="1" smtClean="0">
                <a:solidFill>
                  <a:srgbClr val="FF0000"/>
                </a:solidFill>
                <a:latin typeface="Trebuchet MS" panose="020B0603020202020204" pitchFamily="34" charset="0"/>
                <a:cs typeface="Times New Roman" panose="02020603050405020304" pitchFamily="18" charset="0"/>
              </a:rPr>
              <a:t>exemplele</a:t>
            </a:r>
            <a:r>
              <a:rPr lang="en-US" sz="2000" b="1" dirty="0" smtClean="0">
                <a:solidFill>
                  <a:srgbClr val="FF0000"/>
                </a:solidFill>
                <a:latin typeface="Trebuchet MS" panose="020B0603020202020204" pitchFamily="34" charset="0"/>
                <a:cs typeface="Times New Roman" panose="02020603050405020304" pitchFamily="18" charset="0"/>
              </a:rPr>
              <a:t> </a:t>
            </a:r>
            <a:r>
              <a:rPr lang="ro-RO" sz="2000" b="1" dirty="0" smtClean="0">
                <a:solidFill>
                  <a:srgbClr val="FF0000"/>
                </a:solidFill>
                <a:latin typeface="Trebuchet MS" panose="020B0603020202020204" pitchFamily="34" charset="0"/>
                <a:cs typeface="Times New Roman" panose="02020603050405020304" pitchFamily="18" charset="0"/>
              </a:rPr>
              <a:t> </a:t>
            </a:r>
            <a:endParaRPr lang="en-US" sz="2000" b="1" dirty="0">
              <a:solidFill>
                <a:srgbClr val="FF0000"/>
              </a:solidFill>
              <a:latin typeface="Trebuchet MS" panose="020B0603020202020204" pitchFamily="34" charset="0"/>
              <a:cs typeface="Times New Roman" panose="02020603050405020304" pitchFamily="18" charset="0"/>
            </a:endParaRPr>
          </a:p>
          <a:p>
            <a:pPr marL="0" indent="0" fontAlgn="t">
              <a:buNone/>
            </a:pPr>
            <a:r>
              <a:rPr lang="en-US" sz="2000" b="1" u="sng" dirty="0" err="1" smtClean="0">
                <a:solidFill>
                  <a:srgbClr val="FF0000"/>
                </a:solidFill>
                <a:latin typeface="Trebuchet MS" panose="020B0603020202020204" pitchFamily="34" charset="0"/>
                <a:cs typeface="Times New Roman" panose="02020603050405020304" pitchFamily="18" charset="0"/>
              </a:rPr>
              <a:t>Termen</a:t>
            </a:r>
            <a:r>
              <a:rPr lang="en-US" sz="2000" b="1" u="sng" dirty="0" smtClean="0">
                <a:solidFill>
                  <a:srgbClr val="FF0000"/>
                </a:solidFill>
                <a:latin typeface="Trebuchet MS" panose="020B0603020202020204" pitchFamily="34" charset="0"/>
                <a:cs typeface="Times New Roman" panose="02020603050405020304" pitchFamily="18" charset="0"/>
              </a:rPr>
              <a:t> </a:t>
            </a:r>
            <a:r>
              <a:rPr lang="en-US" sz="2000" b="1" u="sng" dirty="0" err="1">
                <a:solidFill>
                  <a:srgbClr val="FF0000"/>
                </a:solidFill>
                <a:latin typeface="Trebuchet MS" panose="020B0603020202020204" pitchFamily="34" charset="0"/>
                <a:cs typeface="Times New Roman" panose="02020603050405020304" pitchFamily="18" charset="0"/>
              </a:rPr>
              <a:t>decembrie</a:t>
            </a:r>
            <a:r>
              <a:rPr lang="en-US" sz="2000" b="1" u="sng" dirty="0">
                <a:solidFill>
                  <a:srgbClr val="FF0000"/>
                </a:solidFill>
                <a:latin typeface="Trebuchet MS" panose="020B0603020202020204" pitchFamily="34" charset="0"/>
                <a:cs typeface="Times New Roman" panose="02020603050405020304" pitchFamily="18" charset="0"/>
              </a:rPr>
              <a:t> 2021</a:t>
            </a:r>
          </a:p>
          <a:p>
            <a:endParaRPr lang="en-US" sz="2000" dirty="0">
              <a:latin typeface="Trebuchet MS" panose="020B0603020202020204" pitchFamily="34" charset="0"/>
            </a:endParaRPr>
          </a:p>
        </p:txBody>
      </p:sp>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6694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936"/>
            <a:ext cx="8229600" cy="868362"/>
          </a:xfrm>
        </p:spPr>
        <p:txBody>
          <a:bodyPr/>
          <a:lstStyle/>
          <a:p>
            <a:r>
              <a:rPr lang="en-US" dirty="0" err="1" smtClean="0">
                <a:latin typeface="Trebuchet MS" panose="020B0603020202020204" pitchFamily="34" charset="0"/>
              </a:rPr>
              <a:t>Standarde</a:t>
            </a:r>
            <a:r>
              <a:rPr lang="en-US" dirty="0" smtClean="0">
                <a:latin typeface="Trebuchet MS" panose="020B0603020202020204" pitchFamily="34" charset="0"/>
              </a:rPr>
              <a:t> </a:t>
            </a:r>
            <a:r>
              <a:rPr lang="ro-RO" dirty="0" smtClean="0">
                <a:latin typeface="Trebuchet MS" panose="020B0603020202020204" pitchFamily="34" charset="0"/>
              </a:rPr>
              <a:t>recunoscute</a:t>
            </a:r>
            <a:r>
              <a:rPr lang="en-US" dirty="0" smtClean="0">
                <a:latin typeface="Trebuchet MS" panose="020B0603020202020204" pitchFamily="34" charset="0"/>
              </a:rPr>
              <a:t> </a:t>
            </a:r>
            <a:endParaRPr lang="en-US" dirty="0">
              <a:latin typeface="Trebuchet MS" panose="020B0603020202020204" pitchFamily="34" charset="0"/>
            </a:endParaRPr>
          </a:p>
        </p:txBody>
      </p:sp>
      <p:sp>
        <p:nvSpPr>
          <p:cNvPr id="3" name="Content Placeholder 2"/>
          <p:cNvSpPr>
            <a:spLocks noGrp="1"/>
          </p:cNvSpPr>
          <p:nvPr>
            <p:ph idx="1"/>
          </p:nvPr>
        </p:nvSpPr>
        <p:spPr>
          <a:xfrm>
            <a:off x="457200" y="2209800"/>
            <a:ext cx="8229600" cy="3916365"/>
          </a:xfrm>
        </p:spPr>
        <p:txBody>
          <a:bodyPr>
            <a:normAutofit/>
          </a:bodyPr>
          <a:lstStyle/>
          <a:p>
            <a:pPr marL="0" indent="0">
              <a:buNone/>
            </a:pPr>
            <a:r>
              <a:rPr lang="ro-RO" dirty="0" smtClean="0">
                <a:latin typeface="Trebuchet MS" panose="020B0603020202020204" pitchFamily="34" charset="0"/>
              </a:rPr>
              <a:t>În</a:t>
            </a:r>
            <a:r>
              <a:rPr lang="en-US" dirty="0" smtClean="0">
                <a:latin typeface="Trebuchet MS" panose="020B0603020202020204" pitchFamily="34" charset="0"/>
              </a:rPr>
              <a:t> </a:t>
            </a:r>
            <a:r>
              <a:rPr lang="en-US" dirty="0" err="1" smtClean="0">
                <a:latin typeface="Trebuchet MS" panose="020B0603020202020204" pitchFamily="34" charset="0"/>
              </a:rPr>
              <a:t>cele</a:t>
            </a:r>
            <a:r>
              <a:rPr lang="en-US" dirty="0" smtClean="0">
                <a:latin typeface="Trebuchet MS" panose="020B0603020202020204" pitchFamily="34" charset="0"/>
              </a:rPr>
              <a:t> 5 pie</a:t>
            </a:r>
            <a:r>
              <a:rPr lang="ro-RO" dirty="0" smtClean="0">
                <a:latin typeface="Trebuchet MS" panose="020B0603020202020204" pitchFamily="34" charset="0"/>
              </a:rPr>
              <a:t>ț</a:t>
            </a:r>
            <a:r>
              <a:rPr lang="en-US" dirty="0" smtClean="0">
                <a:latin typeface="Trebuchet MS" panose="020B0603020202020204" pitchFamily="34" charset="0"/>
              </a:rPr>
              <a:t>e </a:t>
            </a:r>
            <a:r>
              <a:rPr lang="ro-RO" dirty="0" smtClean="0">
                <a:latin typeface="Trebuchet MS" panose="020B0603020202020204" pitchFamily="34" charset="0"/>
              </a:rPr>
              <a:t>se</a:t>
            </a:r>
            <a:r>
              <a:rPr lang="en-US" dirty="0" smtClean="0">
                <a:latin typeface="Trebuchet MS" panose="020B0603020202020204" pitchFamily="34" charset="0"/>
              </a:rPr>
              <a:t> </a:t>
            </a:r>
            <a:r>
              <a:rPr lang="ro-RO" dirty="0" smtClean="0">
                <a:latin typeface="Trebuchet MS" panose="020B0603020202020204" pitchFamily="34" charset="0"/>
              </a:rPr>
              <a:t>recunosc</a:t>
            </a:r>
            <a:r>
              <a:rPr lang="en-US" dirty="0" smtClean="0">
                <a:latin typeface="Trebuchet MS" panose="020B0603020202020204" pitchFamily="34" charset="0"/>
              </a:rPr>
              <a:t>:</a:t>
            </a:r>
          </a:p>
          <a:p>
            <a:r>
              <a:rPr lang="en-US" dirty="0" smtClean="0">
                <a:latin typeface="Trebuchet MS" panose="020B0603020202020204" pitchFamily="34" charset="0"/>
              </a:rPr>
              <a:t>ISCO-08</a:t>
            </a:r>
            <a:r>
              <a:rPr lang="ro-RO" dirty="0" smtClean="0">
                <a:latin typeface="Trebuchet MS" panose="020B0603020202020204" pitchFamily="34" charset="0"/>
              </a:rPr>
              <a:t>;</a:t>
            </a:r>
            <a:endParaRPr lang="en-US" dirty="0" smtClean="0">
              <a:latin typeface="Trebuchet MS" panose="020B0603020202020204" pitchFamily="34" charset="0"/>
            </a:endParaRPr>
          </a:p>
          <a:p>
            <a:r>
              <a:rPr lang="en-US" dirty="0" smtClean="0">
                <a:latin typeface="Trebuchet MS" panose="020B0603020202020204" pitchFamily="34" charset="0"/>
              </a:rPr>
              <a:t>ISCED 2013</a:t>
            </a:r>
            <a:r>
              <a:rPr lang="ro-RO" dirty="0" smtClean="0">
                <a:latin typeface="Trebuchet MS" panose="020B0603020202020204" pitchFamily="34" charset="0"/>
              </a:rPr>
              <a:t>-</a:t>
            </a:r>
            <a:r>
              <a:rPr lang="en-US" dirty="0" smtClean="0">
                <a:latin typeface="Trebuchet MS" panose="020B0603020202020204" pitchFamily="34" charset="0"/>
              </a:rPr>
              <a:t>F (nu </a:t>
            </a:r>
            <a:r>
              <a:rPr lang="ro-RO" dirty="0" smtClean="0">
                <a:latin typeface="Trebuchet MS" panose="020B0603020202020204" pitchFamily="34" charset="0"/>
              </a:rPr>
              <a:t>România</a:t>
            </a:r>
            <a:r>
              <a:rPr lang="en-US" dirty="0" smtClean="0">
                <a:latin typeface="Trebuchet MS" panose="020B0603020202020204" pitchFamily="34" charset="0"/>
              </a:rPr>
              <a:t>)</a:t>
            </a:r>
            <a:r>
              <a:rPr lang="ro-RO" dirty="0" smtClean="0">
                <a:latin typeface="Trebuchet MS" panose="020B0603020202020204" pitchFamily="34" charset="0"/>
              </a:rPr>
              <a:t>;</a:t>
            </a:r>
            <a:endParaRPr lang="en-US" dirty="0" smtClean="0">
              <a:latin typeface="Trebuchet MS" panose="020B0603020202020204" pitchFamily="34" charset="0"/>
            </a:endParaRPr>
          </a:p>
          <a:p>
            <a:pPr marL="0" indent="0">
              <a:buNone/>
            </a:pPr>
            <a:endParaRPr lang="ro-RO" dirty="0">
              <a:latin typeface="Trebuchet MS" panose="020B0603020202020204" pitchFamily="34" charset="0"/>
            </a:endParaRPr>
          </a:p>
          <a:p>
            <a:pPr marL="0" indent="0">
              <a:buNone/>
            </a:pPr>
            <a:r>
              <a:rPr lang="ro-RO" dirty="0" smtClean="0">
                <a:latin typeface="Trebuchet MS" panose="020B0603020202020204" pitchFamily="34" charset="0"/>
              </a:rPr>
              <a:t>În</a:t>
            </a:r>
            <a:r>
              <a:rPr lang="en-US" dirty="0" smtClean="0">
                <a:latin typeface="Trebuchet MS" panose="020B0603020202020204" pitchFamily="34" charset="0"/>
              </a:rPr>
              <a:t> </a:t>
            </a:r>
            <a:r>
              <a:rPr lang="en-US" dirty="0">
                <a:latin typeface="Trebuchet MS" panose="020B0603020202020204" pitchFamily="34" charset="0"/>
              </a:rPr>
              <a:t>plus </a:t>
            </a:r>
            <a:r>
              <a:rPr lang="ro-RO" dirty="0">
                <a:latin typeface="Trebuchet MS" panose="020B0603020202020204" pitchFamily="34" charset="0"/>
              </a:rPr>
              <a:t>î</a:t>
            </a:r>
            <a:r>
              <a:rPr lang="ro-RO" dirty="0" smtClean="0">
                <a:latin typeface="Trebuchet MS" panose="020B0603020202020204" pitchFamily="34" charset="0"/>
              </a:rPr>
              <a:t>n</a:t>
            </a:r>
            <a:r>
              <a:rPr lang="en-US" dirty="0" smtClean="0">
                <a:latin typeface="Trebuchet MS" panose="020B0603020202020204" pitchFamily="34" charset="0"/>
              </a:rPr>
              <a:t> UE </a:t>
            </a:r>
            <a:r>
              <a:rPr lang="en-US" dirty="0" err="1" smtClean="0">
                <a:latin typeface="Trebuchet MS" panose="020B0603020202020204" pitchFamily="34" charset="0"/>
              </a:rPr>
              <a:t>avem</a:t>
            </a:r>
            <a:r>
              <a:rPr lang="en-US" dirty="0" smtClean="0">
                <a:latin typeface="Trebuchet MS" panose="020B0603020202020204" pitchFamily="34" charset="0"/>
              </a:rPr>
              <a:t>:</a:t>
            </a:r>
          </a:p>
          <a:p>
            <a:pPr algn="just"/>
            <a:r>
              <a:rPr lang="en-US" dirty="0" smtClean="0">
                <a:latin typeface="Trebuchet MS" panose="020B0603020202020204" pitchFamily="34" charset="0"/>
              </a:rPr>
              <a:t>ESCO:</a:t>
            </a:r>
            <a:r>
              <a:rPr lang="ro-RO" dirty="0" smtClean="0">
                <a:latin typeface="Trebuchet MS" panose="020B0603020202020204" pitchFamily="34" charset="0"/>
              </a:rPr>
              <a:t> ocupații</a:t>
            </a:r>
            <a:r>
              <a:rPr lang="en-US" dirty="0" smtClean="0">
                <a:latin typeface="Trebuchet MS" panose="020B0603020202020204" pitchFamily="34" charset="0"/>
              </a:rPr>
              <a:t> din ISCO,</a:t>
            </a:r>
            <a:r>
              <a:rPr lang="ro-RO" dirty="0" smtClean="0">
                <a:latin typeface="Trebuchet MS" panose="020B0603020202020204" pitchFamily="34" charset="0"/>
              </a:rPr>
              <a:t> </a:t>
            </a:r>
            <a:r>
              <a:rPr lang="en-US" dirty="0" err="1" smtClean="0">
                <a:latin typeface="Trebuchet MS" panose="020B0603020202020204" pitchFamily="34" charset="0"/>
              </a:rPr>
              <a:t>cuno</a:t>
            </a:r>
            <a:r>
              <a:rPr lang="ro-RO" dirty="0">
                <a:latin typeface="Trebuchet MS" panose="020B0603020202020204" pitchFamily="34" charset="0"/>
              </a:rPr>
              <a:t>ș</a:t>
            </a:r>
            <a:r>
              <a:rPr lang="en-US" dirty="0" err="1" smtClean="0">
                <a:latin typeface="Trebuchet MS" panose="020B0603020202020204" pitchFamily="34" charset="0"/>
              </a:rPr>
              <a:t>ti</a:t>
            </a:r>
            <a:r>
              <a:rPr lang="ro-RO" dirty="0" err="1" smtClean="0">
                <a:latin typeface="Trebuchet MS" panose="020B0603020202020204" pitchFamily="34" charset="0"/>
              </a:rPr>
              <a:t>n</a:t>
            </a:r>
            <a:r>
              <a:rPr lang="ro-RO" dirty="0" err="1">
                <a:latin typeface="Trebuchet MS" panose="020B0603020202020204" pitchFamily="34" charset="0"/>
              </a:rPr>
              <a:t>ț</a:t>
            </a:r>
            <a:r>
              <a:rPr lang="en-US" dirty="0" smtClean="0">
                <a:latin typeface="Trebuchet MS" panose="020B0603020202020204" pitchFamily="34" charset="0"/>
              </a:rPr>
              <a:t>e –ISCED</a:t>
            </a:r>
            <a:r>
              <a:rPr lang="ro-RO" dirty="0" smtClean="0">
                <a:latin typeface="Trebuchet MS" panose="020B0603020202020204" pitchFamily="34" charset="0"/>
              </a:rPr>
              <a:t>;</a:t>
            </a:r>
            <a:endParaRPr lang="en-US" dirty="0" smtClean="0">
              <a:latin typeface="Trebuchet MS" panose="020B0603020202020204" pitchFamily="34" charset="0"/>
            </a:endParaRPr>
          </a:p>
          <a:p>
            <a:pPr algn="just"/>
            <a:r>
              <a:rPr lang="en-US" dirty="0" err="1" smtClean="0">
                <a:latin typeface="Trebuchet MS" panose="020B0603020202020204" pitchFamily="34" charset="0"/>
              </a:rPr>
              <a:t>Competen</a:t>
            </a:r>
            <a:r>
              <a:rPr lang="ro-RO" dirty="0">
                <a:latin typeface="Trebuchet MS" panose="020B0603020202020204" pitchFamily="34" charset="0"/>
              </a:rPr>
              <a:t>ț</a:t>
            </a:r>
            <a:r>
              <a:rPr lang="en-US" dirty="0" smtClean="0">
                <a:latin typeface="Trebuchet MS" panose="020B0603020202020204" pitchFamily="34" charset="0"/>
              </a:rPr>
              <a:t>e,</a:t>
            </a:r>
            <a:r>
              <a:rPr lang="ro-RO" dirty="0" smtClean="0">
                <a:latin typeface="Trebuchet MS" panose="020B0603020202020204" pitchFamily="34" charset="0"/>
              </a:rPr>
              <a:t> </a:t>
            </a:r>
            <a:r>
              <a:rPr lang="en-US" dirty="0" err="1" smtClean="0">
                <a:latin typeface="Trebuchet MS" panose="020B0603020202020204" pitchFamily="34" charset="0"/>
              </a:rPr>
              <a:t>aptitudini</a:t>
            </a:r>
            <a:r>
              <a:rPr lang="en-US" dirty="0" smtClean="0">
                <a:latin typeface="Trebuchet MS" panose="020B0603020202020204" pitchFamily="34" charset="0"/>
              </a:rPr>
              <a:t> –</a:t>
            </a:r>
            <a:r>
              <a:rPr lang="ro-RO" dirty="0" smtClean="0">
                <a:latin typeface="Trebuchet MS" panose="020B0603020202020204" pitchFamily="34" charset="0"/>
              </a:rPr>
              <a:t> </a:t>
            </a:r>
            <a:r>
              <a:rPr lang="en-US" dirty="0" smtClean="0">
                <a:latin typeface="Trebuchet MS" panose="020B0603020202020204" pitchFamily="34" charset="0"/>
              </a:rPr>
              <a:t>ESCO</a:t>
            </a:r>
            <a:r>
              <a:rPr lang="ro-RO" dirty="0" smtClean="0">
                <a:latin typeface="Trebuchet MS" panose="020B0603020202020204" pitchFamily="34" charset="0"/>
              </a:rPr>
              <a:t>;</a:t>
            </a:r>
            <a:r>
              <a:rPr lang="en-US" dirty="0" smtClean="0">
                <a:latin typeface="Trebuchet MS" panose="020B0603020202020204" pitchFamily="34" charset="0"/>
              </a:rPr>
              <a:t> </a:t>
            </a:r>
            <a:endParaRPr lang="en-US" dirty="0">
              <a:latin typeface="Trebuchet MS" panose="020B0603020202020204" pitchFamily="34" charset="0"/>
            </a:endParaRPr>
          </a:p>
        </p:txBody>
      </p:sp>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005607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4278"/>
            <a:ext cx="8058150" cy="699339"/>
          </a:xfrm>
        </p:spPr>
        <p:txBody>
          <a:bodyPr>
            <a:normAutofit/>
          </a:bodyPr>
          <a:lstStyle/>
          <a:p>
            <a:r>
              <a:rPr lang="en-US" sz="2400" b="1"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Etapa</a:t>
            </a:r>
            <a:r>
              <a:rPr lang="en-US" sz="24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VI </a:t>
            </a:r>
            <a:r>
              <a:rPr lang="en-US" sz="2400" b="1"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a:t>
            </a:r>
            <a:r>
              <a:rPr lang="ro-RO" sz="2400" b="1" dirty="0" smtClean="0">
                <a:solidFill>
                  <a:srgbClr val="000000"/>
                </a:solidFill>
                <a:latin typeface="Trebuchet MS" panose="020B0603020202020204" pitchFamily="34" charset="0"/>
                <a:ea typeface="Calibri" panose="020F0502020204030204" pitchFamily="34" charset="0"/>
                <a:cs typeface="Times New Roman" panose="02020603050405020304" pitchFamily="18" charset="0"/>
              </a:rPr>
              <a:t> Nivel </a:t>
            </a:r>
            <a:r>
              <a:rPr lang="ro-RO" sz="24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4</a:t>
            </a:r>
            <a:r>
              <a:rPr lang="ro-RO"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 Competențele de domeniu</a:t>
            </a:r>
            <a:endParaRPr lang="en-US" sz="2400" dirty="0">
              <a:latin typeface="Trebuchet MS" panose="020B0603020202020204" pitchFamily="34" charset="0"/>
            </a:endParaRPr>
          </a:p>
        </p:txBody>
      </p:sp>
      <p:sp>
        <p:nvSpPr>
          <p:cNvPr id="3" name="Content Placeholder 2"/>
          <p:cNvSpPr>
            <a:spLocks noGrp="1"/>
          </p:cNvSpPr>
          <p:nvPr>
            <p:ph idx="1"/>
          </p:nvPr>
        </p:nvSpPr>
        <p:spPr>
          <a:xfrm>
            <a:off x="457200" y="1939085"/>
            <a:ext cx="8382000" cy="3755571"/>
          </a:xfrm>
        </p:spPr>
        <p:txBody>
          <a:bodyPr>
            <a:normAutofit lnSpcReduction="10000"/>
          </a:bodyPr>
          <a:lstStyle/>
          <a:p>
            <a:pPr marL="0" indent="0" algn="just" fontAlgn="t">
              <a:buNone/>
            </a:pPr>
            <a:r>
              <a:rPr lang="en-US" sz="1800" dirty="0" err="1">
                <a:latin typeface="Trebuchet MS" panose="020B0603020202020204" pitchFamily="34" charset="0"/>
              </a:rPr>
              <a:t>Pentru</a:t>
            </a:r>
            <a:r>
              <a:rPr lang="en-US" sz="1800" dirty="0">
                <a:latin typeface="Trebuchet MS" panose="020B0603020202020204" pitchFamily="34" charset="0"/>
              </a:rPr>
              <a:t> </a:t>
            </a:r>
            <a:r>
              <a:rPr lang="en-US" sz="1800" dirty="0" err="1">
                <a:latin typeface="Trebuchet MS" panose="020B0603020202020204" pitchFamily="34" charset="0"/>
              </a:rPr>
              <a:t>fiecare</a:t>
            </a:r>
            <a:r>
              <a:rPr lang="en-US" sz="1800" dirty="0">
                <a:latin typeface="Trebuchet MS" panose="020B0603020202020204" pitchFamily="34" charset="0"/>
              </a:rPr>
              <a:t> </a:t>
            </a:r>
            <a:r>
              <a:rPr lang="en-US" sz="1800" dirty="0" smtClean="0">
                <a:latin typeface="Trebuchet MS" panose="020B0603020202020204" pitchFamily="34" charset="0"/>
              </a:rPr>
              <a:t>din</a:t>
            </a:r>
            <a:r>
              <a:rPr lang="ro-RO" sz="1800" dirty="0" err="1" smtClean="0">
                <a:latin typeface="Trebuchet MS" panose="020B0603020202020204" pitchFamily="34" charset="0"/>
              </a:rPr>
              <a:t>tre</a:t>
            </a:r>
            <a:r>
              <a:rPr lang="en-US" sz="1800" dirty="0" smtClean="0">
                <a:latin typeface="Trebuchet MS" panose="020B0603020202020204" pitchFamily="34" charset="0"/>
              </a:rPr>
              <a:t> </a:t>
            </a:r>
            <a:r>
              <a:rPr lang="en-US" sz="1800" dirty="0" err="1" smtClean="0">
                <a:latin typeface="Trebuchet MS" panose="020B0603020202020204" pitchFamily="34" charset="0"/>
              </a:rPr>
              <a:t>competen</a:t>
            </a:r>
            <a:r>
              <a:rPr lang="ro-RO" sz="1800" dirty="0" smtClean="0">
                <a:latin typeface="Trebuchet MS" panose="020B0603020202020204" pitchFamily="34" charset="0"/>
              </a:rPr>
              <a:t>ț</a:t>
            </a:r>
            <a:r>
              <a:rPr lang="en-US" sz="1800" dirty="0" err="1" smtClean="0">
                <a:latin typeface="Trebuchet MS" panose="020B0603020202020204" pitchFamily="34" charset="0"/>
              </a:rPr>
              <a:t>ele</a:t>
            </a:r>
            <a:r>
              <a:rPr lang="en-US" sz="1800" dirty="0" smtClean="0">
                <a:latin typeface="Trebuchet MS" panose="020B0603020202020204" pitchFamily="34" charset="0"/>
              </a:rPr>
              <a:t> </a:t>
            </a:r>
            <a:r>
              <a:rPr lang="en-US" sz="1800" dirty="0" err="1">
                <a:latin typeface="Trebuchet MS" panose="020B0603020202020204" pitchFamily="34" charset="0"/>
              </a:rPr>
              <a:t>profesionale</a:t>
            </a:r>
            <a:r>
              <a:rPr lang="en-US" sz="1800" dirty="0">
                <a:latin typeface="Trebuchet MS" panose="020B0603020202020204" pitchFamily="34" charset="0"/>
              </a:rPr>
              <a:t> </a:t>
            </a:r>
            <a:r>
              <a:rPr lang="en-US" sz="1800" dirty="0" err="1">
                <a:latin typeface="Trebuchet MS" panose="020B0603020202020204" pitchFamily="34" charset="0"/>
              </a:rPr>
              <a:t>alese</a:t>
            </a:r>
            <a:r>
              <a:rPr lang="en-US" sz="1800" dirty="0">
                <a:latin typeface="Trebuchet MS" panose="020B0603020202020204" pitchFamily="34" charset="0"/>
              </a:rPr>
              <a:t> din ESCO </a:t>
            </a:r>
            <a:r>
              <a:rPr lang="ro-RO" sz="1800" dirty="0" err="1">
                <a:latin typeface="Trebuchet MS" panose="020B0603020202020204" pitchFamily="34" charset="0"/>
              </a:rPr>
              <a:t>ș</a:t>
            </a:r>
            <a:r>
              <a:rPr lang="en-US" sz="1800" dirty="0" err="1" smtClean="0">
                <a:latin typeface="Trebuchet MS" panose="020B0603020202020204" pitchFamily="34" charset="0"/>
              </a:rPr>
              <a:t>i</a:t>
            </a:r>
            <a:r>
              <a:rPr lang="en-US" sz="1800" dirty="0" smtClean="0">
                <a:latin typeface="Trebuchet MS" panose="020B0603020202020204" pitchFamily="34" charset="0"/>
              </a:rPr>
              <a:t> </a:t>
            </a:r>
            <a:r>
              <a:rPr lang="en-US" sz="1800" dirty="0">
                <a:latin typeface="Trebuchet MS" panose="020B0603020202020204" pitchFamily="34" charset="0"/>
              </a:rPr>
              <a:t>de </a:t>
            </a:r>
            <a:r>
              <a:rPr lang="en-US" sz="1800" dirty="0" err="1" smtClean="0">
                <a:latin typeface="Trebuchet MS" panose="020B0603020202020204" pitchFamily="34" charset="0"/>
              </a:rPr>
              <a:t>echip</a:t>
            </a:r>
            <a:r>
              <a:rPr lang="ro-RO" sz="1800" dirty="0" smtClean="0">
                <a:latin typeface="Trebuchet MS" panose="020B0603020202020204" pitchFamily="34" charset="0"/>
              </a:rPr>
              <a:t>ă</a:t>
            </a:r>
            <a:r>
              <a:rPr lang="en-US" sz="1800" dirty="0" smtClean="0">
                <a:latin typeface="Trebuchet MS" panose="020B0603020202020204" pitchFamily="34" charset="0"/>
              </a:rPr>
              <a:t> </a:t>
            </a:r>
            <a:r>
              <a:rPr lang="en-US" sz="1800" dirty="0">
                <a:latin typeface="Trebuchet MS" panose="020B0603020202020204" pitchFamily="34" charset="0"/>
              </a:rPr>
              <a:t>se </a:t>
            </a:r>
            <a:r>
              <a:rPr lang="en-US" sz="1800" dirty="0" err="1">
                <a:latin typeface="Trebuchet MS" panose="020B0603020202020204" pitchFamily="34" charset="0"/>
              </a:rPr>
              <a:t>stabilesc</a:t>
            </a:r>
            <a:r>
              <a:rPr lang="en-US" sz="1800" dirty="0">
                <a:latin typeface="Trebuchet MS" panose="020B0603020202020204" pitchFamily="34" charset="0"/>
              </a:rPr>
              <a:t> </a:t>
            </a:r>
            <a:r>
              <a:rPr lang="en-US" sz="1800" dirty="0" err="1" smtClean="0">
                <a:latin typeface="Trebuchet MS" panose="020B0603020202020204" pitchFamily="34" charset="0"/>
              </a:rPr>
              <a:t>competen</a:t>
            </a:r>
            <a:r>
              <a:rPr lang="ro-RO" sz="1800" dirty="0" smtClean="0">
                <a:latin typeface="Trebuchet MS" panose="020B0603020202020204" pitchFamily="34" charset="0"/>
              </a:rPr>
              <a:t>ț</a:t>
            </a:r>
            <a:r>
              <a:rPr lang="en-US" sz="1800" dirty="0" err="1" smtClean="0">
                <a:latin typeface="Trebuchet MS" panose="020B0603020202020204" pitchFamily="34" charset="0"/>
              </a:rPr>
              <a:t>ele</a:t>
            </a:r>
            <a:r>
              <a:rPr lang="en-US" sz="1800" dirty="0" smtClean="0">
                <a:latin typeface="Trebuchet MS" panose="020B0603020202020204" pitchFamily="34" charset="0"/>
              </a:rPr>
              <a:t> </a:t>
            </a:r>
            <a:r>
              <a:rPr lang="en-US" sz="1800" dirty="0">
                <a:latin typeface="Trebuchet MS" panose="020B0603020202020204" pitchFamily="34" charset="0"/>
              </a:rPr>
              <a:t>de </a:t>
            </a:r>
            <a:r>
              <a:rPr lang="en-US" sz="1800" dirty="0" err="1" smtClean="0">
                <a:latin typeface="Trebuchet MS" panose="020B0603020202020204" pitchFamily="34" charset="0"/>
              </a:rPr>
              <a:t>domeniu</a:t>
            </a:r>
            <a:r>
              <a:rPr lang="ro-RO" sz="1800" dirty="0" smtClean="0">
                <a:latin typeface="Trebuchet MS" panose="020B0603020202020204" pitchFamily="34" charset="0"/>
              </a:rPr>
              <a:t>. </a:t>
            </a:r>
            <a:r>
              <a:rPr lang="ro-RO" sz="1800" dirty="0">
                <a:latin typeface="Trebuchet MS" panose="020B0603020202020204" pitchFamily="34" charset="0"/>
              </a:rPr>
              <a:t>E</a:t>
            </a:r>
            <a:r>
              <a:rPr lang="en-US" sz="1800" dirty="0" smtClean="0">
                <a:latin typeface="Trebuchet MS" panose="020B0603020202020204" pitchFamily="34" charset="0"/>
              </a:rPr>
              <a:t>le </a:t>
            </a:r>
            <a:r>
              <a:rPr lang="en-US" sz="1800" dirty="0" err="1">
                <a:latin typeface="Trebuchet MS" panose="020B0603020202020204" pitchFamily="34" charset="0"/>
              </a:rPr>
              <a:t>ar</a:t>
            </a:r>
            <a:r>
              <a:rPr lang="en-US" sz="1800" dirty="0">
                <a:latin typeface="Trebuchet MS" panose="020B0603020202020204" pitchFamily="34" charset="0"/>
              </a:rPr>
              <a:t> </a:t>
            </a:r>
            <a:r>
              <a:rPr lang="en-US" sz="1800" dirty="0" err="1">
                <a:latin typeface="Trebuchet MS" panose="020B0603020202020204" pitchFamily="34" charset="0"/>
              </a:rPr>
              <a:t>trebui</a:t>
            </a:r>
            <a:r>
              <a:rPr lang="en-US" sz="1800" dirty="0">
                <a:latin typeface="Trebuchet MS" panose="020B0603020202020204" pitchFamily="34" charset="0"/>
              </a:rPr>
              <a:t> </a:t>
            </a:r>
            <a:r>
              <a:rPr lang="en-US" sz="1800" dirty="0" smtClean="0">
                <a:latin typeface="Trebuchet MS" panose="020B0603020202020204" pitchFamily="34" charset="0"/>
              </a:rPr>
              <a:t>s</a:t>
            </a:r>
            <a:r>
              <a:rPr lang="ro-RO" sz="1800" dirty="0" smtClean="0">
                <a:latin typeface="Trebuchet MS" panose="020B0603020202020204" pitchFamily="34" charset="0"/>
              </a:rPr>
              <a:t>ă</a:t>
            </a:r>
            <a:r>
              <a:rPr lang="en-US" sz="1800" dirty="0" smtClean="0">
                <a:latin typeface="Trebuchet MS" panose="020B0603020202020204" pitchFamily="34" charset="0"/>
              </a:rPr>
              <a:t> </a:t>
            </a:r>
            <a:r>
              <a:rPr lang="en-US" sz="1800" dirty="0">
                <a:latin typeface="Trebuchet MS" panose="020B0603020202020204" pitchFamily="34" charset="0"/>
              </a:rPr>
              <a:t>fie </a:t>
            </a:r>
            <a:r>
              <a:rPr lang="en-US" sz="1800" dirty="0" err="1" smtClean="0">
                <a:latin typeface="Trebuchet MS" panose="020B0603020202020204" pitchFamily="34" charset="0"/>
              </a:rPr>
              <a:t>acelea</a:t>
            </a:r>
            <a:r>
              <a:rPr lang="ro-RO" sz="1800" dirty="0" smtClean="0">
                <a:latin typeface="Trebuchet MS" panose="020B0603020202020204" pitchFamily="34" charset="0"/>
              </a:rPr>
              <a:t>ș</a:t>
            </a:r>
            <a:r>
              <a:rPr lang="en-US" sz="1800" dirty="0" err="1" smtClean="0">
                <a:latin typeface="Trebuchet MS" panose="020B0603020202020204" pitchFamily="34" charset="0"/>
              </a:rPr>
              <a:t>i</a:t>
            </a:r>
            <a:r>
              <a:rPr lang="en-US" sz="1800" dirty="0" smtClean="0">
                <a:latin typeface="Trebuchet MS" panose="020B0603020202020204" pitchFamily="34" charset="0"/>
              </a:rPr>
              <a:t> </a:t>
            </a:r>
            <a:r>
              <a:rPr lang="en-US" sz="1800" dirty="0" err="1">
                <a:latin typeface="Trebuchet MS" panose="020B0603020202020204" pitchFamily="34" charset="0"/>
              </a:rPr>
              <a:t>pentru</a:t>
            </a:r>
            <a:r>
              <a:rPr lang="en-US" sz="1800" dirty="0">
                <a:latin typeface="Trebuchet MS" panose="020B0603020202020204" pitchFamily="34" charset="0"/>
              </a:rPr>
              <a:t> </a:t>
            </a:r>
            <a:r>
              <a:rPr lang="en-US" sz="1800" dirty="0" err="1" smtClean="0">
                <a:latin typeface="Trebuchet MS" panose="020B0603020202020204" pitchFamily="34" charset="0"/>
              </a:rPr>
              <a:t>toat</a:t>
            </a:r>
            <a:r>
              <a:rPr lang="ro-RO" sz="1800" dirty="0" smtClean="0">
                <a:latin typeface="Trebuchet MS" panose="020B0603020202020204" pitchFamily="34" charset="0"/>
              </a:rPr>
              <a:t>ă</a:t>
            </a:r>
            <a:r>
              <a:rPr lang="en-US" sz="1800" dirty="0" smtClean="0">
                <a:latin typeface="Trebuchet MS" panose="020B0603020202020204" pitchFamily="34" charset="0"/>
              </a:rPr>
              <a:t> </a:t>
            </a:r>
            <a:r>
              <a:rPr lang="en-US" sz="1800" dirty="0" err="1">
                <a:latin typeface="Trebuchet MS" panose="020B0603020202020204" pitchFamily="34" charset="0"/>
              </a:rPr>
              <a:t>grupa</a:t>
            </a:r>
            <a:r>
              <a:rPr lang="en-US" sz="1800" dirty="0">
                <a:latin typeface="Trebuchet MS" panose="020B0603020202020204" pitchFamily="34" charset="0"/>
              </a:rPr>
              <a:t> de </a:t>
            </a:r>
            <a:r>
              <a:rPr lang="en-US" sz="1800" dirty="0" err="1" smtClean="0">
                <a:latin typeface="Trebuchet MS" panose="020B0603020202020204" pitchFamily="34" charset="0"/>
              </a:rPr>
              <a:t>baz</a:t>
            </a:r>
            <a:r>
              <a:rPr lang="ro-RO" sz="1800" dirty="0" smtClean="0">
                <a:latin typeface="Trebuchet MS" panose="020B0603020202020204" pitchFamily="34" charset="0"/>
              </a:rPr>
              <a:t>ă</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err="1" smtClean="0">
                <a:latin typeface="Trebuchet MS" panose="020B0603020202020204" pitchFamily="34" charset="0"/>
              </a:rPr>
              <a:t>caracteriz</a:t>
            </a:r>
            <a:r>
              <a:rPr lang="ro-RO" sz="1800" dirty="0" smtClean="0">
                <a:latin typeface="Trebuchet MS" panose="020B0603020202020204" pitchFamily="34" charset="0"/>
              </a:rPr>
              <a:t>â</a:t>
            </a:r>
            <a:r>
              <a:rPr lang="en-US" sz="1800" dirty="0" err="1" smtClean="0">
                <a:latin typeface="Trebuchet MS" panose="020B0603020202020204" pitchFamily="34" charset="0"/>
              </a:rPr>
              <a:t>nd</a:t>
            </a:r>
            <a:r>
              <a:rPr lang="en-US" sz="1800" dirty="0" smtClean="0">
                <a:latin typeface="Trebuchet MS" panose="020B0603020202020204" pitchFamily="34" charset="0"/>
              </a:rPr>
              <a:t> </a:t>
            </a:r>
            <a:r>
              <a:rPr lang="en-US" sz="1800" dirty="0" err="1" smtClean="0">
                <a:latin typeface="Trebuchet MS" panose="020B0603020202020204" pitchFamily="34" charset="0"/>
              </a:rPr>
              <a:t>domeniul</a:t>
            </a:r>
            <a:r>
              <a:rPr lang="ro-RO" sz="1800" dirty="0" smtClean="0">
                <a:latin typeface="Trebuchet MS" panose="020B0603020202020204" pitchFamily="34" charset="0"/>
              </a:rPr>
              <a:t>. </a:t>
            </a:r>
          </a:p>
          <a:p>
            <a:pPr marL="0" indent="0" algn="just" fontAlgn="t">
              <a:buNone/>
            </a:pPr>
            <a:r>
              <a:rPr lang="ro-RO" sz="1800" b="1" u="sng" dirty="0">
                <a:solidFill>
                  <a:srgbClr val="FF0000"/>
                </a:solidFill>
                <a:latin typeface="Trebuchet MS" panose="020B0603020202020204" pitchFamily="34" charset="0"/>
              </a:rPr>
              <a:t>E</a:t>
            </a:r>
            <a:r>
              <a:rPr lang="en-US" sz="1800" b="1" u="sng" dirty="0" smtClean="0">
                <a:solidFill>
                  <a:srgbClr val="FF0000"/>
                </a:solidFill>
                <a:latin typeface="Trebuchet MS" panose="020B0603020202020204" pitchFamily="34" charset="0"/>
              </a:rPr>
              <a:t>x</a:t>
            </a:r>
            <a:r>
              <a:rPr lang="en-US" sz="1800" b="1" u="sng" dirty="0">
                <a:solidFill>
                  <a:srgbClr val="FF0000"/>
                </a:solidFill>
                <a:latin typeface="Trebuchet MS" panose="020B0603020202020204" pitchFamily="34" charset="0"/>
              </a:rPr>
              <a:t>.:</a:t>
            </a:r>
          </a:p>
          <a:p>
            <a:pPr algn="just" fontAlgn="t"/>
            <a:r>
              <a:rPr lang="ro-RO" sz="1800" dirty="0">
                <a:latin typeface="Trebuchet MS" panose="020B0603020202020204" pitchFamily="34" charset="0"/>
              </a:rPr>
              <a:t>inginerie civilă</a:t>
            </a:r>
            <a:r>
              <a:rPr lang="en-US" sz="1800" dirty="0">
                <a:latin typeface="Trebuchet MS" panose="020B0603020202020204" pitchFamily="34" charset="0"/>
              </a:rPr>
              <a:t> 2142</a:t>
            </a:r>
          </a:p>
          <a:p>
            <a:pPr algn="just" fontAlgn="t"/>
            <a:r>
              <a:rPr lang="ro-RO" sz="1800" dirty="0">
                <a:latin typeface="Trebuchet MS" panose="020B0603020202020204" pitchFamily="34" charset="0"/>
              </a:rPr>
              <a:t>inginerie mecanică și mecatronică</a:t>
            </a:r>
            <a:r>
              <a:rPr lang="en-US" sz="1800" dirty="0">
                <a:latin typeface="Trebuchet MS" panose="020B0603020202020204" pitchFamily="34" charset="0"/>
              </a:rPr>
              <a:t> 2144</a:t>
            </a:r>
          </a:p>
          <a:p>
            <a:pPr algn="just" fontAlgn="t"/>
            <a:r>
              <a:rPr lang="ro-RO" sz="1800" dirty="0">
                <a:latin typeface="Trebuchet MS" panose="020B0603020202020204" pitchFamily="34" charset="0"/>
              </a:rPr>
              <a:t>inginerie chimică</a:t>
            </a:r>
            <a:r>
              <a:rPr lang="en-US" sz="1800" dirty="0">
                <a:latin typeface="Trebuchet MS" panose="020B0603020202020204" pitchFamily="34" charset="0"/>
              </a:rPr>
              <a:t> 2145</a:t>
            </a:r>
          </a:p>
          <a:p>
            <a:pPr algn="just" fontAlgn="t"/>
            <a:r>
              <a:rPr lang="ro-RO" sz="1800" dirty="0" err="1">
                <a:latin typeface="Trebuchet MS" panose="020B0603020202020204" pitchFamily="34" charset="0"/>
              </a:rPr>
              <a:t>a</a:t>
            </a:r>
            <a:r>
              <a:rPr lang="en-US" sz="1800" dirty="0" err="1" smtClean="0">
                <a:latin typeface="Trebuchet MS" panose="020B0603020202020204" pitchFamily="34" charset="0"/>
              </a:rPr>
              <a:t>gronomie</a:t>
            </a:r>
            <a:r>
              <a:rPr lang="en-US" sz="1800" dirty="0" smtClean="0">
                <a:latin typeface="Trebuchet MS" panose="020B0603020202020204" pitchFamily="34" charset="0"/>
              </a:rPr>
              <a:t> </a:t>
            </a:r>
            <a:r>
              <a:rPr lang="en-US" sz="1800" dirty="0">
                <a:latin typeface="Trebuchet MS" panose="020B0603020202020204" pitchFamily="34" charset="0"/>
              </a:rPr>
              <a:t>2132</a:t>
            </a:r>
          </a:p>
          <a:p>
            <a:pPr algn="just" fontAlgn="t"/>
            <a:r>
              <a:rPr lang="ro-RO" sz="1800" dirty="0">
                <a:latin typeface="Trebuchet MS" panose="020B0603020202020204" pitchFamily="34" charset="0"/>
              </a:rPr>
              <a:t>inginerie energetică și electrică</a:t>
            </a:r>
            <a:r>
              <a:rPr lang="en-US" sz="1800" dirty="0">
                <a:latin typeface="Trebuchet MS" panose="020B0603020202020204" pitchFamily="34" charset="0"/>
              </a:rPr>
              <a:t> 2151</a:t>
            </a:r>
          </a:p>
          <a:p>
            <a:pPr algn="just" fontAlgn="t"/>
            <a:r>
              <a:rPr lang="ro-RO" sz="1800" dirty="0">
                <a:latin typeface="Trebuchet MS" panose="020B0603020202020204" pitchFamily="34" charset="0"/>
              </a:rPr>
              <a:t>inginerie și management</a:t>
            </a:r>
            <a:endParaRPr lang="en-US" sz="1800" dirty="0">
              <a:latin typeface="Trebuchet MS" panose="020B0603020202020204" pitchFamily="34" charset="0"/>
            </a:endParaRPr>
          </a:p>
          <a:p>
            <a:pPr algn="just" fontAlgn="t"/>
            <a:r>
              <a:rPr lang="en-US" sz="1800" dirty="0" err="1">
                <a:latin typeface="Trebuchet MS" panose="020B0603020202020204" pitchFamily="34" charset="0"/>
              </a:rPr>
              <a:t>Termen</a:t>
            </a:r>
            <a:r>
              <a:rPr lang="en-US" sz="1800" dirty="0">
                <a:latin typeface="Trebuchet MS" panose="020B0603020202020204" pitchFamily="34" charset="0"/>
              </a:rPr>
              <a:t> </a:t>
            </a:r>
            <a:r>
              <a:rPr lang="en-US" sz="1800" dirty="0" err="1">
                <a:latin typeface="Trebuchet MS" panose="020B0603020202020204" pitchFamily="34" charset="0"/>
              </a:rPr>
              <a:t>decembrie</a:t>
            </a:r>
            <a:r>
              <a:rPr lang="en-US" sz="1800" dirty="0">
                <a:latin typeface="Trebuchet MS" panose="020B0603020202020204" pitchFamily="34" charset="0"/>
              </a:rPr>
              <a:t> 2021</a:t>
            </a:r>
          </a:p>
          <a:p>
            <a:pPr algn="just"/>
            <a:endParaRPr lang="en-US" dirty="0">
              <a:latin typeface="Trebuchet MS" panose="020B0603020202020204" pitchFamily="34" charset="0"/>
            </a:endParaRPr>
          </a:p>
        </p:txBody>
      </p:sp>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284028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31570"/>
            <a:ext cx="8229600" cy="5116830"/>
          </a:xfrm>
        </p:spPr>
        <p:txBody>
          <a:bodyPr>
            <a:normAutofit lnSpcReduction="10000"/>
          </a:bodyPr>
          <a:lstStyle/>
          <a:p>
            <a:pPr marL="0" indent="0" algn="just">
              <a:buNone/>
            </a:pPr>
            <a:r>
              <a:rPr lang="en-US" sz="2800" dirty="0" smtClean="0">
                <a:latin typeface="Trebuchet MS" panose="020B0603020202020204" pitchFamily="34" charset="0"/>
              </a:rPr>
              <a:t>ESCO –</a:t>
            </a:r>
            <a:r>
              <a:rPr lang="ro-RO" sz="2800" dirty="0" smtClean="0">
                <a:latin typeface="Trebuchet MS" panose="020B0603020202020204" pitchFamily="34" charset="0"/>
              </a:rPr>
              <a:t> R</a:t>
            </a:r>
            <a:r>
              <a:rPr lang="en-US" sz="2800" dirty="0" err="1" smtClean="0">
                <a:latin typeface="Trebuchet MS" panose="020B0603020202020204" pitchFamily="34" charset="0"/>
              </a:rPr>
              <a:t>ecomand</a:t>
            </a:r>
            <a:r>
              <a:rPr lang="ro-RO" sz="2800" dirty="0" smtClean="0">
                <a:latin typeface="Trebuchet MS" panose="020B0603020202020204" pitchFamily="34" charset="0"/>
              </a:rPr>
              <a:t>ă</a:t>
            </a:r>
            <a:r>
              <a:rPr lang="en-US" sz="2800" dirty="0" err="1" smtClean="0">
                <a:latin typeface="Trebuchet MS" panose="020B0603020202020204" pitchFamily="34" charset="0"/>
              </a:rPr>
              <a:t>ri</a:t>
            </a:r>
            <a:r>
              <a:rPr lang="en-US" sz="2800" dirty="0" smtClean="0">
                <a:latin typeface="Trebuchet MS" panose="020B0603020202020204" pitchFamily="34" charset="0"/>
              </a:rPr>
              <a:t> </a:t>
            </a:r>
            <a:endParaRPr lang="ro-RO" sz="2800" dirty="0" smtClean="0">
              <a:latin typeface="Trebuchet MS" panose="020B0603020202020204" pitchFamily="34" charset="0"/>
            </a:endParaRPr>
          </a:p>
          <a:p>
            <a:pPr marL="0" indent="0" algn="just">
              <a:buNone/>
            </a:pPr>
            <a:endParaRPr lang="en-US" sz="1400" dirty="0" smtClean="0">
              <a:latin typeface="Trebuchet MS" panose="020B0603020202020204" pitchFamily="34" charset="0"/>
            </a:endParaRPr>
          </a:p>
          <a:p>
            <a:pPr marL="0" indent="0" algn="just">
              <a:buNone/>
            </a:pPr>
            <a:r>
              <a:rPr lang="en-US" sz="1500" dirty="0">
                <a:latin typeface="Trebuchet MS" panose="020B0603020202020204" pitchFamily="34" charset="0"/>
              </a:rPr>
              <a:t>1</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Inginerie</a:t>
            </a:r>
            <a:r>
              <a:rPr lang="en-US" sz="1500" dirty="0" smtClean="0">
                <a:solidFill>
                  <a:schemeClr val="accent4">
                    <a:lumMod val="50000"/>
                  </a:schemeClr>
                </a:solidFill>
                <a:latin typeface="Trebuchet MS" panose="020B0603020202020204" pitchFamily="34" charset="0"/>
              </a:rPr>
              <a:t> civil</a:t>
            </a:r>
            <a:r>
              <a:rPr lang="ro-RO" sz="1500" dirty="0" smtClean="0">
                <a:solidFill>
                  <a:schemeClr val="accent4">
                    <a:lumMod val="50000"/>
                  </a:schemeClr>
                </a:solidFill>
                <a:latin typeface="Trebuchet MS" panose="020B0603020202020204" pitchFamily="34" charset="0"/>
              </a:rPr>
              <a:t>ă</a:t>
            </a:r>
            <a:r>
              <a:rPr lang="en-US" sz="1500" dirty="0" smtClean="0">
                <a:solidFill>
                  <a:schemeClr val="accent4">
                    <a:lumMod val="50000"/>
                  </a:schemeClr>
                </a:solidFill>
                <a:latin typeface="Trebuchet MS" panose="020B0603020202020204" pitchFamily="34" charset="0"/>
              </a:rPr>
              <a:t> –</a:t>
            </a:r>
            <a:r>
              <a:rPr lang="ro-RO"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sarcini</a:t>
            </a:r>
            <a:r>
              <a:rPr lang="en-US" sz="1500" dirty="0" smtClean="0">
                <a:solidFill>
                  <a:schemeClr val="accent4">
                    <a:lumMod val="50000"/>
                  </a:schemeClr>
                </a:solidFill>
                <a:latin typeface="Trebuchet MS" panose="020B0603020202020204" pitchFamily="34" charset="0"/>
              </a:rPr>
              <a:t> </a:t>
            </a:r>
            <a:r>
              <a:rPr lang="ro-RO" sz="1500" dirty="0" err="1">
                <a:solidFill>
                  <a:schemeClr val="accent4">
                    <a:lumMod val="50000"/>
                  </a:schemeClr>
                </a:solidFill>
                <a:latin typeface="Trebuchet MS" panose="020B0603020202020204" pitchFamily="34" charset="0"/>
              </a:rPr>
              <a:t>ș</a:t>
            </a:r>
            <a:r>
              <a:rPr lang="en-US" sz="1500" dirty="0" err="1" smtClean="0">
                <a:solidFill>
                  <a:schemeClr val="accent4">
                    <a:lumMod val="50000"/>
                  </a:schemeClr>
                </a:solidFill>
                <a:latin typeface="Trebuchet MS" panose="020B0603020202020204" pitchFamily="34" charset="0"/>
              </a:rPr>
              <a:t>i</a:t>
            </a:r>
            <a:r>
              <a:rPr lang="en-US"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atribu</a:t>
            </a:r>
            <a:r>
              <a:rPr lang="ro-RO" sz="1500" dirty="0" smtClean="0">
                <a:solidFill>
                  <a:schemeClr val="accent4">
                    <a:lumMod val="50000"/>
                  </a:schemeClr>
                </a:solidFill>
                <a:latin typeface="Trebuchet MS" panose="020B0603020202020204" pitchFamily="34" charset="0"/>
              </a:rPr>
              <a:t>ț</a:t>
            </a:r>
            <a:r>
              <a:rPr lang="en-US" sz="1500" dirty="0" err="1" smtClean="0">
                <a:solidFill>
                  <a:schemeClr val="accent4">
                    <a:lumMod val="50000"/>
                  </a:schemeClr>
                </a:solidFill>
                <a:latin typeface="Trebuchet MS" panose="020B0603020202020204" pitchFamily="34" charset="0"/>
              </a:rPr>
              <a:t>i</a:t>
            </a:r>
            <a:r>
              <a:rPr lang="ro-RO" sz="1500" dirty="0" smtClean="0">
                <a:solidFill>
                  <a:schemeClr val="accent4">
                    <a:lumMod val="50000"/>
                  </a:schemeClr>
                </a:solidFill>
                <a:latin typeface="Trebuchet MS" panose="020B0603020202020204" pitchFamily="34" charset="0"/>
              </a:rPr>
              <a:t>i</a:t>
            </a:r>
            <a:r>
              <a:rPr lang="en-US" sz="1500" dirty="0" smtClean="0">
                <a:solidFill>
                  <a:schemeClr val="accent4">
                    <a:lumMod val="50000"/>
                  </a:schemeClr>
                </a:solidFill>
                <a:latin typeface="Trebuchet MS" panose="020B0603020202020204" pitchFamily="34" charset="0"/>
              </a:rPr>
              <a:t> -</a:t>
            </a:r>
            <a:r>
              <a:rPr lang="ro-RO" sz="1500" dirty="0" smtClean="0">
                <a:solidFill>
                  <a:schemeClr val="accent4">
                    <a:lumMod val="50000"/>
                  </a:schemeClr>
                </a:solidFill>
                <a:latin typeface="Trebuchet MS" panose="020B0603020202020204" pitchFamily="34" charset="0"/>
              </a:rPr>
              <a:t> </a:t>
            </a:r>
            <a:r>
              <a:rPr lang="en-US" sz="1500" dirty="0" smtClean="0">
                <a:solidFill>
                  <a:schemeClr val="accent4">
                    <a:lumMod val="50000"/>
                  </a:schemeClr>
                </a:solidFill>
                <a:latin typeface="Trebuchet MS" panose="020B0603020202020204" pitchFamily="34" charset="0"/>
              </a:rPr>
              <a:t>2142</a:t>
            </a:r>
            <a:endParaRPr lang="en-US" sz="1500" dirty="0">
              <a:solidFill>
                <a:schemeClr val="accent4">
                  <a:lumMod val="50000"/>
                </a:schemeClr>
              </a:solidFill>
              <a:latin typeface="Trebuchet MS" panose="020B0603020202020204" pitchFamily="34" charset="0"/>
            </a:endParaRPr>
          </a:p>
          <a:p>
            <a:pPr algn="just"/>
            <a:r>
              <a:rPr lang="en-US" sz="1500" dirty="0" err="1">
                <a:latin typeface="Trebuchet MS" panose="020B0603020202020204" pitchFamily="34" charset="0"/>
              </a:rPr>
              <a:t>Calificarea</a:t>
            </a:r>
            <a:r>
              <a:rPr lang="en-US" sz="1500" dirty="0">
                <a:latin typeface="Trebuchet MS" panose="020B0603020202020204" pitchFamily="34" charset="0"/>
              </a:rPr>
              <a:t> </a:t>
            </a:r>
            <a:r>
              <a:rPr lang="en-US" sz="1500" dirty="0" err="1">
                <a:latin typeface="Trebuchet MS" panose="020B0603020202020204" pitchFamily="34" charset="0"/>
              </a:rPr>
              <a:t>inginer</a:t>
            </a:r>
            <a:r>
              <a:rPr lang="en-US" sz="1500" dirty="0">
                <a:latin typeface="Trebuchet MS" panose="020B0603020202020204" pitchFamily="34" charset="0"/>
              </a:rPr>
              <a:t> </a:t>
            </a:r>
            <a:r>
              <a:rPr lang="en-US" sz="1500" dirty="0" err="1">
                <a:latin typeface="Trebuchet MS" panose="020B0603020202020204" pitchFamily="34" charset="0"/>
              </a:rPr>
              <a:t>civilist</a:t>
            </a:r>
            <a:r>
              <a:rPr lang="en-US" sz="1500" dirty="0">
                <a:latin typeface="Trebuchet MS" panose="020B0603020202020204" pitchFamily="34" charset="0"/>
              </a:rPr>
              <a:t> </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en-US" sz="1500" dirty="0" smtClean="0">
                <a:latin typeface="Trebuchet MS" panose="020B0603020202020204" pitchFamily="34" charset="0"/>
              </a:rPr>
              <a:t>2142.1</a:t>
            </a:r>
            <a:r>
              <a:rPr lang="ro-RO" sz="1500" dirty="0" smtClean="0">
                <a:latin typeface="Trebuchet MS" panose="020B0603020202020204" pitchFamily="34" charset="0"/>
              </a:rPr>
              <a:t> </a:t>
            </a:r>
            <a:r>
              <a:rPr lang="en-US" sz="1500" dirty="0" smtClean="0">
                <a:latin typeface="Trebuchet MS" panose="020B0603020202020204" pitchFamily="34" charset="0"/>
              </a:rPr>
              <a:t>- </a:t>
            </a:r>
            <a:r>
              <a:rPr lang="en-US" sz="1500" dirty="0">
                <a:latin typeface="Trebuchet MS" panose="020B0603020202020204" pitchFamily="34" charset="0"/>
              </a:rPr>
              <a:t>se </a:t>
            </a:r>
            <a:r>
              <a:rPr lang="en-US" sz="1500" dirty="0" err="1">
                <a:latin typeface="Trebuchet MS" panose="020B0603020202020204" pitchFamily="34" charset="0"/>
              </a:rPr>
              <a:t>va</a:t>
            </a:r>
            <a:r>
              <a:rPr lang="en-US" sz="1500" dirty="0">
                <a:latin typeface="Trebuchet MS" panose="020B0603020202020204" pitchFamily="34" charset="0"/>
              </a:rPr>
              <a:t> </a:t>
            </a:r>
            <a:r>
              <a:rPr lang="ro-RO" sz="1500" dirty="0" smtClean="0">
                <a:latin typeface="Trebuchet MS" panose="020B0603020202020204" pitchFamily="34" charset="0"/>
              </a:rPr>
              <a:t>alege</a:t>
            </a:r>
            <a:r>
              <a:rPr lang="en-US" sz="1500" dirty="0" smtClean="0">
                <a:latin typeface="Trebuchet MS" panose="020B0603020202020204" pitchFamily="34" charset="0"/>
              </a:rPr>
              <a:t> </a:t>
            </a:r>
            <a:r>
              <a:rPr lang="en-US" sz="1500" dirty="0">
                <a:latin typeface="Trebuchet MS" panose="020B0603020202020204" pitchFamily="34" charset="0"/>
              </a:rPr>
              <a:t>la </a:t>
            </a:r>
            <a:r>
              <a:rPr lang="en-US" sz="1500" dirty="0" err="1">
                <a:latin typeface="Trebuchet MS" panose="020B0603020202020204" pitchFamily="34" charset="0"/>
              </a:rPr>
              <a:t>domeniu</a:t>
            </a:r>
            <a:r>
              <a:rPr lang="en-US" sz="1500" dirty="0">
                <a:latin typeface="Trebuchet MS" panose="020B0603020202020204" pitchFamily="34" charset="0"/>
              </a:rPr>
              <a:t> </a:t>
            </a:r>
            <a:r>
              <a:rPr lang="ro-RO" sz="1500" dirty="0" err="1">
                <a:latin typeface="Trebuchet MS" panose="020B0603020202020204" pitchFamily="34" charset="0"/>
              </a:rPr>
              <a:t>î</a:t>
            </a:r>
            <a:r>
              <a:rPr lang="en-US" sz="1500" dirty="0" err="1" smtClean="0">
                <a:latin typeface="Trebuchet MS" panose="020B0603020202020204" pitchFamily="34" charset="0"/>
              </a:rPr>
              <a:t>ntre</a:t>
            </a:r>
            <a:r>
              <a:rPr lang="en-US" sz="1500" dirty="0" smtClean="0">
                <a:latin typeface="Trebuchet MS" panose="020B0603020202020204" pitchFamily="34" charset="0"/>
              </a:rPr>
              <a:t> cl</a:t>
            </a:r>
            <a:r>
              <a:rPr lang="ro-RO" sz="1500" dirty="0" smtClean="0">
                <a:latin typeface="Trebuchet MS" panose="020B0603020202020204" pitchFamily="34" charset="0"/>
              </a:rPr>
              <a:t>ă</a:t>
            </a:r>
            <a:r>
              <a:rPr lang="en-US" sz="1500" dirty="0" err="1" smtClean="0">
                <a:latin typeface="Trebuchet MS" panose="020B0603020202020204" pitchFamily="34" charset="0"/>
              </a:rPr>
              <a:t>diri</a:t>
            </a:r>
            <a:r>
              <a:rPr lang="en-US" sz="1500" dirty="0" smtClean="0">
                <a:latin typeface="Trebuchet MS" panose="020B0603020202020204" pitchFamily="34" charset="0"/>
              </a:rPr>
              <a:t> </a:t>
            </a:r>
            <a:r>
              <a:rPr lang="en-US" sz="1500" dirty="0">
                <a:latin typeface="Trebuchet MS" panose="020B0603020202020204" pitchFamily="34" charset="0"/>
              </a:rPr>
              <a:t>-2142.1.2</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ro-RO" sz="1500" dirty="0">
                <a:latin typeface="Trebuchet MS" panose="020B0603020202020204" pitchFamily="34" charset="0"/>
              </a:rPr>
              <a:t>ș</a:t>
            </a:r>
            <a:r>
              <a:rPr lang="en-US" sz="1500" dirty="0" err="1" smtClean="0">
                <a:latin typeface="Trebuchet MS" panose="020B0603020202020204" pitchFamily="34" charset="0"/>
              </a:rPr>
              <a:t>i</a:t>
            </a:r>
            <a:r>
              <a:rPr lang="en-US" sz="1500" dirty="0" smtClean="0">
                <a:latin typeface="Trebuchet MS" panose="020B0603020202020204" pitchFamily="34" charset="0"/>
              </a:rPr>
              <a:t> </a:t>
            </a:r>
            <a:r>
              <a:rPr lang="en-US" sz="1500" dirty="0" err="1" smtClean="0">
                <a:latin typeface="Trebuchet MS" panose="020B0603020202020204" pitchFamily="34" charset="0"/>
              </a:rPr>
              <a:t>infrastructur</a:t>
            </a:r>
            <a:r>
              <a:rPr lang="ro-RO" sz="1500" dirty="0" smtClean="0">
                <a:latin typeface="Trebuchet MS" panose="020B0603020202020204" pitchFamily="34" charset="0"/>
              </a:rPr>
              <a:t>ă</a:t>
            </a:r>
            <a:r>
              <a:rPr lang="en-US" sz="1500" dirty="0" smtClean="0">
                <a:latin typeface="Trebuchet MS" panose="020B0603020202020204" pitchFamily="34" charset="0"/>
              </a:rPr>
              <a:t> </a:t>
            </a:r>
            <a:r>
              <a:rPr lang="en-US" sz="1500" dirty="0">
                <a:latin typeface="Trebuchet MS" panose="020B0603020202020204" pitchFamily="34" charset="0"/>
              </a:rPr>
              <a:t>2142.1.9</a:t>
            </a:r>
          </a:p>
          <a:p>
            <a:pPr marL="0" indent="0" algn="just">
              <a:buNone/>
            </a:pPr>
            <a:r>
              <a:rPr lang="en-US" sz="1500" dirty="0">
                <a:latin typeface="Trebuchet MS" panose="020B0603020202020204" pitchFamily="34" charset="0"/>
              </a:rPr>
              <a:t>2. </a:t>
            </a:r>
            <a:r>
              <a:rPr lang="en-US" sz="1500" dirty="0" err="1">
                <a:solidFill>
                  <a:schemeClr val="accent4">
                    <a:lumMod val="50000"/>
                  </a:schemeClr>
                </a:solidFill>
                <a:latin typeface="Trebuchet MS" panose="020B0603020202020204" pitchFamily="34" charset="0"/>
              </a:rPr>
              <a:t>Inginerie</a:t>
            </a:r>
            <a:r>
              <a:rPr lang="en-US" sz="1500" dirty="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ch</a:t>
            </a:r>
            <a:r>
              <a:rPr lang="ro-RO" sz="1500" dirty="0" smtClean="0">
                <a:solidFill>
                  <a:schemeClr val="accent4">
                    <a:lumMod val="50000"/>
                  </a:schemeClr>
                </a:solidFill>
                <a:latin typeface="Trebuchet MS" panose="020B0603020202020204" pitchFamily="34" charset="0"/>
              </a:rPr>
              <a:t>i</a:t>
            </a:r>
            <a:r>
              <a:rPr lang="en-US" sz="1500" dirty="0" smtClean="0">
                <a:solidFill>
                  <a:schemeClr val="accent4">
                    <a:lumMod val="50000"/>
                  </a:schemeClr>
                </a:solidFill>
                <a:latin typeface="Trebuchet MS" panose="020B0603020202020204" pitchFamily="34" charset="0"/>
              </a:rPr>
              <a:t>mic</a:t>
            </a:r>
            <a:r>
              <a:rPr lang="ro-RO" sz="1500" dirty="0" smtClean="0">
                <a:solidFill>
                  <a:schemeClr val="accent4">
                    <a:lumMod val="50000"/>
                  </a:schemeClr>
                </a:solidFill>
                <a:latin typeface="Trebuchet MS" panose="020B0603020202020204" pitchFamily="34" charset="0"/>
              </a:rPr>
              <a:t>ă</a:t>
            </a:r>
            <a:r>
              <a:rPr lang="en-US" sz="1500" dirty="0" smtClean="0">
                <a:solidFill>
                  <a:schemeClr val="accent4">
                    <a:lumMod val="50000"/>
                  </a:schemeClr>
                </a:solidFill>
                <a:latin typeface="Trebuchet MS" panose="020B0603020202020204" pitchFamily="34" charset="0"/>
              </a:rPr>
              <a:t> –</a:t>
            </a:r>
            <a:r>
              <a:rPr lang="ro-RO"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sarcini</a:t>
            </a:r>
            <a:r>
              <a:rPr lang="en-US" sz="1500" dirty="0" smtClean="0">
                <a:solidFill>
                  <a:schemeClr val="accent4">
                    <a:lumMod val="50000"/>
                  </a:schemeClr>
                </a:solidFill>
                <a:latin typeface="Trebuchet MS" panose="020B0603020202020204" pitchFamily="34" charset="0"/>
              </a:rPr>
              <a:t> </a:t>
            </a:r>
            <a:r>
              <a:rPr lang="ro-RO" sz="1500" dirty="0" err="1">
                <a:solidFill>
                  <a:schemeClr val="accent4">
                    <a:lumMod val="50000"/>
                  </a:schemeClr>
                </a:solidFill>
                <a:latin typeface="Trebuchet MS" panose="020B0603020202020204" pitchFamily="34" charset="0"/>
              </a:rPr>
              <a:t>ș</a:t>
            </a:r>
            <a:r>
              <a:rPr lang="en-US" sz="1500" dirty="0" err="1" smtClean="0">
                <a:solidFill>
                  <a:schemeClr val="accent4">
                    <a:lumMod val="50000"/>
                  </a:schemeClr>
                </a:solidFill>
                <a:latin typeface="Trebuchet MS" panose="020B0603020202020204" pitchFamily="34" charset="0"/>
              </a:rPr>
              <a:t>i</a:t>
            </a:r>
            <a:r>
              <a:rPr lang="en-US"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atribu</a:t>
            </a:r>
            <a:r>
              <a:rPr lang="ro-RO" sz="1500" dirty="0" smtClean="0">
                <a:solidFill>
                  <a:schemeClr val="accent4">
                    <a:lumMod val="50000"/>
                  </a:schemeClr>
                </a:solidFill>
                <a:latin typeface="Trebuchet MS" panose="020B0603020202020204" pitchFamily="34" charset="0"/>
              </a:rPr>
              <a:t>ț</a:t>
            </a:r>
            <a:r>
              <a:rPr lang="en-US" sz="1500" dirty="0" smtClean="0">
                <a:solidFill>
                  <a:schemeClr val="accent4">
                    <a:lumMod val="50000"/>
                  </a:schemeClr>
                </a:solidFill>
                <a:latin typeface="Trebuchet MS" panose="020B0603020202020204" pitchFamily="34" charset="0"/>
              </a:rPr>
              <a:t>ii -</a:t>
            </a:r>
            <a:r>
              <a:rPr lang="ro-RO" sz="1500" dirty="0" smtClean="0">
                <a:solidFill>
                  <a:schemeClr val="accent4">
                    <a:lumMod val="50000"/>
                  </a:schemeClr>
                </a:solidFill>
                <a:latin typeface="Trebuchet MS" panose="020B0603020202020204" pitchFamily="34" charset="0"/>
              </a:rPr>
              <a:t> </a:t>
            </a:r>
            <a:r>
              <a:rPr lang="en-US" sz="1500" dirty="0" smtClean="0">
                <a:solidFill>
                  <a:schemeClr val="accent4">
                    <a:lumMod val="50000"/>
                  </a:schemeClr>
                </a:solidFill>
                <a:latin typeface="Trebuchet MS" panose="020B0603020202020204" pitchFamily="34" charset="0"/>
              </a:rPr>
              <a:t>2145</a:t>
            </a:r>
            <a:endParaRPr lang="en-US" sz="1500" dirty="0">
              <a:solidFill>
                <a:schemeClr val="accent4">
                  <a:lumMod val="50000"/>
                </a:schemeClr>
              </a:solidFill>
              <a:latin typeface="Trebuchet MS" panose="020B0603020202020204" pitchFamily="34" charset="0"/>
            </a:endParaRPr>
          </a:p>
          <a:p>
            <a:pPr marL="0" indent="0" algn="just">
              <a:buNone/>
            </a:pPr>
            <a:r>
              <a:rPr lang="en-US" sz="1500" dirty="0" err="1">
                <a:latin typeface="Trebuchet MS" panose="020B0603020202020204" pitchFamily="34" charset="0"/>
              </a:rPr>
              <a:t>Calificarea</a:t>
            </a:r>
            <a:r>
              <a:rPr lang="en-US" sz="1500" dirty="0">
                <a:latin typeface="Trebuchet MS" panose="020B0603020202020204" pitchFamily="34" charset="0"/>
              </a:rPr>
              <a:t> </a:t>
            </a:r>
            <a:r>
              <a:rPr lang="en-US" sz="1500" dirty="0" err="1">
                <a:latin typeface="Trebuchet MS" panose="020B0603020202020204" pitchFamily="34" charset="0"/>
              </a:rPr>
              <a:t>inginer</a:t>
            </a:r>
            <a:r>
              <a:rPr lang="en-US" sz="1500" dirty="0">
                <a:latin typeface="Trebuchet MS" panose="020B0603020202020204" pitchFamily="34" charset="0"/>
              </a:rPr>
              <a:t> </a:t>
            </a:r>
            <a:r>
              <a:rPr lang="en-US" sz="1500" dirty="0" err="1">
                <a:latin typeface="Trebuchet MS" panose="020B0603020202020204" pitchFamily="34" charset="0"/>
              </a:rPr>
              <a:t>chimist</a:t>
            </a:r>
            <a:r>
              <a:rPr lang="en-US" sz="1500" dirty="0">
                <a:latin typeface="Trebuchet MS" panose="020B0603020202020204" pitchFamily="34" charset="0"/>
              </a:rPr>
              <a:t> </a:t>
            </a:r>
            <a:r>
              <a:rPr lang="en-US" sz="1500" dirty="0" smtClean="0">
                <a:latin typeface="Trebuchet MS" panose="020B0603020202020204" pitchFamily="34" charset="0"/>
              </a:rPr>
              <a:t>2145.1</a:t>
            </a:r>
            <a:r>
              <a:rPr lang="ro-RO" sz="1500" dirty="0" smtClean="0">
                <a:latin typeface="Trebuchet MS" panose="020B0603020202020204" pitchFamily="34" charset="0"/>
              </a:rPr>
              <a:t> </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en-US" sz="1500" dirty="0" smtClean="0">
                <a:latin typeface="Trebuchet MS" panose="020B0603020202020204" pitchFamily="34" charset="0"/>
              </a:rPr>
              <a:t>se </a:t>
            </a:r>
            <a:r>
              <a:rPr lang="en-US" sz="1500" dirty="0" err="1">
                <a:latin typeface="Trebuchet MS" panose="020B0603020202020204" pitchFamily="34" charset="0"/>
              </a:rPr>
              <a:t>va</a:t>
            </a:r>
            <a:r>
              <a:rPr lang="en-US" sz="1500" dirty="0">
                <a:latin typeface="Trebuchet MS" panose="020B0603020202020204" pitchFamily="34" charset="0"/>
              </a:rPr>
              <a:t> </a:t>
            </a:r>
            <a:r>
              <a:rPr lang="en-US" sz="1500" dirty="0" err="1">
                <a:latin typeface="Trebuchet MS" panose="020B0603020202020204" pitchFamily="34" charset="0"/>
              </a:rPr>
              <a:t>alege</a:t>
            </a:r>
            <a:r>
              <a:rPr lang="en-US" sz="1500" dirty="0">
                <a:latin typeface="Trebuchet MS" panose="020B0603020202020204" pitchFamily="34" charset="0"/>
              </a:rPr>
              <a:t> la </a:t>
            </a:r>
            <a:r>
              <a:rPr lang="en-US" sz="1500" dirty="0" err="1">
                <a:latin typeface="Trebuchet MS" panose="020B0603020202020204" pitchFamily="34" charset="0"/>
              </a:rPr>
              <a:t>domeniu</a:t>
            </a:r>
            <a:r>
              <a:rPr lang="en-US" sz="1500" dirty="0">
                <a:latin typeface="Trebuchet MS" panose="020B0603020202020204" pitchFamily="34" charset="0"/>
              </a:rPr>
              <a:t> </a:t>
            </a:r>
            <a:r>
              <a:rPr lang="ro-RO" sz="1500" dirty="0" err="1">
                <a:latin typeface="Trebuchet MS" panose="020B0603020202020204" pitchFamily="34" charset="0"/>
              </a:rPr>
              <a:t>î</a:t>
            </a:r>
            <a:r>
              <a:rPr lang="en-US" sz="1500" dirty="0" err="1" smtClean="0">
                <a:latin typeface="Trebuchet MS" panose="020B0603020202020204" pitchFamily="34" charset="0"/>
              </a:rPr>
              <a:t>ntre</a:t>
            </a:r>
            <a:r>
              <a:rPr lang="en-US" sz="1500" dirty="0" smtClean="0">
                <a:latin typeface="Trebuchet MS" panose="020B0603020202020204" pitchFamily="34" charset="0"/>
              </a:rPr>
              <a:t> </a:t>
            </a:r>
            <a:r>
              <a:rPr lang="en-US" sz="1500" dirty="0" err="1" smtClean="0">
                <a:latin typeface="Trebuchet MS" panose="020B0603020202020204" pitchFamily="34" charset="0"/>
              </a:rPr>
              <a:t>bioch</a:t>
            </a:r>
            <a:r>
              <a:rPr lang="ro-RO" sz="1500" dirty="0" smtClean="0">
                <a:latin typeface="Trebuchet MS" panose="020B0603020202020204" pitchFamily="34" charset="0"/>
              </a:rPr>
              <a:t>i</a:t>
            </a:r>
            <a:r>
              <a:rPr lang="en-US" sz="1500" dirty="0" smtClean="0">
                <a:latin typeface="Trebuchet MS" panose="020B0603020202020204" pitchFamily="34" charset="0"/>
              </a:rPr>
              <a:t>mist </a:t>
            </a:r>
            <a:r>
              <a:rPr lang="en-US" sz="1500" dirty="0">
                <a:latin typeface="Trebuchet MS" panose="020B0603020202020204" pitchFamily="34" charset="0"/>
              </a:rPr>
              <a:t>-</a:t>
            </a:r>
            <a:r>
              <a:rPr lang="en-US" sz="1500" dirty="0" smtClean="0">
                <a:latin typeface="Trebuchet MS" panose="020B0603020202020204" pitchFamily="34" charset="0"/>
              </a:rPr>
              <a:t>2145.1.1.</a:t>
            </a:r>
            <a:r>
              <a:rPr lang="ro-RO" sz="1500" dirty="0" smtClean="0">
                <a:latin typeface="Trebuchet MS" panose="020B0603020202020204" pitchFamily="34" charset="0"/>
              </a:rPr>
              <a:t> ș</a:t>
            </a:r>
            <a:r>
              <a:rPr lang="en-US" sz="1500" dirty="0" err="1" smtClean="0">
                <a:latin typeface="Trebuchet MS" panose="020B0603020202020204" pitchFamily="34" charset="0"/>
              </a:rPr>
              <a:t>i</a:t>
            </a:r>
            <a:r>
              <a:rPr lang="en-US" sz="1500" dirty="0" smtClean="0">
                <a:latin typeface="Trebuchet MS" panose="020B0603020202020204" pitchFamily="34" charset="0"/>
              </a:rPr>
              <a:t> </a:t>
            </a:r>
            <a:r>
              <a:rPr lang="ro-RO" sz="1500" dirty="0" smtClean="0">
                <a:latin typeface="Trebuchet MS" panose="020B0603020202020204" pitchFamily="34" charset="0"/>
              </a:rPr>
              <a:t>inginer </a:t>
            </a:r>
            <a:r>
              <a:rPr lang="en-US" sz="1500" dirty="0" err="1" smtClean="0">
                <a:latin typeface="Trebuchet MS" panose="020B0603020202020204" pitchFamily="34" charset="0"/>
              </a:rPr>
              <a:t>farmaceutic</a:t>
            </a:r>
            <a:r>
              <a:rPr lang="en-US" sz="1500" dirty="0" smtClean="0">
                <a:latin typeface="Trebuchet MS" panose="020B0603020202020204" pitchFamily="34" charset="0"/>
              </a:rPr>
              <a:t> </a:t>
            </a:r>
            <a:r>
              <a:rPr lang="en-US" sz="1500" dirty="0">
                <a:latin typeface="Trebuchet MS" panose="020B0603020202020204" pitchFamily="34" charset="0"/>
              </a:rPr>
              <a:t>2145.9</a:t>
            </a:r>
          </a:p>
          <a:p>
            <a:pPr marL="0" indent="0" algn="just">
              <a:buNone/>
            </a:pPr>
            <a:r>
              <a:rPr lang="en-US" sz="1500" dirty="0">
                <a:latin typeface="Trebuchet MS" panose="020B0603020202020204" pitchFamily="34" charset="0"/>
              </a:rPr>
              <a:t>3</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Inginerie</a:t>
            </a:r>
            <a:r>
              <a:rPr lang="en-US"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mecanic</a:t>
            </a:r>
            <a:r>
              <a:rPr lang="ro-RO" sz="1500" dirty="0" smtClean="0">
                <a:solidFill>
                  <a:schemeClr val="accent4">
                    <a:lumMod val="50000"/>
                  </a:schemeClr>
                </a:solidFill>
                <a:latin typeface="Trebuchet MS" panose="020B0603020202020204" pitchFamily="34" charset="0"/>
              </a:rPr>
              <a:t>ă</a:t>
            </a:r>
            <a:r>
              <a:rPr lang="en-US" sz="1500" dirty="0" smtClean="0">
                <a:solidFill>
                  <a:schemeClr val="accent4">
                    <a:lumMod val="50000"/>
                  </a:schemeClr>
                </a:solidFill>
                <a:latin typeface="Trebuchet MS" panose="020B0603020202020204" pitchFamily="34" charset="0"/>
              </a:rPr>
              <a:t> </a:t>
            </a:r>
            <a:r>
              <a:rPr lang="en-US" sz="1500" dirty="0">
                <a:solidFill>
                  <a:schemeClr val="accent4">
                    <a:lumMod val="50000"/>
                  </a:schemeClr>
                </a:solidFill>
                <a:latin typeface="Trebuchet MS" panose="020B0603020202020204" pitchFamily="34" charset="0"/>
              </a:rPr>
              <a:t>–</a:t>
            </a:r>
            <a:r>
              <a:rPr lang="en-US" sz="1500" dirty="0" err="1">
                <a:solidFill>
                  <a:schemeClr val="accent4">
                    <a:lumMod val="50000"/>
                  </a:schemeClr>
                </a:solidFill>
                <a:latin typeface="Trebuchet MS" panose="020B0603020202020204" pitchFamily="34" charset="0"/>
              </a:rPr>
              <a:t>sarcini</a:t>
            </a:r>
            <a:r>
              <a:rPr lang="en-US" sz="1500" dirty="0">
                <a:solidFill>
                  <a:schemeClr val="accent4">
                    <a:lumMod val="50000"/>
                  </a:schemeClr>
                </a:solidFill>
                <a:latin typeface="Trebuchet MS" panose="020B0603020202020204" pitchFamily="34" charset="0"/>
              </a:rPr>
              <a:t> </a:t>
            </a:r>
            <a:r>
              <a:rPr lang="ro-RO" sz="1500" dirty="0" err="1">
                <a:solidFill>
                  <a:schemeClr val="accent4">
                    <a:lumMod val="50000"/>
                  </a:schemeClr>
                </a:solidFill>
                <a:latin typeface="Trebuchet MS" panose="020B0603020202020204" pitchFamily="34" charset="0"/>
              </a:rPr>
              <a:t>ș</a:t>
            </a:r>
            <a:r>
              <a:rPr lang="en-US" sz="1500" dirty="0" err="1" smtClean="0">
                <a:solidFill>
                  <a:schemeClr val="accent4">
                    <a:lumMod val="50000"/>
                  </a:schemeClr>
                </a:solidFill>
                <a:latin typeface="Trebuchet MS" panose="020B0603020202020204" pitchFamily="34" charset="0"/>
              </a:rPr>
              <a:t>i</a:t>
            </a:r>
            <a:r>
              <a:rPr lang="en-US"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atribu</a:t>
            </a:r>
            <a:r>
              <a:rPr lang="ro-RO" sz="1500" dirty="0" smtClean="0">
                <a:solidFill>
                  <a:schemeClr val="accent4">
                    <a:lumMod val="50000"/>
                  </a:schemeClr>
                </a:solidFill>
                <a:latin typeface="Trebuchet MS" panose="020B0603020202020204" pitchFamily="34" charset="0"/>
              </a:rPr>
              <a:t>ț</a:t>
            </a:r>
            <a:r>
              <a:rPr lang="en-US" sz="1500" dirty="0" smtClean="0">
                <a:solidFill>
                  <a:schemeClr val="accent4">
                    <a:lumMod val="50000"/>
                  </a:schemeClr>
                </a:solidFill>
                <a:latin typeface="Trebuchet MS" panose="020B0603020202020204" pitchFamily="34" charset="0"/>
              </a:rPr>
              <a:t>ii </a:t>
            </a:r>
            <a:r>
              <a:rPr lang="en-US" sz="1500" dirty="0">
                <a:solidFill>
                  <a:schemeClr val="accent4">
                    <a:lumMod val="50000"/>
                  </a:schemeClr>
                </a:solidFill>
                <a:latin typeface="Trebuchet MS" panose="020B0603020202020204" pitchFamily="34" charset="0"/>
              </a:rPr>
              <a:t>-2144</a:t>
            </a:r>
          </a:p>
          <a:p>
            <a:pPr marL="0" indent="0" algn="just">
              <a:buNone/>
            </a:pPr>
            <a:r>
              <a:rPr lang="en-US" sz="1500" dirty="0" err="1">
                <a:latin typeface="Trebuchet MS" panose="020B0603020202020204" pitchFamily="34" charset="0"/>
              </a:rPr>
              <a:t>Calificarea</a:t>
            </a:r>
            <a:r>
              <a:rPr lang="en-US" sz="1500" dirty="0">
                <a:latin typeface="Trebuchet MS" panose="020B0603020202020204" pitchFamily="34" charset="0"/>
              </a:rPr>
              <a:t> </a:t>
            </a:r>
            <a:r>
              <a:rPr lang="en-US" sz="1500" dirty="0" err="1">
                <a:latin typeface="Trebuchet MS" panose="020B0603020202020204" pitchFamily="34" charset="0"/>
              </a:rPr>
              <a:t>inginer</a:t>
            </a:r>
            <a:r>
              <a:rPr lang="en-US" sz="1500" dirty="0">
                <a:latin typeface="Trebuchet MS" panose="020B0603020202020204" pitchFamily="34" charset="0"/>
              </a:rPr>
              <a:t> </a:t>
            </a:r>
            <a:r>
              <a:rPr lang="en-US" sz="1500" dirty="0" err="1" smtClean="0">
                <a:latin typeface="Trebuchet MS" panose="020B0603020202020204" pitchFamily="34" charset="0"/>
              </a:rPr>
              <a:t>mec</a:t>
            </a:r>
            <a:r>
              <a:rPr lang="ro-RO" sz="1500" dirty="0" smtClean="0">
                <a:latin typeface="Trebuchet MS" panose="020B0603020202020204" pitchFamily="34" charset="0"/>
              </a:rPr>
              <a:t>a</a:t>
            </a:r>
            <a:r>
              <a:rPr lang="en-US" sz="1500" dirty="0" err="1" smtClean="0">
                <a:latin typeface="Trebuchet MS" panose="020B0603020202020204" pitchFamily="34" charset="0"/>
              </a:rPr>
              <a:t>nic</a:t>
            </a:r>
            <a:r>
              <a:rPr lang="en-US" sz="1500" dirty="0" smtClean="0">
                <a:latin typeface="Trebuchet MS" panose="020B0603020202020204" pitchFamily="34" charset="0"/>
              </a:rPr>
              <a:t> 2144.1</a:t>
            </a:r>
            <a:r>
              <a:rPr lang="ro-RO" sz="1500" dirty="0" smtClean="0">
                <a:latin typeface="Trebuchet MS" panose="020B0603020202020204" pitchFamily="34" charset="0"/>
              </a:rPr>
              <a:t> </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en-US" sz="1500" dirty="0" err="1" smtClean="0">
                <a:latin typeface="Trebuchet MS" panose="020B0603020202020204" pitchFamily="34" charset="0"/>
              </a:rPr>
              <a:t>domeniul</a:t>
            </a:r>
            <a:r>
              <a:rPr lang="en-US" sz="1500" dirty="0" smtClean="0">
                <a:latin typeface="Trebuchet MS" panose="020B0603020202020204" pitchFamily="34" charset="0"/>
              </a:rPr>
              <a:t> </a:t>
            </a:r>
            <a:r>
              <a:rPr lang="en-US" sz="1500" dirty="0" err="1" smtClean="0">
                <a:latin typeface="Trebuchet MS" panose="020B0603020202020204" pitchFamily="34" charset="0"/>
              </a:rPr>
              <a:t>macatronic</a:t>
            </a:r>
            <a:r>
              <a:rPr lang="ro-RO" sz="1500" dirty="0" smtClean="0">
                <a:latin typeface="Trebuchet MS" panose="020B0603020202020204" pitchFamily="34" charset="0"/>
              </a:rPr>
              <a:t>ă</a:t>
            </a:r>
            <a:r>
              <a:rPr lang="en-US" sz="1500" dirty="0" smtClean="0">
                <a:latin typeface="Trebuchet MS" panose="020B0603020202020204" pitchFamily="34" charset="0"/>
              </a:rPr>
              <a:t> 2144.1.11</a:t>
            </a:r>
            <a:endParaRPr lang="en-US" sz="1500" dirty="0">
              <a:latin typeface="Trebuchet MS" panose="020B0603020202020204" pitchFamily="34" charset="0"/>
            </a:endParaRPr>
          </a:p>
          <a:p>
            <a:pPr marL="0" indent="0" algn="just">
              <a:buNone/>
            </a:pPr>
            <a:r>
              <a:rPr lang="en-US" sz="1500" dirty="0">
                <a:latin typeface="Trebuchet MS" panose="020B0603020202020204" pitchFamily="34" charset="0"/>
              </a:rPr>
              <a:t>4</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Calificarea</a:t>
            </a:r>
            <a:r>
              <a:rPr lang="en-US" sz="1500" dirty="0" smtClean="0">
                <a:solidFill>
                  <a:schemeClr val="accent4">
                    <a:lumMod val="50000"/>
                  </a:schemeClr>
                </a:solidFill>
                <a:latin typeface="Trebuchet MS" panose="020B0603020202020204" pitchFamily="34" charset="0"/>
              </a:rPr>
              <a:t> </a:t>
            </a:r>
            <a:r>
              <a:rPr lang="en-US" sz="1500" dirty="0" err="1">
                <a:solidFill>
                  <a:schemeClr val="accent4">
                    <a:lumMod val="50000"/>
                  </a:schemeClr>
                </a:solidFill>
                <a:latin typeface="Trebuchet MS" panose="020B0603020202020204" pitchFamily="34" charset="0"/>
              </a:rPr>
              <a:t>inginer</a:t>
            </a:r>
            <a:r>
              <a:rPr lang="en-US" sz="1500" dirty="0">
                <a:solidFill>
                  <a:schemeClr val="accent4">
                    <a:lumMod val="50000"/>
                  </a:schemeClr>
                </a:solidFill>
                <a:latin typeface="Trebuchet MS" panose="020B0603020202020204" pitchFamily="34" charset="0"/>
              </a:rPr>
              <a:t> </a:t>
            </a:r>
            <a:r>
              <a:rPr lang="en-US" sz="1500" dirty="0" err="1">
                <a:solidFill>
                  <a:schemeClr val="accent4">
                    <a:lumMod val="50000"/>
                  </a:schemeClr>
                </a:solidFill>
                <a:latin typeface="Trebuchet MS" panose="020B0603020202020204" pitchFamily="34" charset="0"/>
              </a:rPr>
              <a:t>energetician</a:t>
            </a:r>
            <a:r>
              <a:rPr lang="en-US" sz="1500" dirty="0">
                <a:solidFill>
                  <a:schemeClr val="accent4">
                    <a:lumMod val="50000"/>
                  </a:schemeClr>
                </a:solidFill>
                <a:latin typeface="Trebuchet MS" panose="020B0603020202020204" pitchFamily="34" charset="0"/>
              </a:rPr>
              <a:t> 2149.7</a:t>
            </a:r>
          </a:p>
          <a:p>
            <a:pPr marL="0" indent="0" algn="just">
              <a:buNone/>
            </a:pPr>
            <a:r>
              <a:rPr lang="en-US" sz="1500" dirty="0" err="1">
                <a:latin typeface="Trebuchet MS" panose="020B0603020202020204" pitchFamily="34" charset="0"/>
              </a:rPr>
              <a:t>Domeniul</a:t>
            </a:r>
            <a:r>
              <a:rPr lang="en-US" sz="1500" dirty="0">
                <a:latin typeface="Trebuchet MS" panose="020B0603020202020204" pitchFamily="34" charset="0"/>
              </a:rPr>
              <a:t> </a:t>
            </a:r>
            <a:r>
              <a:rPr lang="en-US" sz="1500" dirty="0" err="1">
                <a:latin typeface="Trebuchet MS" panose="020B0603020202020204" pitchFamily="34" charset="0"/>
              </a:rPr>
              <a:t>ingineria</a:t>
            </a:r>
            <a:r>
              <a:rPr lang="en-US" sz="1500" dirty="0">
                <a:latin typeface="Trebuchet MS" panose="020B0603020202020204" pitchFamily="34" charset="0"/>
              </a:rPr>
              <a:t> </a:t>
            </a:r>
            <a:r>
              <a:rPr lang="en-US" sz="1500" dirty="0" err="1">
                <a:latin typeface="Trebuchet MS" panose="020B0603020202020204" pitchFamily="34" charset="0"/>
              </a:rPr>
              <a:t>sistmelor</a:t>
            </a:r>
            <a:r>
              <a:rPr lang="en-US" sz="1500" dirty="0">
                <a:latin typeface="Trebuchet MS" panose="020B0603020202020204" pitchFamily="34" charset="0"/>
              </a:rPr>
              <a:t> </a:t>
            </a:r>
            <a:r>
              <a:rPr lang="en-US" sz="1500" dirty="0" err="1" smtClean="0">
                <a:latin typeface="Trebuchet MS" panose="020B0603020202020204" pitchFamily="34" charset="0"/>
              </a:rPr>
              <a:t>ene</a:t>
            </a:r>
            <a:r>
              <a:rPr lang="ro-RO" sz="1500" dirty="0" smtClean="0">
                <a:latin typeface="Trebuchet MS" panose="020B0603020202020204" pitchFamily="34" charset="0"/>
              </a:rPr>
              <a:t>r</a:t>
            </a:r>
            <a:r>
              <a:rPr lang="en-US" sz="1500" dirty="0" err="1" smtClean="0">
                <a:latin typeface="Trebuchet MS" panose="020B0603020202020204" pitchFamily="34" charset="0"/>
              </a:rPr>
              <a:t>getice</a:t>
            </a:r>
            <a:r>
              <a:rPr lang="en-US" sz="1500" dirty="0" smtClean="0">
                <a:latin typeface="Trebuchet MS" panose="020B0603020202020204" pitchFamily="34" charset="0"/>
              </a:rPr>
              <a:t> </a:t>
            </a:r>
            <a:r>
              <a:rPr lang="en-US" sz="1500" dirty="0">
                <a:latin typeface="Trebuchet MS" panose="020B0603020202020204" pitchFamily="34" charset="0"/>
              </a:rPr>
              <a:t>2149.7.1</a:t>
            </a:r>
          </a:p>
          <a:p>
            <a:pPr marL="0" indent="0" algn="just">
              <a:buNone/>
            </a:pPr>
            <a:r>
              <a:rPr lang="en-US" sz="1500" dirty="0">
                <a:latin typeface="Trebuchet MS" panose="020B0603020202020204" pitchFamily="34" charset="0"/>
              </a:rPr>
              <a:t>5</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Agronomie</a:t>
            </a:r>
            <a:r>
              <a:rPr lang="en-US" sz="1500" dirty="0" smtClean="0">
                <a:solidFill>
                  <a:schemeClr val="accent4">
                    <a:lumMod val="50000"/>
                  </a:schemeClr>
                </a:solidFill>
                <a:latin typeface="Trebuchet MS" panose="020B0603020202020204" pitchFamily="34" charset="0"/>
              </a:rPr>
              <a:t> –</a:t>
            </a:r>
            <a:r>
              <a:rPr lang="ro-RO"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sarcini</a:t>
            </a:r>
            <a:r>
              <a:rPr lang="en-US" sz="1500" dirty="0" smtClean="0">
                <a:solidFill>
                  <a:schemeClr val="accent4">
                    <a:lumMod val="50000"/>
                  </a:schemeClr>
                </a:solidFill>
                <a:latin typeface="Trebuchet MS" panose="020B0603020202020204" pitchFamily="34" charset="0"/>
              </a:rPr>
              <a:t> </a:t>
            </a:r>
            <a:r>
              <a:rPr lang="ro-RO" sz="1500" dirty="0" smtClean="0">
                <a:solidFill>
                  <a:schemeClr val="accent4">
                    <a:lumMod val="50000"/>
                  </a:schemeClr>
                </a:solidFill>
                <a:latin typeface="Trebuchet MS" panose="020B0603020202020204" pitchFamily="34" charset="0"/>
              </a:rPr>
              <a:t>ș</a:t>
            </a:r>
            <a:r>
              <a:rPr lang="en-US" sz="1500" dirty="0" err="1" smtClean="0">
                <a:solidFill>
                  <a:schemeClr val="accent4">
                    <a:lumMod val="50000"/>
                  </a:schemeClr>
                </a:solidFill>
                <a:latin typeface="Trebuchet MS" panose="020B0603020202020204" pitchFamily="34" charset="0"/>
              </a:rPr>
              <a:t>i</a:t>
            </a:r>
            <a:r>
              <a:rPr lang="en-US"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atribu</a:t>
            </a:r>
            <a:r>
              <a:rPr lang="ro-RO" sz="1500" dirty="0" smtClean="0">
                <a:solidFill>
                  <a:schemeClr val="accent4">
                    <a:lumMod val="50000"/>
                  </a:schemeClr>
                </a:solidFill>
                <a:latin typeface="Trebuchet MS" panose="020B0603020202020204" pitchFamily="34" charset="0"/>
              </a:rPr>
              <a:t>ț</a:t>
            </a:r>
            <a:r>
              <a:rPr lang="en-US" sz="1500" dirty="0" smtClean="0">
                <a:solidFill>
                  <a:schemeClr val="accent4">
                    <a:lumMod val="50000"/>
                  </a:schemeClr>
                </a:solidFill>
                <a:latin typeface="Trebuchet MS" panose="020B0603020202020204" pitchFamily="34" charset="0"/>
              </a:rPr>
              <a:t>ii </a:t>
            </a:r>
            <a:r>
              <a:rPr lang="en-US" sz="1500" dirty="0">
                <a:solidFill>
                  <a:schemeClr val="accent4">
                    <a:lumMod val="50000"/>
                  </a:schemeClr>
                </a:solidFill>
                <a:latin typeface="Trebuchet MS" panose="020B0603020202020204" pitchFamily="34" charset="0"/>
              </a:rPr>
              <a:t>-2132</a:t>
            </a:r>
          </a:p>
          <a:p>
            <a:pPr marL="0" indent="0" algn="just">
              <a:buNone/>
            </a:pPr>
            <a:r>
              <a:rPr lang="en-US" sz="1500" dirty="0" err="1">
                <a:latin typeface="Trebuchet MS" panose="020B0603020202020204" pitchFamily="34" charset="0"/>
              </a:rPr>
              <a:t>Calificarea</a:t>
            </a:r>
            <a:r>
              <a:rPr lang="en-US" sz="1500" dirty="0">
                <a:latin typeface="Trebuchet MS" panose="020B0603020202020204" pitchFamily="34" charset="0"/>
              </a:rPr>
              <a:t> </a:t>
            </a:r>
            <a:r>
              <a:rPr lang="en-US" sz="1500" dirty="0" err="1" smtClean="0">
                <a:latin typeface="Trebuchet MS" panose="020B0603020202020204" pitchFamily="34" charset="0"/>
              </a:rPr>
              <a:t>agronom</a:t>
            </a:r>
            <a:r>
              <a:rPr lang="en-US" sz="1500" dirty="0" smtClean="0">
                <a:latin typeface="Trebuchet MS" panose="020B0603020202020204" pitchFamily="34" charset="0"/>
              </a:rPr>
              <a:t> -</a:t>
            </a:r>
            <a:r>
              <a:rPr lang="ro-RO" sz="1500" dirty="0" smtClean="0">
                <a:latin typeface="Trebuchet MS" panose="020B0603020202020204" pitchFamily="34" charset="0"/>
              </a:rPr>
              <a:t> </a:t>
            </a:r>
            <a:r>
              <a:rPr lang="en-US" sz="1500" dirty="0" smtClean="0">
                <a:latin typeface="Trebuchet MS" panose="020B0603020202020204" pitchFamily="34" charset="0"/>
              </a:rPr>
              <a:t>2132.2 </a:t>
            </a:r>
            <a:r>
              <a:rPr lang="en-US" sz="1500" dirty="0" err="1">
                <a:latin typeface="Trebuchet MS" panose="020B0603020202020204" pitchFamily="34" charset="0"/>
              </a:rPr>
              <a:t>domeniul</a:t>
            </a:r>
            <a:r>
              <a:rPr lang="en-US" sz="1500" dirty="0">
                <a:latin typeface="Trebuchet MS" panose="020B0603020202020204" pitchFamily="34" charset="0"/>
              </a:rPr>
              <a:t> </a:t>
            </a:r>
            <a:r>
              <a:rPr lang="en-US" sz="1500" dirty="0" err="1">
                <a:latin typeface="Trebuchet MS" panose="020B0603020202020204" pitchFamily="34" charset="0"/>
              </a:rPr>
              <a:t>agronomie</a:t>
            </a:r>
            <a:r>
              <a:rPr lang="en-US" sz="1500" dirty="0">
                <a:latin typeface="Trebuchet MS" panose="020B0603020202020204" pitchFamily="34" charset="0"/>
              </a:rPr>
              <a:t> 2132.2 </a:t>
            </a:r>
          </a:p>
          <a:p>
            <a:pPr marL="0" indent="0" algn="just">
              <a:buNone/>
            </a:pPr>
            <a:r>
              <a:rPr lang="en-US" sz="1500" dirty="0">
                <a:latin typeface="Trebuchet MS" panose="020B0603020202020204" pitchFamily="34" charset="0"/>
              </a:rPr>
              <a:t>6. </a:t>
            </a:r>
            <a:r>
              <a:rPr lang="en-US" sz="1500" dirty="0" err="1">
                <a:solidFill>
                  <a:schemeClr val="accent4">
                    <a:lumMod val="50000"/>
                  </a:schemeClr>
                </a:solidFill>
                <a:latin typeface="Trebuchet MS" panose="020B0603020202020204" pitchFamily="34" charset="0"/>
              </a:rPr>
              <a:t>Calificarea</a:t>
            </a:r>
            <a:r>
              <a:rPr lang="en-US" sz="1500" dirty="0">
                <a:solidFill>
                  <a:schemeClr val="accent4">
                    <a:lumMod val="50000"/>
                  </a:schemeClr>
                </a:solidFill>
                <a:latin typeface="Trebuchet MS" panose="020B0603020202020204" pitchFamily="34" charset="0"/>
              </a:rPr>
              <a:t> </a:t>
            </a:r>
            <a:r>
              <a:rPr lang="en-US" sz="1500" dirty="0" err="1">
                <a:solidFill>
                  <a:schemeClr val="accent4">
                    <a:lumMod val="50000"/>
                  </a:schemeClr>
                </a:solidFill>
                <a:latin typeface="Trebuchet MS" panose="020B0603020202020204" pitchFamily="34" charset="0"/>
              </a:rPr>
              <a:t>Inginerie</a:t>
            </a:r>
            <a:r>
              <a:rPr lang="en-US" sz="1500" dirty="0">
                <a:solidFill>
                  <a:schemeClr val="accent4">
                    <a:lumMod val="50000"/>
                  </a:schemeClr>
                </a:solidFill>
                <a:latin typeface="Trebuchet MS" panose="020B0603020202020204" pitchFamily="34" charset="0"/>
              </a:rPr>
              <a:t> </a:t>
            </a:r>
            <a:r>
              <a:rPr lang="ro-RO" sz="1500" dirty="0" err="1">
                <a:solidFill>
                  <a:schemeClr val="accent4">
                    <a:lumMod val="50000"/>
                  </a:schemeClr>
                </a:solidFill>
                <a:latin typeface="Trebuchet MS" panose="020B0603020202020204" pitchFamily="34" charset="0"/>
              </a:rPr>
              <a:t>ș</a:t>
            </a:r>
            <a:r>
              <a:rPr lang="en-US" sz="1500" dirty="0" err="1" smtClean="0">
                <a:solidFill>
                  <a:schemeClr val="accent4">
                    <a:lumMod val="50000"/>
                  </a:schemeClr>
                </a:solidFill>
                <a:latin typeface="Trebuchet MS" panose="020B0603020202020204" pitchFamily="34" charset="0"/>
              </a:rPr>
              <a:t>i</a:t>
            </a:r>
            <a:r>
              <a:rPr lang="en-US" sz="1500" dirty="0" smtClean="0">
                <a:solidFill>
                  <a:schemeClr val="accent4">
                    <a:lumMod val="50000"/>
                  </a:schemeClr>
                </a:solidFill>
                <a:latin typeface="Trebuchet MS" panose="020B0603020202020204" pitchFamily="34" charset="0"/>
              </a:rPr>
              <a:t> </a:t>
            </a:r>
            <a:r>
              <a:rPr lang="en-US" sz="1500" dirty="0">
                <a:solidFill>
                  <a:schemeClr val="accent4">
                    <a:lumMod val="50000"/>
                  </a:schemeClr>
                </a:solidFill>
                <a:latin typeface="Trebuchet MS" panose="020B0603020202020204" pitchFamily="34" charset="0"/>
              </a:rPr>
              <a:t>management /</a:t>
            </a:r>
            <a:r>
              <a:rPr lang="en-US" sz="1500" dirty="0" err="1">
                <a:solidFill>
                  <a:schemeClr val="accent4">
                    <a:lumMod val="50000"/>
                  </a:schemeClr>
                </a:solidFill>
                <a:latin typeface="Trebuchet MS" panose="020B0603020202020204" pitchFamily="34" charset="0"/>
              </a:rPr>
              <a:t>Inginerie</a:t>
            </a:r>
            <a:r>
              <a:rPr lang="en-US" sz="1500" dirty="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aplicat</a:t>
            </a:r>
            <a:r>
              <a:rPr lang="ro-RO" sz="1500" dirty="0" smtClean="0">
                <a:solidFill>
                  <a:schemeClr val="accent4">
                    <a:lumMod val="50000"/>
                  </a:schemeClr>
                </a:solidFill>
                <a:latin typeface="Trebuchet MS" panose="020B0603020202020204" pitchFamily="34" charset="0"/>
              </a:rPr>
              <a:t>ă</a:t>
            </a:r>
            <a:r>
              <a:rPr lang="en-US" sz="1500" dirty="0" smtClean="0">
                <a:solidFill>
                  <a:schemeClr val="accent4">
                    <a:lumMod val="50000"/>
                  </a:schemeClr>
                </a:solidFill>
                <a:latin typeface="Trebuchet MS" panose="020B0603020202020204" pitchFamily="34" charset="0"/>
              </a:rPr>
              <a:t> –</a:t>
            </a:r>
            <a:r>
              <a:rPr lang="ro-RO"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sarcini</a:t>
            </a:r>
            <a:r>
              <a:rPr lang="en-US" sz="1500" dirty="0" smtClean="0">
                <a:solidFill>
                  <a:schemeClr val="accent4">
                    <a:lumMod val="50000"/>
                  </a:schemeClr>
                </a:solidFill>
                <a:latin typeface="Trebuchet MS" panose="020B0603020202020204" pitchFamily="34" charset="0"/>
              </a:rPr>
              <a:t> </a:t>
            </a:r>
            <a:r>
              <a:rPr lang="ro-RO" sz="1500" dirty="0" err="1">
                <a:solidFill>
                  <a:schemeClr val="accent4">
                    <a:lumMod val="50000"/>
                  </a:schemeClr>
                </a:solidFill>
                <a:latin typeface="Trebuchet MS" panose="020B0603020202020204" pitchFamily="34" charset="0"/>
              </a:rPr>
              <a:t>ș</a:t>
            </a:r>
            <a:r>
              <a:rPr lang="en-US" sz="1500" dirty="0" err="1" smtClean="0">
                <a:solidFill>
                  <a:schemeClr val="accent4">
                    <a:lumMod val="50000"/>
                  </a:schemeClr>
                </a:solidFill>
                <a:latin typeface="Trebuchet MS" panose="020B0603020202020204" pitchFamily="34" charset="0"/>
              </a:rPr>
              <a:t>i</a:t>
            </a:r>
            <a:r>
              <a:rPr lang="en-US" sz="1500" dirty="0" smtClean="0">
                <a:solidFill>
                  <a:schemeClr val="accent4">
                    <a:lumMod val="50000"/>
                  </a:schemeClr>
                </a:solidFill>
                <a:latin typeface="Trebuchet MS" panose="020B0603020202020204" pitchFamily="34" charset="0"/>
              </a:rPr>
              <a:t> </a:t>
            </a:r>
            <a:r>
              <a:rPr lang="en-US" sz="1500" dirty="0" err="1" smtClean="0">
                <a:solidFill>
                  <a:schemeClr val="accent4">
                    <a:lumMod val="50000"/>
                  </a:schemeClr>
                </a:solidFill>
                <a:latin typeface="Trebuchet MS" panose="020B0603020202020204" pitchFamily="34" charset="0"/>
              </a:rPr>
              <a:t>atribu</a:t>
            </a:r>
            <a:r>
              <a:rPr lang="ro-RO" sz="1500" dirty="0" smtClean="0">
                <a:solidFill>
                  <a:schemeClr val="accent4">
                    <a:lumMod val="50000"/>
                  </a:schemeClr>
                </a:solidFill>
                <a:latin typeface="Trebuchet MS" panose="020B0603020202020204" pitchFamily="34" charset="0"/>
              </a:rPr>
              <a:t>ț</a:t>
            </a:r>
            <a:r>
              <a:rPr lang="en-US" sz="1500" dirty="0" smtClean="0">
                <a:solidFill>
                  <a:schemeClr val="accent4">
                    <a:lumMod val="50000"/>
                  </a:schemeClr>
                </a:solidFill>
                <a:latin typeface="Trebuchet MS" panose="020B0603020202020204" pitchFamily="34" charset="0"/>
              </a:rPr>
              <a:t>ii -</a:t>
            </a:r>
            <a:r>
              <a:rPr lang="ro-RO" sz="1500" dirty="0" smtClean="0">
                <a:solidFill>
                  <a:schemeClr val="accent4">
                    <a:lumMod val="50000"/>
                  </a:schemeClr>
                </a:solidFill>
                <a:latin typeface="Trebuchet MS" panose="020B0603020202020204" pitchFamily="34" charset="0"/>
              </a:rPr>
              <a:t> </a:t>
            </a:r>
            <a:r>
              <a:rPr lang="en-US" sz="1500" dirty="0" smtClean="0">
                <a:solidFill>
                  <a:schemeClr val="accent4">
                    <a:lumMod val="50000"/>
                  </a:schemeClr>
                </a:solidFill>
                <a:latin typeface="Trebuchet MS" panose="020B0603020202020204" pitchFamily="34" charset="0"/>
              </a:rPr>
              <a:t>2149.2</a:t>
            </a:r>
            <a:endParaRPr lang="en-US" sz="1500" dirty="0">
              <a:solidFill>
                <a:schemeClr val="accent4">
                  <a:lumMod val="50000"/>
                </a:schemeClr>
              </a:solidFill>
              <a:latin typeface="Trebuchet MS" panose="020B0603020202020204" pitchFamily="34" charset="0"/>
            </a:endParaRPr>
          </a:p>
          <a:p>
            <a:pPr marL="0" indent="0" algn="just">
              <a:buNone/>
            </a:pPr>
            <a:r>
              <a:rPr lang="en-US" sz="1500" dirty="0" err="1" smtClean="0">
                <a:latin typeface="Trebuchet MS" panose="020B0603020202020204" pitchFamily="34" charset="0"/>
              </a:rPr>
              <a:t>domeniul</a:t>
            </a:r>
            <a:r>
              <a:rPr lang="en-US" sz="1500" dirty="0" smtClean="0">
                <a:latin typeface="Trebuchet MS" panose="020B0603020202020204" pitchFamily="34" charset="0"/>
              </a:rPr>
              <a:t>:</a:t>
            </a:r>
            <a:r>
              <a:rPr lang="ro-RO" sz="1500" dirty="0" smtClean="0">
                <a:latin typeface="Trebuchet MS" panose="020B0603020202020204" pitchFamily="34" charset="0"/>
              </a:rPr>
              <a:t> </a:t>
            </a:r>
            <a:r>
              <a:rPr lang="en-US" sz="1500" dirty="0" err="1" smtClean="0">
                <a:latin typeface="Trebuchet MS" panose="020B0603020202020204" pitchFamily="34" charset="0"/>
              </a:rPr>
              <a:t>inginer</a:t>
            </a:r>
            <a:r>
              <a:rPr lang="en-US" sz="1500" dirty="0" smtClean="0">
                <a:latin typeface="Trebuchet MS" panose="020B0603020202020204" pitchFamily="34" charset="0"/>
              </a:rPr>
              <a:t> </a:t>
            </a:r>
            <a:r>
              <a:rPr lang="en-US" sz="1500" dirty="0" err="1">
                <a:latin typeface="Trebuchet MS" panose="020B0603020202020204" pitchFamily="34" charset="0"/>
              </a:rPr>
              <a:t>derulare</a:t>
            </a:r>
            <a:r>
              <a:rPr lang="en-US" sz="1500" dirty="0">
                <a:latin typeface="Trebuchet MS" panose="020B0603020202020204" pitchFamily="34" charset="0"/>
              </a:rPr>
              <a:t> </a:t>
            </a:r>
            <a:r>
              <a:rPr lang="en-US" sz="1500" dirty="0" smtClean="0">
                <a:latin typeface="Trebuchet MS" panose="020B0603020202020204" pitchFamily="34" charset="0"/>
              </a:rPr>
              <a:t>contract </a:t>
            </a:r>
            <a:r>
              <a:rPr lang="en-US" sz="1500" dirty="0">
                <a:latin typeface="Trebuchet MS" panose="020B0603020202020204" pitchFamily="34" charset="0"/>
              </a:rPr>
              <a:t>-2149.2.3 </a:t>
            </a:r>
          </a:p>
        </p:txBody>
      </p:sp>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65179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598"/>
            <a:ext cx="4343400" cy="1143000"/>
          </a:xfrm>
        </p:spPr>
        <p:txBody>
          <a:bodyPr>
            <a:normAutofit/>
          </a:bodyPr>
          <a:lstStyle/>
          <a:p>
            <a:r>
              <a:rPr lang="ro-RO" sz="2800" dirty="0">
                <a:latin typeface="Trebuchet MS" panose="020B0603020202020204" pitchFamily="34" charset="0"/>
              </a:rPr>
              <a:t>Care este </a:t>
            </a:r>
            <a:r>
              <a:rPr lang="ro-RO" sz="2800" dirty="0" smtClean="0">
                <a:latin typeface="Trebuchet MS" panose="020B0603020202020204" pitchFamily="34" charset="0"/>
              </a:rPr>
              <a:t>ocupația aleasă </a:t>
            </a:r>
            <a:endParaRPr lang="en-US" sz="2800" dirty="0">
              <a:latin typeface="Trebuchet MS" panose="020B0603020202020204" pitchFamily="34" charset="0"/>
            </a:endParaRPr>
          </a:p>
        </p:txBody>
      </p:sp>
      <p:sp>
        <p:nvSpPr>
          <p:cNvPr id="3" name="Content Placeholder 2"/>
          <p:cNvSpPr>
            <a:spLocks noGrp="1"/>
          </p:cNvSpPr>
          <p:nvPr>
            <p:ph sz="half" idx="1"/>
          </p:nvPr>
        </p:nvSpPr>
        <p:spPr>
          <a:xfrm>
            <a:off x="457200" y="2209800"/>
            <a:ext cx="7848600" cy="3657598"/>
          </a:xfrm>
        </p:spPr>
        <p:txBody>
          <a:bodyPr>
            <a:normAutofit/>
          </a:bodyPr>
          <a:lstStyle/>
          <a:p>
            <a:r>
              <a:rPr lang="ro-RO" sz="2400" dirty="0">
                <a:latin typeface="Trebuchet MS" panose="020B0603020202020204" pitchFamily="34" charset="0"/>
              </a:rPr>
              <a:t>Inginerie chimică: </a:t>
            </a:r>
            <a:r>
              <a:rPr lang="ro-RO" sz="2400" b="1" i="1" dirty="0">
                <a:latin typeface="Trebuchet MS" panose="020B0603020202020204" pitchFamily="34" charset="0"/>
              </a:rPr>
              <a:t>Inginer farmaceutic </a:t>
            </a:r>
            <a:r>
              <a:rPr lang="ro-RO" sz="2400" b="1" i="1" dirty="0" smtClean="0">
                <a:latin typeface="Trebuchet MS" panose="020B0603020202020204" pitchFamily="34" charset="0"/>
              </a:rPr>
              <a:t>2145.1.9;</a:t>
            </a:r>
            <a:endParaRPr lang="ro-RO" sz="2400" b="1" i="1" dirty="0">
              <a:latin typeface="Trebuchet MS" panose="020B0603020202020204" pitchFamily="34" charset="0"/>
            </a:endParaRPr>
          </a:p>
          <a:p>
            <a:r>
              <a:rPr lang="ro-RO" sz="2400" dirty="0">
                <a:latin typeface="Trebuchet MS" panose="020B0603020202020204" pitchFamily="34" charset="0"/>
              </a:rPr>
              <a:t>Mecatronică: </a:t>
            </a:r>
            <a:r>
              <a:rPr lang="en-US" sz="2400" dirty="0" err="1" smtClean="0">
                <a:latin typeface="Trebuchet MS" panose="020B0603020202020204" pitchFamily="34" charset="0"/>
              </a:rPr>
              <a:t>Inginer</a:t>
            </a:r>
            <a:r>
              <a:rPr lang="en-US" sz="2400" dirty="0" smtClean="0">
                <a:latin typeface="Trebuchet MS" panose="020B0603020202020204" pitchFamily="34" charset="0"/>
              </a:rPr>
              <a:t> </a:t>
            </a:r>
            <a:r>
              <a:rPr lang="en-US" sz="2400" dirty="0" err="1" smtClean="0">
                <a:latin typeface="Trebuchet MS" panose="020B0603020202020204" pitchFamily="34" charset="0"/>
              </a:rPr>
              <a:t>megatronist</a:t>
            </a:r>
            <a:r>
              <a:rPr lang="en-US" sz="2400" dirty="0" smtClean="0">
                <a:latin typeface="Trebuchet MS" panose="020B0603020202020204" pitchFamily="34" charset="0"/>
              </a:rPr>
              <a:t> 2144.1.11</a:t>
            </a:r>
            <a:r>
              <a:rPr lang="ro-RO" sz="2400" dirty="0">
                <a:latin typeface="Trebuchet MS" panose="020B0603020202020204" pitchFamily="34" charset="0"/>
              </a:rPr>
              <a:t>;</a:t>
            </a:r>
          </a:p>
          <a:p>
            <a:r>
              <a:rPr lang="ro-RO" sz="2400" dirty="0">
                <a:latin typeface="Trebuchet MS" panose="020B0603020202020204" pitchFamily="34" charset="0"/>
              </a:rPr>
              <a:t>Inginerie și management: </a:t>
            </a:r>
            <a:r>
              <a:rPr lang="ro-RO" sz="2400" b="1" i="1" dirty="0">
                <a:solidFill>
                  <a:srgbClr val="FF0000"/>
                </a:solidFill>
                <a:latin typeface="Trebuchet MS" panose="020B0603020202020204" pitchFamily="34" charset="0"/>
              </a:rPr>
              <a:t>Inginer de </a:t>
            </a:r>
            <a:r>
              <a:rPr lang="ro-RO" sz="2400" b="1" i="1" dirty="0" smtClean="0">
                <a:solidFill>
                  <a:srgbClr val="FF0000"/>
                </a:solidFill>
                <a:latin typeface="Trebuchet MS" panose="020B0603020202020204" pitchFamily="34" charset="0"/>
              </a:rPr>
              <a:t>aplicații; 2149.2</a:t>
            </a:r>
            <a:r>
              <a:rPr lang="en-US" sz="2400" b="1" i="1" dirty="0" smtClean="0">
                <a:solidFill>
                  <a:srgbClr val="FF0000"/>
                </a:solidFill>
                <a:latin typeface="Trebuchet MS" panose="020B0603020202020204" pitchFamily="34" charset="0"/>
              </a:rPr>
              <a:t> </a:t>
            </a:r>
            <a:r>
              <a:rPr lang="en-US" sz="2400" b="1" i="1" dirty="0" smtClean="0">
                <a:latin typeface="Trebuchet MS" panose="020B0603020202020204" pitchFamily="34" charset="0"/>
              </a:rPr>
              <a:t>(</a:t>
            </a:r>
            <a:r>
              <a:rPr lang="en-US" sz="2400" b="1" i="1" dirty="0" err="1" smtClean="0">
                <a:solidFill>
                  <a:srgbClr val="FF0000"/>
                </a:solidFill>
                <a:latin typeface="Trebuchet MS" panose="020B0603020202020204" pitchFamily="34" charset="0"/>
              </a:rPr>
              <a:t>ocupa</a:t>
            </a:r>
            <a:r>
              <a:rPr lang="ro-RO" sz="2400" b="1" i="1" dirty="0" smtClean="0">
                <a:solidFill>
                  <a:srgbClr val="FF0000"/>
                </a:solidFill>
                <a:latin typeface="Trebuchet MS" panose="020B0603020202020204" pitchFamily="34" charset="0"/>
              </a:rPr>
              <a:t>ț</a:t>
            </a:r>
            <a:r>
              <a:rPr lang="en-US" sz="2400" b="1" i="1" dirty="0" err="1" smtClean="0">
                <a:solidFill>
                  <a:srgbClr val="FF0000"/>
                </a:solidFill>
                <a:latin typeface="Trebuchet MS" panose="020B0603020202020204" pitchFamily="34" charset="0"/>
              </a:rPr>
              <a:t>ia</a:t>
            </a:r>
            <a:r>
              <a:rPr lang="en-US" sz="2400" b="1" i="1" dirty="0" smtClean="0">
                <a:solidFill>
                  <a:srgbClr val="FF0000"/>
                </a:solidFill>
                <a:latin typeface="Trebuchet MS" panose="020B0603020202020204" pitchFamily="34" charset="0"/>
              </a:rPr>
              <a:t>??</a:t>
            </a:r>
            <a:r>
              <a:rPr lang="ro-RO" sz="2400" b="1" i="1" dirty="0" smtClean="0">
                <a:solidFill>
                  <a:srgbClr val="FF0000"/>
                </a:solidFill>
                <a:latin typeface="Trebuchet MS" panose="020B0603020202020204" pitchFamily="34" charset="0"/>
              </a:rPr>
              <a:t> </a:t>
            </a:r>
            <a:r>
              <a:rPr lang="en-US" sz="2400" b="1" i="1" dirty="0" smtClean="0">
                <a:solidFill>
                  <a:srgbClr val="FF0000"/>
                </a:solidFill>
                <a:latin typeface="Trebuchet MS" panose="020B0603020202020204" pitchFamily="34" charset="0"/>
              </a:rPr>
              <a:t>-</a:t>
            </a:r>
            <a:r>
              <a:rPr lang="en-US" sz="2400" dirty="0" smtClean="0">
                <a:latin typeface="Trebuchet MS" panose="020B0603020202020204" pitchFamily="34" charset="0"/>
              </a:rPr>
              <a:t> </a:t>
            </a:r>
            <a:r>
              <a:rPr lang="en-US" sz="2400" dirty="0" err="1">
                <a:latin typeface="Trebuchet MS" panose="020B0603020202020204" pitchFamily="34" charset="0"/>
              </a:rPr>
              <a:t>inginer</a:t>
            </a:r>
            <a:r>
              <a:rPr lang="en-US" sz="2400" dirty="0">
                <a:latin typeface="Trebuchet MS" panose="020B0603020202020204" pitchFamily="34" charset="0"/>
              </a:rPr>
              <a:t> </a:t>
            </a:r>
            <a:r>
              <a:rPr lang="en-US" sz="2400" dirty="0" err="1">
                <a:latin typeface="Trebuchet MS" panose="020B0603020202020204" pitchFamily="34" charset="0"/>
              </a:rPr>
              <a:t>derulare</a:t>
            </a:r>
            <a:r>
              <a:rPr lang="en-US" sz="2400" dirty="0">
                <a:latin typeface="Trebuchet MS" panose="020B0603020202020204" pitchFamily="34" charset="0"/>
              </a:rPr>
              <a:t> </a:t>
            </a:r>
            <a:r>
              <a:rPr lang="en-US" sz="2400" dirty="0" smtClean="0">
                <a:latin typeface="Trebuchet MS" panose="020B0603020202020204" pitchFamily="34" charset="0"/>
              </a:rPr>
              <a:t>contract </a:t>
            </a:r>
            <a:r>
              <a:rPr lang="en-US" sz="2400" dirty="0">
                <a:latin typeface="Trebuchet MS" panose="020B0603020202020204" pitchFamily="34" charset="0"/>
              </a:rPr>
              <a:t>-</a:t>
            </a:r>
            <a:r>
              <a:rPr lang="en-US" sz="2400" dirty="0" smtClean="0">
                <a:latin typeface="Trebuchet MS" panose="020B0603020202020204" pitchFamily="34" charset="0"/>
              </a:rPr>
              <a:t>2149.2.3</a:t>
            </a:r>
            <a:r>
              <a:rPr lang="en-US" sz="2400" b="1" i="1" dirty="0" smtClean="0">
                <a:latin typeface="Trebuchet MS" panose="020B0603020202020204" pitchFamily="34" charset="0"/>
              </a:rPr>
              <a:t>)</a:t>
            </a:r>
            <a:r>
              <a:rPr lang="ro-RO" sz="2400" b="1" i="1" dirty="0" smtClean="0">
                <a:latin typeface="Trebuchet MS" panose="020B0603020202020204" pitchFamily="34" charset="0"/>
              </a:rPr>
              <a:t>;</a:t>
            </a:r>
            <a:endParaRPr lang="ro-RO" sz="2400" b="1" i="1" dirty="0">
              <a:latin typeface="Trebuchet MS" panose="020B0603020202020204" pitchFamily="34" charset="0"/>
            </a:endParaRPr>
          </a:p>
          <a:p>
            <a:r>
              <a:rPr lang="ro-RO" sz="2400" dirty="0">
                <a:latin typeface="Trebuchet MS" panose="020B0603020202020204" pitchFamily="34" charset="0"/>
              </a:rPr>
              <a:t>Inginerie civilă: </a:t>
            </a:r>
            <a:r>
              <a:rPr lang="ro-RO" sz="2400" b="1" i="1" dirty="0">
                <a:solidFill>
                  <a:srgbClr val="FF0000"/>
                </a:solidFill>
                <a:latin typeface="Trebuchet MS" panose="020B0603020202020204" pitchFamily="34" charset="0"/>
              </a:rPr>
              <a:t>Inginer constructor </a:t>
            </a:r>
            <a:r>
              <a:rPr lang="ro-RO" sz="2400" b="1" i="1" dirty="0" smtClean="0">
                <a:solidFill>
                  <a:srgbClr val="FF0000"/>
                </a:solidFill>
                <a:latin typeface="Trebuchet MS" panose="020B0603020202020204" pitchFamily="34" charset="0"/>
              </a:rPr>
              <a:t>2142.1 </a:t>
            </a:r>
            <a:r>
              <a:rPr lang="en-US" sz="2400" b="1" i="1" dirty="0" smtClean="0">
                <a:solidFill>
                  <a:srgbClr val="FF0000"/>
                </a:solidFill>
                <a:latin typeface="Trebuchet MS" panose="020B0603020202020204" pitchFamily="34" charset="0"/>
              </a:rPr>
              <a:t>(idem)</a:t>
            </a:r>
            <a:r>
              <a:rPr lang="ro-RO" sz="2400" b="1" i="1" dirty="0" smtClean="0">
                <a:solidFill>
                  <a:srgbClr val="FF0000"/>
                </a:solidFill>
                <a:latin typeface="Trebuchet MS" panose="020B0603020202020204" pitchFamily="34" charset="0"/>
              </a:rPr>
              <a:t>;</a:t>
            </a:r>
            <a:endParaRPr lang="ro-RO" sz="2400" b="1" i="1" dirty="0">
              <a:solidFill>
                <a:srgbClr val="FF0000"/>
              </a:solidFill>
              <a:latin typeface="Trebuchet MS" panose="020B0603020202020204" pitchFamily="34" charset="0"/>
            </a:endParaRPr>
          </a:p>
          <a:p>
            <a:r>
              <a:rPr lang="ro-RO" sz="2400" dirty="0">
                <a:latin typeface="Trebuchet MS" panose="020B0603020202020204" pitchFamily="34" charset="0"/>
              </a:rPr>
              <a:t>Agricultură: </a:t>
            </a:r>
            <a:r>
              <a:rPr lang="ro-RO" sz="2400" b="1" i="1" dirty="0">
                <a:latin typeface="Trebuchet MS" panose="020B0603020202020204" pitchFamily="34" charset="0"/>
              </a:rPr>
              <a:t>Inginer agronom </a:t>
            </a:r>
            <a:r>
              <a:rPr lang="ro-RO" sz="2400" b="1" i="1" dirty="0" smtClean="0">
                <a:latin typeface="Trebuchet MS" panose="020B0603020202020204" pitchFamily="34" charset="0"/>
              </a:rPr>
              <a:t>2132.2;</a:t>
            </a:r>
            <a:endParaRPr lang="ro-RO" sz="2400" b="1" i="1" dirty="0">
              <a:latin typeface="Trebuchet MS" panose="020B0603020202020204" pitchFamily="34" charset="0"/>
            </a:endParaRPr>
          </a:p>
          <a:p>
            <a:r>
              <a:rPr lang="ro-RO" sz="2400" dirty="0">
                <a:latin typeface="Trebuchet MS" panose="020B0603020202020204" pitchFamily="34" charset="0"/>
              </a:rPr>
              <a:t>Energetică: </a:t>
            </a:r>
            <a:r>
              <a:rPr lang="ro-RO" sz="2400" b="1" i="1" dirty="0">
                <a:latin typeface="Trebuchet MS" panose="020B0603020202020204" pitchFamily="34" charset="0"/>
              </a:rPr>
              <a:t>Inginer sisteme energetice </a:t>
            </a:r>
            <a:r>
              <a:rPr lang="ro-RO" sz="2400" b="1" i="1" dirty="0" smtClean="0">
                <a:latin typeface="Trebuchet MS" panose="020B0603020202020204" pitchFamily="34" charset="0"/>
              </a:rPr>
              <a:t>2149.7.1;</a:t>
            </a:r>
            <a:endParaRPr lang="en-US" sz="2400" b="1" i="1" dirty="0">
              <a:latin typeface="Trebuchet MS" panose="020B0603020202020204" pitchFamily="34" charset="0"/>
            </a:endParaRPr>
          </a:p>
        </p:txBody>
      </p:sp>
      <p:grpSp>
        <p:nvGrpSpPr>
          <p:cNvPr id="6" name="Group 5">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7" name="Picture 6">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8" name="Picture 7">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9" name="Group 8">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0"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65750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643846"/>
          </a:xfrm>
        </p:spPr>
        <p:txBody>
          <a:bodyPr>
            <a:normAutofit/>
          </a:bodyPr>
          <a:lstStyle/>
          <a:p>
            <a:pPr>
              <a:buFont typeface="Wingdings" panose="05000000000000000000" pitchFamily="2" charset="2"/>
              <a:buChar char="ü"/>
            </a:pPr>
            <a:r>
              <a:rPr lang="en-US" sz="3200" dirty="0" err="1" smtClean="0">
                <a:latin typeface="Trebuchet MS" panose="020B0603020202020204" pitchFamily="34" charset="0"/>
              </a:rPr>
              <a:t>Ideea</a:t>
            </a:r>
            <a:r>
              <a:rPr lang="en-US" sz="3200" dirty="0" smtClean="0">
                <a:latin typeface="Trebuchet MS" panose="020B0603020202020204" pitchFamily="34" charset="0"/>
              </a:rPr>
              <a:t> –</a:t>
            </a:r>
            <a:r>
              <a:rPr lang="ro-RO" sz="3200" dirty="0" smtClean="0">
                <a:latin typeface="Trebuchet MS" panose="020B0603020202020204" pitchFamily="34" charset="0"/>
              </a:rPr>
              <a:t> </a:t>
            </a:r>
            <a:r>
              <a:rPr lang="en-US" sz="3200" dirty="0" err="1" smtClean="0">
                <a:latin typeface="Trebuchet MS" panose="020B0603020202020204" pitchFamily="34" charset="0"/>
              </a:rPr>
              <a:t>conectarea</a:t>
            </a:r>
            <a:r>
              <a:rPr lang="en-US" sz="3200" dirty="0" smtClean="0">
                <a:latin typeface="Trebuchet MS" panose="020B0603020202020204" pitchFamily="34" charset="0"/>
              </a:rPr>
              <a:t> cu pia</a:t>
            </a:r>
            <a:r>
              <a:rPr lang="ro-RO" sz="3200" dirty="0" smtClean="0">
                <a:latin typeface="Trebuchet MS" panose="020B0603020202020204" pitchFamily="34" charset="0"/>
              </a:rPr>
              <a:t>ț</a:t>
            </a:r>
            <a:r>
              <a:rPr lang="en-US" sz="3200" dirty="0" smtClean="0">
                <a:latin typeface="Trebuchet MS" panose="020B0603020202020204" pitchFamily="34" charset="0"/>
              </a:rPr>
              <a:t>a </a:t>
            </a:r>
            <a:r>
              <a:rPr lang="en-US" sz="3200" dirty="0" err="1" smtClean="0">
                <a:latin typeface="Trebuchet MS" panose="020B0603020202020204" pitchFamily="34" charset="0"/>
              </a:rPr>
              <a:t>muncii</a:t>
            </a:r>
            <a:r>
              <a:rPr lang="en-US" sz="3200" dirty="0" smtClean="0">
                <a:latin typeface="Trebuchet MS" panose="020B0603020202020204" pitchFamily="34" charset="0"/>
              </a:rPr>
              <a:t> </a:t>
            </a:r>
            <a:r>
              <a:rPr lang="en-US" sz="3200" dirty="0" err="1" smtClean="0">
                <a:latin typeface="Trebuchet MS" panose="020B0603020202020204" pitchFamily="34" charset="0"/>
              </a:rPr>
              <a:t>prin</a:t>
            </a:r>
            <a:r>
              <a:rPr lang="en-US" sz="3200" dirty="0" smtClean="0">
                <a:latin typeface="Trebuchet MS" panose="020B0603020202020204" pitchFamily="34" charset="0"/>
              </a:rPr>
              <a:t> ISCO/COR </a:t>
            </a:r>
            <a:endParaRPr lang="en-US" sz="3200" dirty="0">
              <a:latin typeface="Trebuchet MS" panose="020B0603020202020204" pitchFamily="34" charset="0"/>
            </a:endParaRPr>
          </a:p>
        </p:txBody>
      </p:sp>
      <p:pic>
        <p:nvPicPr>
          <p:cNvPr id="4" name="Picture 3"/>
          <p:cNvPicPr/>
          <p:nvPr/>
        </p:nvPicPr>
        <p:blipFill>
          <a:blip r:embed="rId2"/>
          <a:stretch>
            <a:fillRect/>
          </a:stretch>
        </p:blipFill>
        <p:spPr>
          <a:xfrm>
            <a:off x="645583" y="2563824"/>
            <a:ext cx="7677150" cy="3451622"/>
          </a:xfrm>
          <a:prstGeom prst="rect">
            <a:avLst/>
          </a:prstGeom>
        </p:spPr>
      </p:pic>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373896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514600"/>
            <a:ext cx="3924300" cy="1325563"/>
          </a:xfrm>
        </p:spPr>
        <p:txBody>
          <a:bodyPr/>
          <a:lstStyle/>
          <a:p>
            <a:r>
              <a:rPr lang="ro-RO" dirty="0" smtClean="0">
                <a:latin typeface="Trebuchet MS" panose="020B0603020202020204" pitchFamily="34" charset="0"/>
              </a:rPr>
              <a:t>VĂ </a:t>
            </a:r>
            <a:r>
              <a:rPr lang="en-US" dirty="0" smtClean="0">
                <a:latin typeface="Trebuchet MS" panose="020B0603020202020204" pitchFamily="34" charset="0"/>
              </a:rPr>
              <a:t>MUL</a:t>
            </a:r>
            <a:r>
              <a:rPr lang="ro-RO" dirty="0">
                <a:latin typeface="Trebuchet MS" panose="020B0603020202020204" pitchFamily="34" charset="0"/>
              </a:rPr>
              <a:t>Ț</a:t>
            </a:r>
            <a:r>
              <a:rPr lang="en-US" dirty="0" smtClean="0">
                <a:latin typeface="Trebuchet MS" panose="020B0603020202020204" pitchFamily="34" charset="0"/>
              </a:rPr>
              <a:t>UMIM</a:t>
            </a:r>
            <a:r>
              <a:rPr lang="ro-RO" dirty="0">
                <a:latin typeface="Trebuchet MS" panose="020B0603020202020204" pitchFamily="34" charset="0"/>
              </a:rPr>
              <a:t>!</a:t>
            </a:r>
            <a:r>
              <a:rPr lang="en-US" dirty="0" smtClean="0">
                <a:latin typeface="Trebuchet MS" panose="020B0603020202020204" pitchFamily="34" charset="0"/>
              </a:rPr>
              <a:t> </a:t>
            </a:r>
            <a:endParaRPr lang="en-US" dirty="0">
              <a:latin typeface="Trebuchet MS" panose="020B0603020202020204" pitchFamily="34" charset="0"/>
            </a:endParaRPr>
          </a:p>
        </p:txBody>
      </p:sp>
      <p:grpSp>
        <p:nvGrpSpPr>
          <p:cNvPr id="4" name="Group 3">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5" name="Picture 4">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6" name="Picture 5">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7" name="Group 6">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8"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98296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3"/>
            <a:ext cx="8229600" cy="868362"/>
          </a:xfrm>
        </p:spPr>
        <p:txBody>
          <a:bodyPr/>
          <a:lstStyle/>
          <a:p>
            <a:r>
              <a:rPr lang="ro-RO" dirty="0" smtClean="0">
                <a:latin typeface="Trebuchet MS" panose="020B0603020202020204" pitchFamily="34" charset="0"/>
              </a:rPr>
              <a:t>Scopu</a:t>
            </a:r>
            <a:r>
              <a:rPr lang="en-US" dirty="0" smtClean="0">
                <a:latin typeface="Trebuchet MS" panose="020B0603020202020204" pitchFamily="34" charset="0"/>
              </a:rPr>
              <a:t>l </a:t>
            </a:r>
            <a:r>
              <a:rPr lang="en-US" dirty="0" err="1" smtClean="0">
                <a:latin typeface="Trebuchet MS" panose="020B0603020202020204" pitchFamily="34" charset="0"/>
              </a:rPr>
              <a:t>proiectului</a:t>
            </a:r>
            <a:r>
              <a:rPr lang="ro-RO" dirty="0" smtClean="0">
                <a:latin typeface="Trebuchet MS" panose="020B0603020202020204" pitchFamily="34" charset="0"/>
              </a:rPr>
              <a:t> </a:t>
            </a:r>
            <a:endParaRPr lang="en-US" dirty="0">
              <a:latin typeface="Trebuchet MS" panose="020B0603020202020204" pitchFamily="34" charset="0"/>
            </a:endParaRPr>
          </a:p>
        </p:txBody>
      </p:sp>
      <p:sp>
        <p:nvSpPr>
          <p:cNvPr id="3" name="Content Placeholder 2"/>
          <p:cNvSpPr>
            <a:spLocks noGrp="1"/>
          </p:cNvSpPr>
          <p:nvPr>
            <p:ph idx="1"/>
          </p:nvPr>
        </p:nvSpPr>
        <p:spPr>
          <a:xfrm>
            <a:off x="457200" y="2133600"/>
            <a:ext cx="8229600" cy="3992565"/>
          </a:xfrm>
        </p:spPr>
        <p:txBody>
          <a:bodyPr>
            <a:normAutofit fontScale="92500" lnSpcReduction="20000"/>
          </a:bodyPr>
          <a:lstStyle/>
          <a:p>
            <a:pPr algn="just">
              <a:buFont typeface="Wingdings" panose="05000000000000000000" pitchFamily="2" charset="2"/>
              <a:buChar char="ü"/>
            </a:pPr>
            <a:r>
              <a:rPr lang="en-US" dirty="0" err="1" smtClean="0">
                <a:latin typeface="Trebuchet MS" panose="020B0603020202020204" pitchFamily="34" charset="0"/>
              </a:rPr>
              <a:t>Dezvoltarea</a:t>
            </a:r>
            <a:r>
              <a:rPr lang="en-US" dirty="0" smtClean="0">
                <a:latin typeface="Trebuchet MS" panose="020B0603020202020204" pitchFamily="34" charset="0"/>
              </a:rPr>
              <a:t> de </a:t>
            </a:r>
            <a:r>
              <a:rPr lang="ro-RO" dirty="0">
                <a:latin typeface="Trebuchet MS" panose="020B0603020202020204" pitchFamily="34" charset="0"/>
              </a:rPr>
              <a:t>p</a:t>
            </a:r>
            <a:r>
              <a:rPr lang="ro-RO" dirty="0" smtClean="0">
                <a:latin typeface="Trebuchet MS" panose="020B0603020202020204" pitchFamily="34" charset="0"/>
              </a:rPr>
              <a:t>rograme de studii moderne în concordanță cu cerințele actuale și </a:t>
            </a:r>
            <a:r>
              <a:rPr lang="ro-RO" dirty="0">
                <a:latin typeface="Trebuchet MS" panose="020B0603020202020204" pitchFamily="34" charset="0"/>
              </a:rPr>
              <a:t>î</a:t>
            </a:r>
            <a:r>
              <a:rPr lang="ro-RO" dirty="0" smtClean="0">
                <a:latin typeface="Trebuchet MS" panose="020B0603020202020204" pitchFamily="34" charset="0"/>
              </a:rPr>
              <a:t>n perspectiva 2030-2050.</a:t>
            </a:r>
          </a:p>
          <a:p>
            <a:pPr marL="0" indent="0" algn="just">
              <a:buNone/>
            </a:pPr>
            <a:endParaRPr lang="ro-RO" dirty="0" smtClean="0">
              <a:latin typeface="Trebuchet MS" panose="020B0603020202020204" pitchFamily="34" charset="0"/>
            </a:endParaRPr>
          </a:p>
          <a:p>
            <a:pPr algn="just">
              <a:buFont typeface="Wingdings" panose="05000000000000000000" pitchFamily="2" charset="2"/>
              <a:buChar char="ü"/>
            </a:pPr>
            <a:r>
              <a:rPr lang="ro-RO" dirty="0" smtClean="0">
                <a:latin typeface="Trebuchet MS" panose="020B0603020202020204" pitchFamily="34" charset="0"/>
              </a:rPr>
              <a:t>Cerințe actuale</a:t>
            </a:r>
            <a:r>
              <a:rPr lang="en-US" dirty="0" smtClean="0">
                <a:latin typeface="Trebuchet MS" panose="020B0603020202020204" pitchFamily="34" charset="0"/>
              </a:rPr>
              <a:t>:</a:t>
            </a:r>
            <a:endParaRPr lang="ro-RO" dirty="0" smtClean="0">
              <a:latin typeface="Trebuchet MS" panose="020B0603020202020204" pitchFamily="34" charset="0"/>
            </a:endParaRPr>
          </a:p>
          <a:p>
            <a:pPr algn="just"/>
            <a:r>
              <a:rPr lang="ro-RO" dirty="0" smtClean="0">
                <a:latin typeface="Trebuchet MS" panose="020B0603020202020204" pitchFamily="34" charset="0"/>
              </a:rPr>
              <a:t>mobilitate în piața muncii;</a:t>
            </a:r>
          </a:p>
          <a:p>
            <a:pPr algn="just"/>
            <a:r>
              <a:rPr lang="ro-RO" dirty="0" smtClean="0">
                <a:latin typeface="Trebuchet MS" panose="020B0603020202020204" pitchFamily="34" charset="0"/>
              </a:rPr>
              <a:t>recunoașterea </a:t>
            </a:r>
            <a:r>
              <a:rPr lang="ro-RO" dirty="0">
                <a:latin typeface="Trebuchet MS" panose="020B0603020202020204" pitchFamily="34" charset="0"/>
              </a:rPr>
              <a:t>ș</a:t>
            </a:r>
            <a:r>
              <a:rPr lang="ro-RO" dirty="0" smtClean="0">
                <a:latin typeface="Trebuchet MS" panose="020B0603020202020204" pitchFamily="34" charset="0"/>
              </a:rPr>
              <a:t>i echivalarea calificări</a:t>
            </a:r>
            <a:r>
              <a:rPr lang="en-US" dirty="0" err="1" smtClean="0">
                <a:latin typeface="Trebuchet MS" panose="020B0603020202020204" pitchFamily="34" charset="0"/>
              </a:rPr>
              <a:t>lor</a:t>
            </a:r>
            <a:r>
              <a:rPr lang="ro-RO" dirty="0" smtClean="0">
                <a:latin typeface="Trebuchet MS" panose="020B0603020202020204" pitchFamily="34" charset="0"/>
              </a:rPr>
              <a:t> </a:t>
            </a:r>
            <a:r>
              <a:rPr lang="en-US" dirty="0" smtClean="0">
                <a:latin typeface="Trebuchet MS" panose="020B0603020202020204" pitchFamily="34" charset="0"/>
              </a:rPr>
              <a:t>(</a:t>
            </a:r>
            <a:r>
              <a:rPr lang="en-US" dirty="0" err="1" smtClean="0">
                <a:latin typeface="Trebuchet MS" panose="020B0603020202020204" pitchFamily="34" charset="0"/>
              </a:rPr>
              <a:t>angaj</a:t>
            </a:r>
            <a:r>
              <a:rPr lang="ro-RO" dirty="0" smtClean="0">
                <a:latin typeface="Trebuchet MS" panose="020B0603020202020204" pitchFamily="34" charset="0"/>
              </a:rPr>
              <a:t>abilitate</a:t>
            </a:r>
            <a:r>
              <a:rPr lang="en-US" dirty="0" smtClean="0">
                <a:latin typeface="Trebuchet MS" panose="020B0603020202020204" pitchFamily="34" charset="0"/>
              </a:rPr>
              <a:t>)</a:t>
            </a:r>
            <a:r>
              <a:rPr lang="ro-RO" dirty="0">
                <a:latin typeface="Trebuchet MS" panose="020B0603020202020204" pitchFamily="34" charset="0"/>
              </a:rPr>
              <a:t>;</a:t>
            </a:r>
            <a:endParaRPr lang="en-US" dirty="0" smtClean="0">
              <a:latin typeface="Trebuchet MS" panose="020B0603020202020204" pitchFamily="34" charset="0"/>
            </a:endParaRPr>
          </a:p>
          <a:p>
            <a:pPr algn="just"/>
            <a:r>
              <a:rPr lang="en-US" dirty="0" err="1" smtClean="0">
                <a:latin typeface="Trebuchet MS" panose="020B0603020202020204" pitchFamily="34" charset="0"/>
              </a:rPr>
              <a:t>nivele</a:t>
            </a:r>
            <a:r>
              <a:rPr lang="en-US" dirty="0" smtClean="0">
                <a:latin typeface="Trebuchet MS" panose="020B0603020202020204" pitchFamily="34" charset="0"/>
              </a:rPr>
              <a:t> de </a:t>
            </a:r>
            <a:r>
              <a:rPr lang="en-US" dirty="0" err="1" smtClean="0">
                <a:latin typeface="Trebuchet MS" panose="020B0603020202020204" pitchFamily="34" charset="0"/>
              </a:rPr>
              <a:t>calificare</a:t>
            </a:r>
            <a:r>
              <a:rPr lang="ro-RO" dirty="0">
                <a:latin typeface="Trebuchet MS" panose="020B0603020202020204" pitchFamily="34" charset="0"/>
              </a:rPr>
              <a:t>;</a:t>
            </a:r>
            <a:endParaRPr lang="ro-RO" dirty="0" smtClean="0">
              <a:latin typeface="Trebuchet MS" panose="020B0603020202020204" pitchFamily="34" charset="0"/>
            </a:endParaRPr>
          </a:p>
          <a:p>
            <a:pPr algn="just"/>
            <a:r>
              <a:rPr lang="ro-RO" dirty="0" smtClean="0">
                <a:latin typeface="Trebuchet MS" panose="020B0603020202020204" pitchFamily="34" charset="0"/>
              </a:rPr>
              <a:t>transparență </a:t>
            </a:r>
            <a:r>
              <a:rPr lang="en-US" dirty="0">
                <a:latin typeface="Trebuchet MS" panose="020B0603020202020204" pitchFamily="34" charset="0"/>
              </a:rPr>
              <a:t>(</a:t>
            </a:r>
            <a:r>
              <a:rPr lang="en-US" dirty="0" err="1" smtClean="0">
                <a:latin typeface="Trebuchet MS" panose="020B0603020202020204" pitchFamily="34" charset="0"/>
              </a:rPr>
              <a:t>totul</a:t>
            </a:r>
            <a:r>
              <a:rPr lang="ro-RO" dirty="0" smtClean="0">
                <a:latin typeface="Trebuchet MS" panose="020B0603020202020204" pitchFamily="34" charset="0"/>
              </a:rPr>
              <a:t> </a:t>
            </a:r>
            <a:r>
              <a:rPr lang="en-US" dirty="0" smtClean="0">
                <a:latin typeface="Trebuchet MS" panose="020B0603020202020204" pitchFamily="34" charset="0"/>
              </a:rPr>
              <a:t>public </a:t>
            </a:r>
            <a:r>
              <a:rPr lang="ro-RO" dirty="0" smtClean="0">
                <a:latin typeface="Trebuchet MS" panose="020B0603020202020204" pitchFamily="34" charset="0"/>
              </a:rPr>
              <a:t>ș</a:t>
            </a:r>
            <a:r>
              <a:rPr lang="en-US" dirty="0" err="1" smtClean="0">
                <a:latin typeface="Trebuchet MS" panose="020B0603020202020204" pitchFamily="34" charset="0"/>
              </a:rPr>
              <a:t>i</a:t>
            </a:r>
            <a:r>
              <a:rPr lang="en-US" dirty="0" smtClean="0">
                <a:latin typeface="Trebuchet MS" panose="020B0603020202020204" pitchFamily="34" charset="0"/>
              </a:rPr>
              <a:t> </a:t>
            </a:r>
            <a:r>
              <a:rPr lang="en-US" dirty="0" err="1" smtClean="0">
                <a:latin typeface="Trebuchet MS" panose="020B0603020202020204" pitchFamily="34" charset="0"/>
              </a:rPr>
              <a:t>accesibil</a:t>
            </a:r>
            <a:r>
              <a:rPr lang="en-US" dirty="0" smtClean="0">
                <a:latin typeface="Trebuchet MS" panose="020B0603020202020204" pitchFamily="34" charset="0"/>
              </a:rPr>
              <a:t> –</a:t>
            </a:r>
            <a:r>
              <a:rPr lang="ro-RO" dirty="0" smtClean="0">
                <a:latin typeface="Trebuchet MS" panose="020B0603020202020204" pitchFamily="34" charset="0"/>
              </a:rPr>
              <a:t> </a:t>
            </a:r>
            <a:r>
              <a:rPr lang="en-US" dirty="0" smtClean="0">
                <a:latin typeface="Trebuchet MS" panose="020B0603020202020204" pitchFamily="34" charset="0"/>
              </a:rPr>
              <a:t>site </a:t>
            </a:r>
            <a:r>
              <a:rPr lang="en-US" dirty="0" err="1" smtClean="0">
                <a:latin typeface="Trebuchet MS" panose="020B0603020202020204" pitchFamily="34" charset="0"/>
              </a:rPr>
              <a:t>universit</a:t>
            </a:r>
            <a:r>
              <a:rPr lang="ro-RO" dirty="0" err="1" smtClean="0">
                <a:latin typeface="Trebuchet MS" panose="020B0603020202020204" pitchFamily="34" charset="0"/>
              </a:rPr>
              <a:t>ă</a:t>
            </a:r>
            <a:r>
              <a:rPr lang="ro-RO" dirty="0" err="1">
                <a:latin typeface="Trebuchet MS" panose="020B0603020202020204" pitchFamily="34" charset="0"/>
              </a:rPr>
              <a:t>ț</a:t>
            </a:r>
            <a:r>
              <a:rPr lang="en-US" dirty="0" err="1" smtClean="0">
                <a:latin typeface="Trebuchet MS" panose="020B0603020202020204" pitchFamily="34" charset="0"/>
              </a:rPr>
              <a:t>i</a:t>
            </a:r>
            <a:r>
              <a:rPr lang="ro-RO" dirty="0" smtClean="0">
                <a:latin typeface="Trebuchet MS" panose="020B0603020202020204" pitchFamily="34" charset="0"/>
              </a:rPr>
              <a:t>, registre naționale/internaționale</a:t>
            </a:r>
            <a:r>
              <a:rPr lang="en-US" dirty="0" smtClean="0">
                <a:latin typeface="Trebuchet MS" panose="020B0603020202020204" pitchFamily="34" charset="0"/>
              </a:rPr>
              <a:t>)</a:t>
            </a:r>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r>
              <a:rPr lang="en-US" smtClean="0"/>
              <a:t>Engineering Competency Model | 2016 | </a:t>
            </a:r>
            <a:fld id="{D4CB42E0-0C96-4FA7-9E86-488C37B53901}" type="slidenum">
              <a:rPr lang="en-US" smtClean="0"/>
              <a:t>5</a:t>
            </a:fld>
            <a:r>
              <a:rPr lang="en-US" smtClean="0"/>
              <a:t> </a:t>
            </a:r>
            <a:endParaRPr lang="en-US" dirty="0"/>
          </a:p>
        </p:txBody>
      </p:sp>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92238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468"/>
            <a:ext cx="8229600" cy="868362"/>
          </a:xfrm>
        </p:spPr>
        <p:txBody>
          <a:bodyPr/>
          <a:lstStyle/>
          <a:p>
            <a:r>
              <a:rPr lang="en-US" dirty="0" err="1" smtClean="0">
                <a:latin typeface="Trebuchet MS" panose="020B0603020202020204" pitchFamily="34" charset="0"/>
              </a:rPr>
              <a:t>Obiective</a:t>
            </a:r>
            <a:r>
              <a:rPr lang="en-US" dirty="0" smtClean="0">
                <a:latin typeface="Trebuchet MS" panose="020B0603020202020204" pitchFamily="34" charset="0"/>
              </a:rPr>
              <a:t> </a:t>
            </a:r>
            <a:endParaRPr lang="en-US" dirty="0">
              <a:latin typeface="Trebuchet MS" panose="020B0603020202020204" pitchFamily="34" charset="0"/>
            </a:endParaRPr>
          </a:p>
        </p:txBody>
      </p:sp>
      <p:sp>
        <p:nvSpPr>
          <p:cNvPr id="3" name="Content Placeholder 2"/>
          <p:cNvSpPr>
            <a:spLocks noGrp="1"/>
          </p:cNvSpPr>
          <p:nvPr>
            <p:ph idx="1"/>
          </p:nvPr>
        </p:nvSpPr>
        <p:spPr>
          <a:xfrm>
            <a:off x="457200" y="1905000"/>
            <a:ext cx="8229600" cy="4221165"/>
          </a:xfrm>
        </p:spPr>
        <p:txBody>
          <a:bodyPr>
            <a:normAutofit fontScale="47500" lnSpcReduction="20000"/>
          </a:bodyPr>
          <a:lstStyle/>
          <a:p>
            <a:pPr>
              <a:buFont typeface="Wingdings" panose="05000000000000000000" pitchFamily="2" charset="2"/>
              <a:buChar char="ü"/>
            </a:pPr>
            <a:r>
              <a:rPr lang="en-US" dirty="0" err="1" smtClean="0">
                <a:latin typeface="Trebuchet MS" panose="020B0603020202020204" pitchFamily="34" charset="0"/>
              </a:rPr>
              <a:t>Programe</a:t>
            </a:r>
            <a:r>
              <a:rPr lang="en-US" dirty="0" smtClean="0">
                <a:latin typeface="Trebuchet MS" panose="020B0603020202020204" pitchFamily="34" charset="0"/>
              </a:rPr>
              <a:t> de </a:t>
            </a:r>
            <a:r>
              <a:rPr lang="en-US" dirty="0" err="1" smtClean="0">
                <a:latin typeface="Trebuchet MS" panose="020B0603020202020204" pitchFamily="34" charset="0"/>
              </a:rPr>
              <a:t>studii</a:t>
            </a:r>
            <a:r>
              <a:rPr lang="en-US" dirty="0" smtClean="0">
                <a:latin typeface="Trebuchet MS" panose="020B0603020202020204" pitchFamily="34" charset="0"/>
              </a:rPr>
              <a:t> </a:t>
            </a:r>
            <a:r>
              <a:rPr lang="en-US" dirty="0" err="1" smtClean="0">
                <a:latin typeface="Trebuchet MS" panose="020B0603020202020204" pitchFamily="34" charset="0"/>
              </a:rPr>
              <a:t>bazate</a:t>
            </a:r>
            <a:r>
              <a:rPr lang="en-US" dirty="0" smtClean="0">
                <a:latin typeface="Trebuchet MS" panose="020B0603020202020204" pitchFamily="34" charset="0"/>
              </a:rPr>
              <a:t> </a:t>
            </a:r>
            <a:r>
              <a:rPr lang="en-US" dirty="0" err="1" smtClean="0">
                <a:latin typeface="Trebuchet MS" panose="020B0603020202020204" pitchFamily="34" charset="0"/>
              </a:rPr>
              <a:t>pe</a:t>
            </a:r>
            <a:r>
              <a:rPr lang="ro-RO" dirty="0" smtClean="0">
                <a:latin typeface="Trebuchet MS" panose="020B0603020202020204" pitchFamily="34" charset="0"/>
              </a:rPr>
              <a:t> </a:t>
            </a:r>
            <a:r>
              <a:rPr lang="en-US" dirty="0" err="1" smtClean="0">
                <a:latin typeface="Trebuchet MS" panose="020B0603020202020204" pitchFamily="34" charset="0"/>
              </a:rPr>
              <a:t>rezultatele</a:t>
            </a:r>
            <a:r>
              <a:rPr lang="en-US" dirty="0" smtClean="0">
                <a:latin typeface="Trebuchet MS" panose="020B0603020202020204" pitchFamily="34" charset="0"/>
              </a:rPr>
              <a:t> </a:t>
            </a:r>
            <a:r>
              <a:rPr lang="ro-RO" dirty="0" smtClean="0">
                <a:latin typeface="Trebuchet MS" panose="020B0603020202020204" pitchFamily="34" charset="0"/>
              </a:rPr>
              <a:t>învățării.</a:t>
            </a:r>
            <a:r>
              <a:rPr lang="en-US" dirty="0" smtClean="0">
                <a:latin typeface="Trebuchet MS" panose="020B0603020202020204" pitchFamily="34" charset="0"/>
              </a:rPr>
              <a:t> </a:t>
            </a:r>
          </a:p>
          <a:p>
            <a:pPr marL="0" indent="0">
              <a:buNone/>
            </a:pPr>
            <a:endParaRPr lang="ro-RO" dirty="0" smtClean="0">
              <a:latin typeface="Trebuchet MS" panose="020B0603020202020204" pitchFamily="34" charset="0"/>
            </a:endParaRPr>
          </a:p>
          <a:p>
            <a:pPr marL="0" indent="0">
              <a:buNone/>
            </a:pPr>
            <a:r>
              <a:rPr lang="ro-RO" dirty="0" smtClean="0">
                <a:latin typeface="Trebuchet MS" panose="020B0603020202020204" pitchFamily="34" charset="0"/>
              </a:rPr>
              <a:t>Având</a:t>
            </a:r>
            <a:r>
              <a:rPr lang="en-US" dirty="0" smtClean="0">
                <a:latin typeface="Trebuchet MS" panose="020B0603020202020204" pitchFamily="34" charset="0"/>
              </a:rPr>
              <a:t> </a:t>
            </a:r>
            <a:r>
              <a:rPr lang="ro-RO" dirty="0">
                <a:latin typeface="Trebuchet MS" panose="020B0603020202020204" pitchFamily="34" charset="0"/>
              </a:rPr>
              <a:t>î</a:t>
            </a:r>
            <a:r>
              <a:rPr lang="en-US" dirty="0" smtClean="0">
                <a:latin typeface="Trebuchet MS" panose="020B0603020202020204" pitchFamily="34" charset="0"/>
              </a:rPr>
              <a:t>n </a:t>
            </a:r>
            <a:r>
              <a:rPr lang="en-US" dirty="0" err="1" smtClean="0">
                <a:latin typeface="Trebuchet MS" panose="020B0603020202020204" pitchFamily="34" charset="0"/>
              </a:rPr>
              <a:t>vedere</a:t>
            </a:r>
            <a:r>
              <a:rPr lang="en-US" dirty="0" smtClean="0">
                <a:latin typeface="Trebuchet MS" panose="020B0603020202020204" pitchFamily="34" charset="0"/>
              </a:rPr>
              <a:t>:</a:t>
            </a:r>
            <a:endParaRPr lang="ro-RO" dirty="0" smtClean="0">
              <a:latin typeface="Trebuchet MS" panose="020B0603020202020204" pitchFamily="34" charset="0"/>
            </a:endParaRPr>
          </a:p>
          <a:p>
            <a:pPr marL="0" indent="0">
              <a:buNone/>
            </a:pPr>
            <a:endParaRPr lang="en-US" dirty="0" smtClean="0">
              <a:latin typeface="Trebuchet MS" panose="020B0603020202020204" pitchFamily="34" charset="0"/>
            </a:endParaRPr>
          </a:p>
          <a:p>
            <a:r>
              <a:rPr lang="en-US" dirty="0" err="1" smtClean="0">
                <a:latin typeface="Trebuchet MS" panose="020B0603020202020204" pitchFamily="34" charset="0"/>
              </a:rPr>
              <a:t>Competen</a:t>
            </a:r>
            <a:r>
              <a:rPr lang="ro-RO" dirty="0" smtClean="0">
                <a:latin typeface="Trebuchet MS" panose="020B0603020202020204" pitchFamily="34" charset="0"/>
              </a:rPr>
              <a:t>ț</a:t>
            </a:r>
            <a:r>
              <a:rPr lang="en-US" dirty="0" err="1" smtClean="0">
                <a:latin typeface="Trebuchet MS" panose="020B0603020202020204" pitchFamily="34" charset="0"/>
              </a:rPr>
              <a:t>ele</a:t>
            </a:r>
            <a:r>
              <a:rPr lang="en-US" dirty="0" smtClean="0">
                <a:latin typeface="Trebuchet MS" panose="020B0603020202020204" pitchFamily="34" charset="0"/>
              </a:rPr>
              <a:t> </a:t>
            </a:r>
            <a:r>
              <a:rPr lang="en-US" dirty="0" err="1" smtClean="0">
                <a:latin typeface="Trebuchet MS" panose="020B0603020202020204" pitchFamily="34" charset="0"/>
              </a:rPr>
              <a:t>cerute</a:t>
            </a:r>
            <a:r>
              <a:rPr lang="en-US" dirty="0" smtClean="0">
                <a:latin typeface="Trebuchet MS" panose="020B0603020202020204" pitchFamily="34" charset="0"/>
              </a:rPr>
              <a:t> de p</a:t>
            </a:r>
            <a:r>
              <a:rPr lang="ro-RO" dirty="0" smtClean="0">
                <a:latin typeface="Trebuchet MS" panose="020B0603020202020204" pitchFamily="34" charset="0"/>
              </a:rPr>
              <a:t>iață</a:t>
            </a:r>
            <a:r>
              <a:rPr lang="ro-RO" dirty="0">
                <a:latin typeface="Trebuchet MS" panose="020B0603020202020204" pitchFamily="34" charset="0"/>
              </a:rPr>
              <a:t>;</a:t>
            </a:r>
          </a:p>
          <a:p>
            <a:r>
              <a:rPr lang="ro-RO" dirty="0">
                <a:latin typeface="Trebuchet MS" panose="020B0603020202020204" pitchFamily="34" charset="0"/>
              </a:rPr>
              <a:t>C</a:t>
            </a:r>
            <a:r>
              <a:rPr lang="en-US" dirty="0" err="1" smtClean="0">
                <a:latin typeface="Trebuchet MS" panose="020B0603020202020204" pitchFamily="34" charset="0"/>
              </a:rPr>
              <a:t>erin</a:t>
            </a:r>
            <a:r>
              <a:rPr lang="ro-RO" dirty="0" smtClean="0">
                <a:latin typeface="Trebuchet MS" panose="020B0603020202020204" pitchFamily="34" charset="0"/>
              </a:rPr>
              <a:t>ț</a:t>
            </a:r>
            <a:r>
              <a:rPr lang="en-US" dirty="0" err="1" smtClean="0">
                <a:latin typeface="Trebuchet MS" panose="020B0603020202020204" pitchFamily="34" charset="0"/>
              </a:rPr>
              <a:t>ele</a:t>
            </a:r>
            <a:r>
              <a:rPr lang="en-US" dirty="0" smtClean="0">
                <a:latin typeface="Trebuchet MS" panose="020B0603020202020204" pitchFamily="34" charset="0"/>
              </a:rPr>
              <a:t> pie</a:t>
            </a:r>
            <a:r>
              <a:rPr lang="ro-RO" dirty="0" err="1" smtClean="0">
                <a:latin typeface="Trebuchet MS" panose="020B0603020202020204" pitchFamily="34" charset="0"/>
              </a:rPr>
              <a:t>ț</a:t>
            </a:r>
            <a:r>
              <a:rPr lang="ro-RO" dirty="0" err="1">
                <a:latin typeface="Trebuchet MS" panose="020B0603020202020204" pitchFamily="34" charset="0"/>
              </a:rPr>
              <a:t>e</a:t>
            </a:r>
            <a:r>
              <a:rPr lang="en-US" dirty="0" err="1" smtClean="0">
                <a:latin typeface="Trebuchet MS" panose="020B0603020202020204" pitchFamily="34" charset="0"/>
              </a:rPr>
              <a:t>i</a:t>
            </a:r>
            <a:r>
              <a:rPr lang="en-US" dirty="0" smtClean="0">
                <a:latin typeface="Trebuchet MS" panose="020B0603020202020204" pitchFamily="34" charset="0"/>
              </a:rPr>
              <a:t> </a:t>
            </a:r>
            <a:r>
              <a:rPr lang="en-US" dirty="0" err="1" smtClean="0">
                <a:latin typeface="Trebuchet MS" panose="020B0603020202020204" pitchFamily="34" charset="0"/>
              </a:rPr>
              <a:t>muncii</a:t>
            </a:r>
            <a:r>
              <a:rPr lang="ro-RO" dirty="0">
                <a:latin typeface="Trebuchet MS" panose="020B0603020202020204" pitchFamily="34" charset="0"/>
              </a:rPr>
              <a:t>;</a:t>
            </a:r>
            <a:endParaRPr lang="ro-RO" dirty="0" smtClean="0">
              <a:latin typeface="Trebuchet MS" panose="020B0603020202020204" pitchFamily="34" charset="0"/>
            </a:endParaRPr>
          </a:p>
          <a:p>
            <a:r>
              <a:rPr lang="en-US" dirty="0" smtClean="0">
                <a:latin typeface="Trebuchet MS" panose="020B0603020202020204" pitchFamily="34" charset="0"/>
              </a:rPr>
              <a:t>IA,</a:t>
            </a:r>
            <a:r>
              <a:rPr lang="ro-RO" dirty="0" smtClean="0">
                <a:latin typeface="Trebuchet MS" panose="020B0603020202020204" pitchFamily="34" charset="0"/>
              </a:rPr>
              <a:t> </a:t>
            </a:r>
            <a:r>
              <a:rPr lang="en-US" dirty="0" smtClean="0">
                <a:latin typeface="Trebuchet MS" panose="020B0603020202020204" pitchFamily="34" charset="0"/>
              </a:rPr>
              <a:t>register</a:t>
            </a:r>
            <a:r>
              <a:rPr lang="ro-RO" dirty="0" smtClean="0">
                <a:latin typeface="Trebuchet MS" panose="020B0603020202020204" pitchFamily="34" charset="0"/>
              </a:rPr>
              <a:t>;</a:t>
            </a:r>
            <a:endParaRPr lang="ro-RO" dirty="0">
              <a:latin typeface="Trebuchet MS" panose="020B0603020202020204" pitchFamily="34" charset="0"/>
            </a:endParaRPr>
          </a:p>
          <a:p>
            <a:r>
              <a:rPr lang="ro-RO" dirty="0">
                <a:latin typeface="Trebuchet MS" panose="020B0603020202020204" pitchFamily="34" charset="0"/>
              </a:rPr>
              <a:t>S</a:t>
            </a:r>
            <a:r>
              <a:rPr lang="en-US" dirty="0" err="1" smtClean="0">
                <a:latin typeface="Trebuchet MS" panose="020B0603020202020204" pitchFamily="34" charset="0"/>
              </a:rPr>
              <a:t>trategia</a:t>
            </a:r>
            <a:r>
              <a:rPr lang="en-US" dirty="0" smtClean="0">
                <a:latin typeface="Trebuchet MS" panose="020B0603020202020204" pitchFamily="34" charset="0"/>
              </a:rPr>
              <a:t> digital</a:t>
            </a:r>
            <a:r>
              <a:rPr lang="ro-RO" dirty="0" smtClean="0">
                <a:latin typeface="Trebuchet MS" panose="020B0603020202020204" pitchFamily="34" charset="0"/>
              </a:rPr>
              <a:t>ă</a:t>
            </a:r>
            <a:r>
              <a:rPr lang="en-US" dirty="0" smtClean="0">
                <a:latin typeface="Trebuchet MS" panose="020B0603020202020204" pitchFamily="34" charset="0"/>
              </a:rPr>
              <a:t> </a:t>
            </a:r>
            <a:r>
              <a:rPr lang="ro-RO" dirty="0">
                <a:latin typeface="Trebuchet MS" panose="020B0603020202020204" pitchFamily="34" charset="0"/>
              </a:rPr>
              <a:t>î</a:t>
            </a:r>
            <a:r>
              <a:rPr lang="en-US" dirty="0" smtClean="0">
                <a:latin typeface="Trebuchet MS" panose="020B0603020202020204" pitchFamily="34" charset="0"/>
              </a:rPr>
              <a:t>n U</a:t>
            </a:r>
            <a:r>
              <a:rPr lang="ro-RO" dirty="0" smtClean="0">
                <a:latin typeface="Trebuchet MS" panose="020B0603020202020204" pitchFamily="34" charset="0"/>
              </a:rPr>
              <a:t>E;</a:t>
            </a:r>
            <a:r>
              <a:rPr lang="en-US" dirty="0" smtClean="0">
                <a:latin typeface="Trebuchet MS" panose="020B0603020202020204" pitchFamily="34" charset="0"/>
              </a:rPr>
              <a:t> </a:t>
            </a:r>
            <a:endParaRPr lang="ro-RO" dirty="0">
              <a:latin typeface="Trebuchet MS" panose="020B0603020202020204" pitchFamily="34" charset="0"/>
            </a:endParaRPr>
          </a:p>
          <a:p>
            <a:r>
              <a:rPr lang="ro-RO" dirty="0">
                <a:latin typeface="Trebuchet MS" panose="020B0603020202020204" pitchFamily="34" charset="0"/>
              </a:rPr>
              <a:t>S</a:t>
            </a:r>
            <a:r>
              <a:rPr lang="en-US" dirty="0" err="1" smtClean="0">
                <a:latin typeface="Trebuchet MS" panose="020B0603020202020204" pitchFamily="34" charset="0"/>
              </a:rPr>
              <a:t>trategia</a:t>
            </a:r>
            <a:r>
              <a:rPr lang="en-US" dirty="0" smtClean="0">
                <a:latin typeface="Trebuchet MS" panose="020B0603020202020204" pitchFamily="34" charset="0"/>
              </a:rPr>
              <a:t> </a:t>
            </a:r>
            <a:r>
              <a:rPr lang="en-US" dirty="0" err="1" smtClean="0">
                <a:latin typeface="Trebuchet MS" panose="020B0603020202020204" pitchFamily="34" charset="0"/>
              </a:rPr>
              <a:t>pentru</a:t>
            </a:r>
            <a:r>
              <a:rPr lang="en-US" dirty="0" smtClean="0">
                <a:latin typeface="Trebuchet MS" panose="020B0603020202020204" pitchFamily="34" charset="0"/>
              </a:rPr>
              <a:t> </a:t>
            </a:r>
            <a:r>
              <a:rPr lang="en-US" dirty="0" err="1" smtClean="0">
                <a:latin typeface="Trebuchet MS" panose="020B0603020202020204" pitchFamily="34" charset="0"/>
              </a:rPr>
              <a:t>energie</a:t>
            </a:r>
            <a:r>
              <a:rPr lang="en-US" dirty="0" smtClean="0">
                <a:latin typeface="Trebuchet MS" panose="020B0603020202020204" pitchFamily="34" charset="0"/>
              </a:rPr>
              <a:t> 2050 a UE</a:t>
            </a:r>
            <a:r>
              <a:rPr lang="ro-RO" dirty="0" smtClean="0">
                <a:latin typeface="Trebuchet MS" panose="020B0603020202020204" pitchFamily="34" charset="0"/>
              </a:rPr>
              <a:t>;</a:t>
            </a:r>
          </a:p>
          <a:p>
            <a:r>
              <a:rPr lang="ro-RO" dirty="0">
                <a:latin typeface="Trebuchet MS" panose="020B0603020202020204" pitchFamily="34" charset="0"/>
              </a:rPr>
              <a:t>S</a:t>
            </a:r>
            <a:r>
              <a:rPr lang="en-US" dirty="0" err="1" smtClean="0">
                <a:latin typeface="Trebuchet MS" panose="020B0603020202020204" pitchFamily="34" charset="0"/>
              </a:rPr>
              <a:t>trategia</a:t>
            </a:r>
            <a:r>
              <a:rPr lang="en-US" dirty="0" smtClean="0">
                <a:latin typeface="Trebuchet MS" panose="020B0603020202020204" pitchFamily="34" charset="0"/>
              </a:rPr>
              <a:t> </a:t>
            </a:r>
            <a:r>
              <a:rPr lang="en-US" dirty="0" err="1" smtClean="0">
                <a:latin typeface="Trebuchet MS" panose="020B0603020202020204" pitchFamily="34" charset="0"/>
              </a:rPr>
              <a:t>verde</a:t>
            </a:r>
            <a:r>
              <a:rPr lang="en-US" dirty="0" smtClean="0">
                <a:latin typeface="Trebuchet MS" panose="020B0603020202020204" pitchFamily="34" charset="0"/>
              </a:rPr>
              <a:t> </a:t>
            </a:r>
            <a:r>
              <a:rPr lang="ro-RO" dirty="0">
                <a:latin typeface="Trebuchet MS" panose="020B0603020202020204" pitchFamily="34" charset="0"/>
              </a:rPr>
              <a:t>î</a:t>
            </a:r>
            <a:r>
              <a:rPr lang="en-US" dirty="0" smtClean="0">
                <a:latin typeface="Trebuchet MS" panose="020B0603020202020204" pitchFamily="34" charset="0"/>
              </a:rPr>
              <a:t>n UE</a:t>
            </a:r>
            <a:r>
              <a:rPr lang="ro-RO" dirty="0" smtClean="0">
                <a:latin typeface="Trebuchet MS" panose="020B0603020202020204" pitchFamily="34" charset="0"/>
              </a:rPr>
              <a:t>;</a:t>
            </a:r>
          </a:p>
          <a:p>
            <a:r>
              <a:rPr lang="ro-RO" dirty="0">
                <a:latin typeface="Trebuchet MS" panose="020B0603020202020204" pitchFamily="34" charset="0"/>
              </a:rPr>
              <a:t>C</a:t>
            </a:r>
            <a:r>
              <a:rPr lang="en-US" dirty="0" err="1" smtClean="0">
                <a:latin typeface="Trebuchet MS" panose="020B0603020202020204" pitchFamily="34" charset="0"/>
              </a:rPr>
              <a:t>ompeten</a:t>
            </a:r>
            <a:r>
              <a:rPr lang="ro-RO" dirty="0" smtClean="0">
                <a:latin typeface="Trebuchet MS" panose="020B0603020202020204" pitchFamily="34" charset="0"/>
              </a:rPr>
              <a:t>ț</a:t>
            </a:r>
            <a:r>
              <a:rPr lang="en-US" dirty="0" err="1" smtClean="0">
                <a:latin typeface="Trebuchet MS" panose="020B0603020202020204" pitchFamily="34" charset="0"/>
              </a:rPr>
              <a:t>ele</a:t>
            </a:r>
            <a:r>
              <a:rPr lang="en-US" dirty="0" smtClean="0">
                <a:latin typeface="Trebuchet MS" panose="020B0603020202020204" pitchFamily="34" charset="0"/>
              </a:rPr>
              <a:t> </a:t>
            </a:r>
            <a:r>
              <a:rPr lang="en-US" dirty="0" err="1" smtClean="0">
                <a:latin typeface="Trebuchet MS" panose="020B0603020202020204" pitchFamily="34" charset="0"/>
              </a:rPr>
              <a:t>cheie</a:t>
            </a:r>
            <a:r>
              <a:rPr lang="en-US" dirty="0" smtClean="0">
                <a:latin typeface="Trebuchet MS" panose="020B0603020202020204" pitchFamily="34" charset="0"/>
              </a:rPr>
              <a:t> </a:t>
            </a:r>
            <a:r>
              <a:rPr lang="ro-RO" dirty="0" err="1">
                <a:latin typeface="Trebuchet MS" panose="020B0603020202020204" pitchFamily="34" charset="0"/>
              </a:rPr>
              <a:t>ș</a:t>
            </a:r>
            <a:r>
              <a:rPr lang="en-US" dirty="0" err="1" smtClean="0">
                <a:latin typeface="Trebuchet MS" panose="020B0603020202020204" pitchFamily="34" charset="0"/>
              </a:rPr>
              <a:t>i</a:t>
            </a:r>
            <a:r>
              <a:rPr lang="en-US" dirty="0" smtClean="0">
                <a:latin typeface="Trebuchet MS" panose="020B0603020202020204" pitchFamily="34" charset="0"/>
              </a:rPr>
              <a:t> transversal</a:t>
            </a:r>
            <a:r>
              <a:rPr lang="ro-RO" dirty="0" smtClean="0">
                <a:latin typeface="Trebuchet MS" panose="020B0603020202020204" pitchFamily="34" charset="0"/>
              </a:rPr>
              <a:t>e;</a:t>
            </a:r>
            <a:endParaRPr lang="ro-RO" dirty="0">
              <a:latin typeface="Trebuchet MS" panose="020B0603020202020204" pitchFamily="34" charset="0"/>
            </a:endParaRPr>
          </a:p>
          <a:p>
            <a:r>
              <a:rPr lang="ro-RO" dirty="0">
                <a:latin typeface="Trebuchet MS" panose="020B0603020202020204" pitchFamily="34" charset="0"/>
              </a:rPr>
              <a:t>P</a:t>
            </a:r>
            <a:r>
              <a:rPr lang="en-US" dirty="0" err="1" smtClean="0">
                <a:latin typeface="Trebuchet MS" panose="020B0603020202020204" pitchFamily="34" charset="0"/>
              </a:rPr>
              <a:t>erspectivele</a:t>
            </a:r>
            <a:r>
              <a:rPr lang="en-US" dirty="0" smtClean="0">
                <a:latin typeface="Trebuchet MS" panose="020B0603020202020204" pitchFamily="34" charset="0"/>
              </a:rPr>
              <a:t> </a:t>
            </a:r>
            <a:r>
              <a:rPr lang="en-US" dirty="0" err="1" smtClean="0">
                <a:latin typeface="Trebuchet MS" panose="020B0603020202020204" pitchFamily="34" charset="0"/>
              </a:rPr>
              <a:t>tehnologice</a:t>
            </a:r>
            <a:r>
              <a:rPr lang="en-US" dirty="0" smtClean="0">
                <a:latin typeface="Trebuchet MS" panose="020B0603020202020204" pitchFamily="34" charset="0"/>
              </a:rPr>
              <a:t> </a:t>
            </a:r>
            <a:r>
              <a:rPr lang="ro-RO" dirty="0" smtClean="0">
                <a:latin typeface="Trebuchet MS" panose="020B0603020202020204" pitchFamily="34" charset="0"/>
              </a:rPr>
              <a:t>ale </a:t>
            </a:r>
            <a:r>
              <a:rPr lang="en-US" dirty="0" smtClean="0">
                <a:latin typeface="Trebuchet MS" panose="020B0603020202020204" pitchFamily="34" charset="0"/>
              </a:rPr>
              <a:t>sec</a:t>
            </a:r>
            <a:r>
              <a:rPr lang="ro-RO" dirty="0" smtClean="0">
                <a:latin typeface="Trebuchet MS" panose="020B0603020202020204" pitchFamily="34" charset="0"/>
              </a:rPr>
              <a:t>.</a:t>
            </a:r>
            <a:r>
              <a:rPr lang="en-US" dirty="0" smtClean="0">
                <a:latin typeface="Trebuchet MS" panose="020B0603020202020204" pitchFamily="34" charset="0"/>
              </a:rPr>
              <a:t> XXI</a:t>
            </a:r>
            <a:r>
              <a:rPr lang="ro-RO" dirty="0" smtClean="0">
                <a:latin typeface="Trebuchet MS" panose="020B0603020202020204" pitchFamily="34" charset="0"/>
              </a:rPr>
              <a:t>;</a:t>
            </a:r>
          </a:p>
          <a:p>
            <a:r>
              <a:rPr lang="en-US" dirty="0" smtClean="0">
                <a:latin typeface="Trebuchet MS" panose="020B0603020202020204" pitchFamily="34" charset="0"/>
              </a:rPr>
              <a:t>EQF</a:t>
            </a:r>
            <a:r>
              <a:rPr lang="ro-RO" dirty="0" smtClean="0">
                <a:latin typeface="Trebuchet MS" panose="020B0603020202020204" pitchFamily="34" charset="0"/>
              </a:rPr>
              <a:t>;</a:t>
            </a:r>
            <a:endParaRPr lang="ro-RO" dirty="0">
              <a:latin typeface="Trebuchet MS" panose="020B0603020202020204" pitchFamily="34" charset="0"/>
            </a:endParaRPr>
          </a:p>
          <a:p>
            <a:r>
              <a:rPr lang="en-US" dirty="0" err="1" smtClean="0">
                <a:latin typeface="Trebuchet MS" panose="020B0603020202020204" pitchFamily="34" charset="0"/>
              </a:rPr>
              <a:t>Europass</a:t>
            </a:r>
            <a:r>
              <a:rPr lang="ro-RO" dirty="0">
                <a:latin typeface="Trebuchet MS" panose="020B0603020202020204" pitchFamily="34" charset="0"/>
              </a:rPr>
              <a:t>;</a:t>
            </a:r>
          </a:p>
          <a:p>
            <a:r>
              <a:rPr lang="en-US" dirty="0" smtClean="0">
                <a:latin typeface="Trebuchet MS" panose="020B0603020202020204" pitchFamily="34" charset="0"/>
              </a:rPr>
              <a:t>E</a:t>
            </a:r>
            <a:r>
              <a:rPr lang="ro-RO" dirty="0" smtClean="0">
                <a:latin typeface="Trebuchet MS" panose="020B0603020202020204" pitchFamily="34" charset="0"/>
              </a:rPr>
              <a:t>URES</a:t>
            </a:r>
            <a:r>
              <a:rPr lang="ro-RO" dirty="0">
                <a:latin typeface="Trebuchet MS" panose="020B0603020202020204" pitchFamily="34" charset="0"/>
              </a:rPr>
              <a:t>.</a:t>
            </a:r>
            <a:endParaRPr lang="en-US" dirty="0">
              <a:latin typeface="Trebuchet MS" panose="020B0603020202020204" pitchFamily="34" charset="0"/>
            </a:endParaRPr>
          </a:p>
        </p:txBody>
      </p:sp>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6784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497954"/>
            <a:ext cx="8229600" cy="868362"/>
          </a:xfrm>
        </p:spPr>
        <p:txBody>
          <a:bodyPr>
            <a:normAutofit fontScale="90000"/>
          </a:bodyPr>
          <a:lstStyle/>
          <a:p>
            <a:r>
              <a:rPr lang="en-US" dirty="0" smtClean="0"/>
              <a:t>Ce ne </a:t>
            </a:r>
            <a:r>
              <a:rPr lang="en-US" dirty="0" err="1" smtClean="0"/>
              <a:t>dorim</a:t>
            </a:r>
            <a:r>
              <a:rPr lang="en-US" dirty="0" smtClean="0"/>
              <a:t> </a:t>
            </a:r>
            <a:r>
              <a:rPr lang="ro-RO" dirty="0" smtClean="0"/>
              <a:t>prin</a:t>
            </a:r>
            <a:r>
              <a:rPr lang="en-US" dirty="0" smtClean="0"/>
              <a:t> C</a:t>
            </a:r>
            <a:r>
              <a:rPr lang="ro-RO" dirty="0" smtClean="0"/>
              <a:t>onsiliul Național al Rectorilor</a:t>
            </a:r>
            <a:r>
              <a:rPr lang="en-US" dirty="0" smtClean="0"/>
              <a:t> </a:t>
            </a:r>
            <a:endParaRPr lang="en-US" dirty="0"/>
          </a:p>
        </p:txBody>
      </p:sp>
      <p:sp>
        <p:nvSpPr>
          <p:cNvPr id="6" name="Content Placeholder 2"/>
          <p:cNvSpPr>
            <a:spLocks noGrp="1"/>
          </p:cNvSpPr>
          <p:nvPr>
            <p:ph idx="1"/>
          </p:nvPr>
        </p:nvSpPr>
        <p:spPr>
          <a:xfrm>
            <a:off x="609600" y="2590801"/>
            <a:ext cx="8077200" cy="2286000"/>
          </a:xfrm>
        </p:spPr>
        <p:txBody>
          <a:bodyPr/>
          <a:lstStyle/>
          <a:p>
            <a:pPr algn="just">
              <a:buFont typeface="Wingdings" panose="05000000000000000000" pitchFamily="2" charset="2"/>
              <a:buChar char="ü"/>
            </a:pPr>
            <a:r>
              <a:rPr lang="ro-RO" dirty="0">
                <a:latin typeface="Trebuchet MS" panose="020B0603020202020204" pitchFamily="34" charset="0"/>
              </a:rPr>
              <a:t>„</a:t>
            </a:r>
            <a:r>
              <a:rPr lang="en-US" dirty="0" smtClean="0">
                <a:latin typeface="Trebuchet MS" panose="020B0603020202020204" pitchFamily="34" charset="0"/>
              </a:rPr>
              <a:t>Din </a:t>
            </a:r>
            <a:r>
              <a:rPr lang="en-US" dirty="0" err="1" smtClean="0">
                <a:latin typeface="Trebuchet MS" panose="020B0603020202020204" pitchFamily="34" charset="0"/>
              </a:rPr>
              <a:t>perspectiva</a:t>
            </a:r>
            <a:r>
              <a:rPr lang="en-US" dirty="0" smtClean="0">
                <a:latin typeface="Trebuchet MS" panose="020B0603020202020204" pitchFamily="34" charset="0"/>
              </a:rPr>
              <a:t> CNR,</a:t>
            </a:r>
            <a:r>
              <a:rPr lang="ro-RO" dirty="0" smtClean="0">
                <a:latin typeface="Trebuchet MS" panose="020B0603020202020204" pitchFamily="34" charset="0"/>
              </a:rPr>
              <a:t> </a:t>
            </a:r>
            <a:r>
              <a:rPr lang="en-US" dirty="0" err="1" smtClean="0">
                <a:latin typeface="Trebuchet MS" panose="020B0603020202020204" pitchFamily="34" charset="0"/>
              </a:rPr>
              <a:t>dar</a:t>
            </a:r>
            <a:r>
              <a:rPr lang="en-US" dirty="0" smtClean="0">
                <a:latin typeface="Trebuchet MS" panose="020B0603020202020204" pitchFamily="34" charset="0"/>
              </a:rPr>
              <a:t> </a:t>
            </a:r>
            <a:r>
              <a:rPr lang="ro-RO" dirty="0" smtClean="0">
                <a:latin typeface="Trebuchet MS" panose="020B0603020202020204" pitchFamily="34" charset="0"/>
              </a:rPr>
              <a:t>ș</a:t>
            </a:r>
            <a:r>
              <a:rPr lang="en-US" dirty="0" err="1" smtClean="0">
                <a:latin typeface="Trebuchet MS" panose="020B0603020202020204" pitchFamily="34" charset="0"/>
              </a:rPr>
              <a:t>i</a:t>
            </a:r>
            <a:r>
              <a:rPr lang="en-US" dirty="0" smtClean="0">
                <a:latin typeface="Trebuchet MS" panose="020B0603020202020204" pitchFamily="34" charset="0"/>
              </a:rPr>
              <a:t> AUF </a:t>
            </a:r>
            <a:r>
              <a:rPr lang="en-US" dirty="0" err="1" smtClean="0">
                <a:latin typeface="Trebuchet MS" panose="020B0603020202020204" pitchFamily="34" charset="0"/>
              </a:rPr>
              <a:t>vom</a:t>
            </a:r>
            <a:r>
              <a:rPr lang="en-US" dirty="0" smtClean="0">
                <a:latin typeface="Trebuchet MS" panose="020B0603020202020204" pitchFamily="34" charset="0"/>
              </a:rPr>
              <a:t> </a:t>
            </a:r>
            <a:r>
              <a:rPr lang="en-US" dirty="0" err="1" smtClean="0">
                <a:latin typeface="Trebuchet MS" panose="020B0603020202020204" pitchFamily="34" charset="0"/>
              </a:rPr>
              <a:t>promova</a:t>
            </a:r>
            <a:r>
              <a:rPr lang="en-US" dirty="0" smtClean="0">
                <a:latin typeface="Trebuchet MS" panose="020B0603020202020204" pitchFamily="34" charset="0"/>
              </a:rPr>
              <a:t> </a:t>
            </a:r>
            <a:r>
              <a:rPr lang="en-US" dirty="0" err="1" smtClean="0">
                <a:latin typeface="Trebuchet MS" panose="020B0603020202020204" pitchFamily="34" charset="0"/>
              </a:rPr>
              <a:t>trei</a:t>
            </a:r>
            <a:r>
              <a:rPr lang="en-US" dirty="0" smtClean="0">
                <a:latin typeface="Trebuchet MS" panose="020B0603020202020204" pitchFamily="34" charset="0"/>
              </a:rPr>
              <a:t> concept</a:t>
            </a:r>
            <a:r>
              <a:rPr lang="ro-RO" dirty="0" smtClean="0">
                <a:latin typeface="Trebuchet MS" panose="020B0603020202020204" pitchFamily="34" charset="0"/>
              </a:rPr>
              <a:t>e</a:t>
            </a:r>
            <a:r>
              <a:rPr lang="en-US" dirty="0" smtClean="0">
                <a:latin typeface="Trebuchet MS" panose="020B0603020202020204" pitchFamily="34" charset="0"/>
              </a:rPr>
              <a:t> </a:t>
            </a:r>
            <a:r>
              <a:rPr lang="en-US" dirty="0" err="1" smtClean="0">
                <a:latin typeface="Trebuchet MS" panose="020B0603020202020204" pitchFamily="34" charset="0"/>
              </a:rPr>
              <a:t>cheie</a:t>
            </a:r>
            <a:r>
              <a:rPr lang="en-US" dirty="0" smtClean="0">
                <a:latin typeface="Trebuchet MS" panose="020B0603020202020204" pitchFamily="34" charset="0"/>
              </a:rPr>
              <a:t>:</a:t>
            </a:r>
            <a:r>
              <a:rPr lang="ro-RO" dirty="0">
                <a:latin typeface="Trebuchet MS" panose="020B0603020202020204" pitchFamily="34" charset="0"/>
              </a:rPr>
              <a:t> </a:t>
            </a:r>
            <a:r>
              <a:rPr lang="en-US" dirty="0" err="1" smtClean="0">
                <a:latin typeface="Trebuchet MS" panose="020B0603020202020204" pitchFamily="34" charset="0"/>
              </a:rPr>
              <a:t>calitatea</a:t>
            </a:r>
            <a:r>
              <a:rPr lang="en-US" dirty="0" smtClean="0">
                <a:latin typeface="Trebuchet MS" panose="020B0603020202020204" pitchFamily="34" charset="0"/>
              </a:rPr>
              <a:t>,</a:t>
            </a:r>
            <a:r>
              <a:rPr lang="ro-RO" dirty="0" smtClean="0">
                <a:latin typeface="Trebuchet MS" panose="020B0603020202020204" pitchFamily="34" charset="0"/>
              </a:rPr>
              <a:t> </a:t>
            </a:r>
            <a:r>
              <a:rPr lang="en-US" dirty="0" err="1" smtClean="0">
                <a:latin typeface="Trebuchet MS" panose="020B0603020202020204" pitchFamily="34" charset="0"/>
              </a:rPr>
              <a:t>angajabilitatea</a:t>
            </a:r>
            <a:r>
              <a:rPr lang="en-US" dirty="0" smtClean="0">
                <a:latin typeface="Trebuchet MS" panose="020B0603020202020204" pitchFamily="34" charset="0"/>
              </a:rPr>
              <a:t> </a:t>
            </a:r>
            <a:r>
              <a:rPr lang="ro-RO" dirty="0" smtClean="0">
                <a:latin typeface="Trebuchet MS" panose="020B0603020202020204" pitchFamily="34" charset="0"/>
              </a:rPr>
              <a:t>ș</a:t>
            </a:r>
            <a:r>
              <a:rPr lang="en-US" dirty="0" err="1" smtClean="0">
                <a:latin typeface="Trebuchet MS" panose="020B0603020202020204" pitchFamily="34" charset="0"/>
              </a:rPr>
              <a:t>i</a:t>
            </a:r>
            <a:r>
              <a:rPr lang="en-US" dirty="0" smtClean="0">
                <a:latin typeface="Trebuchet MS" panose="020B0603020202020204" pitchFamily="34" charset="0"/>
              </a:rPr>
              <a:t> </a:t>
            </a:r>
            <a:r>
              <a:rPr lang="en-US" dirty="0" err="1" smtClean="0">
                <a:latin typeface="Trebuchet MS" panose="020B0603020202020204" pitchFamily="34" charset="0"/>
              </a:rPr>
              <a:t>dezvoltarea</a:t>
            </a:r>
            <a:r>
              <a:rPr lang="ro-RO" dirty="0" smtClean="0">
                <a:latin typeface="Trebuchet MS" panose="020B0603020202020204" pitchFamily="34" charset="0"/>
              </a:rPr>
              <a:t>.”</a:t>
            </a:r>
            <a:endParaRPr lang="ro-RO" dirty="0">
              <a:latin typeface="Trebuchet MS" panose="020B0603020202020204" pitchFamily="34" charset="0"/>
            </a:endParaRPr>
          </a:p>
          <a:p>
            <a:pPr marL="457200" lvl="1" indent="0" algn="just">
              <a:buNone/>
            </a:pPr>
            <a:r>
              <a:rPr lang="en-US" sz="2000" dirty="0" smtClean="0">
                <a:latin typeface="Trebuchet MS" panose="020B0603020202020204" pitchFamily="34" charset="0"/>
              </a:rPr>
              <a:t>(</a:t>
            </a:r>
            <a:r>
              <a:rPr lang="en-US" sz="2000" dirty="0" err="1" smtClean="0">
                <a:latin typeface="Trebuchet MS" panose="020B0603020202020204" pitchFamily="34" charset="0"/>
              </a:rPr>
              <a:t>Prof.univ.dr</a:t>
            </a:r>
            <a:r>
              <a:rPr lang="en-US" sz="2000" dirty="0" smtClean="0">
                <a:latin typeface="Trebuchet MS" panose="020B0603020202020204" pitchFamily="34" charset="0"/>
              </a:rPr>
              <a:t>.</a:t>
            </a:r>
            <a:r>
              <a:rPr lang="ro-RO" sz="2000" dirty="0" smtClean="0">
                <a:latin typeface="Trebuchet MS" panose="020B0603020202020204" pitchFamily="34" charset="0"/>
              </a:rPr>
              <a:t> </a:t>
            </a:r>
            <a:r>
              <a:rPr lang="en-US" sz="2000" dirty="0" smtClean="0">
                <a:latin typeface="Trebuchet MS" panose="020B0603020202020204" pitchFamily="34" charset="0"/>
              </a:rPr>
              <a:t>Sorin Mihai C</a:t>
            </a:r>
            <a:r>
              <a:rPr lang="ro-RO" sz="2000" dirty="0" smtClean="0">
                <a:latin typeface="Trebuchet MS" panose="020B0603020202020204" pitchFamily="34" charset="0"/>
              </a:rPr>
              <a:t>î</a:t>
            </a:r>
            <a:r>
              <a:rPr lang="en-US" sz="2000" dirty="0" err="1" smtClean="0">
                <a:latin typeface="Trebuchet MS" panose="020B0603020202020204" pitchFamily="34" charset="0"/>
              </a:rPr>
              <a:t>mpeanu</a:t>
            </a:r>
            <a:r>
              <a:rPr lang="en-US" sz="2000" dirty="0" smtClean="0">
                <a:latin typeface="Trebuchet MS" panose="020B0603020202020204" pitchFamily="34" charset="0"/>
              </a:rPr>
              <a:t> –</a:t>
            </a:r>
            <a:r>
              <a:rPr lang="ro-RO" sz="2000" dirty="0" smtClean="0">
                <a:latin typeface="Trebuchet MS" panose="020B0603020202020204" pitchFamily="34" charset="0"/>
              </a:rPr>
              <a:t> </a:t>
            </a:r>
            <a:r>
              <a:rPr lang="en-US" sz="2000" dirty="0" err="1" smtClean="0">
                <a:latin typeface="Trebuchet MS" panose="020B0603020202020204" pitchFamily="34" charset="0"/>
              </a:rPr>
              <a:t>interviu</a:t>
            </a:r>
            <a:r>
              <a:rPr lang="en-US" sz="2000" dirty="0" smtClean="0">
                <a:latin typeface="Trebuchet MS" panose="020B0603020202020204" pitchFamily="34" charset="0"/>
              </a:rPr>
              <a:t> Market Watch –</a:t>
            </a:r>
            <a:r>
              <a:rPr lang="ro-RO" sz="2000" dirty="0" smtClean="0">
                <a:latin typeface="Trebuchet MS" panose="020B0603020202020204" pitchFamily="34" charset="0"/>
              </a:rPr>
              <a:t> </a:t>
            </a:r>
            <a:r>
              <a:rPr lang="en-US" sz="2000" dirty="0" smtClean="0">
                <a:latin typeface="Trebuchet MS" panose="020B0603020202020204" pitchFamily="34" charset="0"/>
              </a:rPr>
              <a:t>Mai 2019,</a:t>
            </a:r>
            <a:r>
              <a:rPr lang="ro-RO" sz="2000" dirty="0" smtClean="0">
                <a:latin typeface="Trebuchet MS" panose="020B0603020202020204" pitchFamily="34" charset="0"/>
              </a:rPr>
              <a:t> </a:t>
            </a:r>
            <a:r>
              <a:rPr lang="en-US" sz="2000" dirty="0" smtClean="0">
                <a:latin typeface="Trebuchet MS" panose="020B0603020202020204" pitchFamily="34" charset="0"/>
              </a:rPr>
              <a:t>pag.7)</a:t>
            </a:r>
            <a:endParaRPr lang="en-US" sz="2000" dirty="0">
              <a:latin typeface="Trebuchet MS" panose="020B0603020202020204" pitchFamily="34" charset="0"/>
            </a:endParaRPr>
          </a:p>
        </p:txBody>
      </p:sp>
      <p:grpSp>
        <p:nvGrpSpPr>
          <p:cNvPr id="7" name="Group 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57720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24100" y="1524000"/>
            <a:ext cx="4495800" cy="868362"/>
          </a:xfrm>
        </p:spPr>
        <p:txBody>
          <a:bodyPr/>
          <a:lstStyle/>
          <a:p>
            <a:r>
              <a:rPr lang="en-US" dirty="0"/>
              <a:t>Skills Panorama </a:t>
            </a:r>
          </a:p>
        </p:txBody>
      </p:sp>
      <p:sp>
        <p:nvSpPr>
          <p:cNvPr id="6" name="Content Placeholder 2"/>
          <p:cNvSpPr>
            <a:spLocks noGrp="1"/>
          </p:cNvSpPr>
          <p:nvPr>
            <p:ph idx="1"/>
          </p:nvPr>
        </p:nvSpPr>
        <p:spPr>
          <a:xfrm>
            <a:off x="457200" y="2743200"/>
            <a:ext cx="8229600" cy="1219198"/>
          </a:xfrm>
        </p:spPr>
        <p:txBody>
          <a:bodyPr/>
          <a:lstStyle/>
          <a:p>
            <a:pPr>
              <a:buFont typeface="Wingdings" panose="05000000000000000000" pitchFamily="2" charset="2"/>
              <a:buChar char="ü"/>
            </a:pPr>
            <a:r>
              <a:rPr lang="en-US" dirty="0" err="1">
                <a:latin typeface="Trebuchet MS" panose="020B0603020202020204" pitchFamily="34" charset="0"/>
              </a:rPr>
              <a:t>Statistici</a:t>
            </a:r>
            <a:r>
              <a:rPr lang="en-US" dirty="0">
                <a:latin typeface="Trebuchet MS" panose="020B0603020202020204" pitchFamily="34" charset="0"/>
              </a:rPr>
              <a:t> </a:t>
            </a:r>
            <a:r>
              <a:rPr lang="en-US" dirty="0" err="1">
                <a:latin typeface="Trebuchet MS" panose="020B0603020202020204" pitchFamily="34" charset="0"/>
              </a:rPr>
              <a:t>europene</a:t>
            </a:r>
            <a:r>
              <a:rPr lang="en-US" dirty="0">
                <a:latin typeface="Trebuchet MS" panose="020B0603020202020204" pitchFamily="34" charset="0"/>
              </a:rPr>
              <a:t> </a:t>
            </a:r>
            <a:r>
              <a:rPr lang="en-US" dirty="0" smtClean="0">
                <a:latin typeface="Trebuchet MS" panose="020B0603020202020204" pitchFamily="34" charset="0"/>
              </a:rPr>
              <a:t>2017</a:t>
            </a:r>
            <a:endParaRPr lang="ro-RO" dirty="0">
              <a:latin typeface="Trebuchet MS" panose="020B0603020202020204" pitchFamily="34" charset="0"/>
            </a:endParaRPr>
          </a:p>
          <a:p>
            <a:pPr marL="0" indent="0">
              <a:buNone/>
            </a:pPr>
            <a:r>
              <a:rPr lang="en-US" sz="2400" dirty="0">
                <a:latin typeface="Trebuchet MS" panose="020B0603020202020204" pitchFamily="34" charset="0"/>
              </a:rPr>
              <a:t>https://skillspanorama.cedefop.europa.eu/en</a:t>
            </a:r>
          </a:p>
        </p:txBody>
      </p:sp>
      <p:grpSp>
        <p:nvGrpSpPr>
          <p:cNvPr id="7" name="Group 6">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8" name="Picture 7">
              <a:extLst>
                <a:ext uri="{FF2B5EF4-FFF2-40B4-BE49-F238E27FC236}">
                  <a16:creationId xmlns:a16="http://schemas.microsoft.com/office/drawing/2014/main" xmlns="" id="{DB3ABF05-6C33-2269-39EB-7725C69C06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9" name="Picture 8">
              <a:extLst>
                <a:ext uri="{FF2B5EF4-FFF2-40B4-BE49-F238E27FC236}">
                  <a16:creationId xmlns:a16="http://schemas.microsoft.com/office/drawing/2014/main" xmlns="" id="{967661F3-48C5-834B-614E-D199F099F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10" name="Group 9">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11"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324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886700" cy="990600"/>
          </a:xfrm>
        </p:spPr>
        <p:txBody>
          <a:bodyPr>
            <a:noAutofit/>
          </a:bodyPr>
          <a:lstStyle/>
          <a:p>
            <a:pPr algn="ctr"/>
            <a:r>
              <a:rPr lang="en-US" sz="2400" dirty="0">
                <a:latin typeface="Trebuchet MS" panose="020B0603020202020204" pitchFamily="34" charset="0"/>
              </a:rPr>
              <a:t>Employment by field of study in EU in 2017 across occupations</a:t>
            </a:r>
          </a:p>
        </p:txBody>
      </p:sp>
      <p:graphicFrame>
        <p:nvGraphicFramePr>
          <p:cNvPr id="4" name="Chart 3"/>
          <p:cNvGraphicFramePr>
            <a:graphicFrameLocks/>
          </p:cNvGraphicFramePr>
          <p:nvPr>
            <p:extLst>
              <p:ext uri="{D42A27DB-BD31-4B8C-83A1-F6EECF244321}">
                <p14:modId xmlns:p14="http://schemas.microsoft.com/office/powerpoint/2010/main" val="1879827105"/>
              </p:ext>
            </p:extLst>
          </p:nvPr>
        </p:nvGraphicFramePr>
        <p:xfrm>
          <a:off x="1524000" y="2514600"/>
          <a:ext cx="5914107" cy="360137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xmlns="" id="{9BD78569-BF81-714C-04D7-86D0DF7D8926}"/>
              </a:ext>
            </a:extLst>
          </p:cNvPr>
          <p:cNvGrpSpPr/>
          <p:nvPr/>
        </p:nvGrpSpPr>
        <p:grpSpPr>
          <a:xfrm>
            <a:off x="1179830" y="185925"/>
            <a:ext cx="6840220" cy="967105"/>
            <a:chOff x="2437350" y="158865"/>
            <a:chExt cx="6840220" cy="967105"/>
          </a:xfrm>
        </p:grpSpPr>
        <p:pic>
          <p:nvPicPr>
            <p:cNvPr id="6" name="Picture 5">
              <a:extLst>
                <a:ext uri="{FF2B5EF4-FFF2-40B4-BE49-F238E27FC236}">
                  <a16:creationId xmlns:a16="http://schemas.microsoft.com/office/drawing/2014/main" xmlns="" id="{DB3ABF05-6C33-2269-39EB-7725C69C06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515" y="198870"/>
              <a:ext cx="1439545" cy="612775"/>
            </a:xfrm>
            <a:prstGeom prst="rect">
              <a:avLst/>
            </a:prstGeom>
            <a:noFill/>
            <a:ln>
              <a:noFill/>
            </a:ln>
          </p:spPr>
        </p:pic>
        <p:pic>
          <p:nvPicPr>
            <p:cNvPr id="7" name="Picture 6">
              <a:extLst>
                <a:ext uri="{FF2B5EF4-FFF2-40B4-BE49-F238E27FC236}">
                  <a16:creationId xmlns:a16="http://schemas.microsoft.com/office/drawing/2014/main" xmlns="" id="{967661F3-48C5-834B-614E-D199F099FA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350" y="158865"/>
              <a:ext cx="2665730" cy="694055"/>
            </a:xfrm>
            <a:prstGeom prst="rect">
              <a:avLst/>
            </a:prstGeom>
            <a:noFill/>
            <a:ln>
              <a:noFill/>
            </a:ln>
          </p:spPr>
        </p:pic>
        <p:grpSp>
          <p:nvGrpSpPr>
            <p:cNvPr id="8" name="Group 7">
              <a:extLst>
                <a:ext uri="{FF2B5EF4-FFF2-40B4-BE49-F238E27FC236}">
                  <a16:creationId xmlns:a16="http://schemas.microsoft.com/office/drawing/2014/main" xmlns="" id="{250751DD-4490-CC39-E8DE-AE35202E5163}"/>
                </a:ext>
              </a:extLst>
            </p:cNvPr>
            <p:cNvGrpSpPr/>
            <p:nvPr/>
          </p:nvGrpSpPr>
          <p:grpSpPr>
            <a:xfrm>
              <a:off x="2544030" y="845300"/>
              <a:ext cx="6733540" cy="280670"/>
              <a:chOff x="0" y="5938"/>
              <a:chExt cx="6733540" cy="280670"/>
            </a:xfrm>
          </p:grpSpPr>
          <p:sp>
            <p:nvSpPr>
              <p:cNvPr id="9" name="Text Box 12">
                <a:extLst>
                  <a:ext uri="{FF2B5EF4-FFF2-40B4-BE49-F238E27FC236}">
                    <a16:creationId xmlns:a16="http://schemas.microsoft.com/office/drawing/2014/main" xmlns="" id="{1DB7D492-DF5F-5D0D-8D9F-CA2B95A07B4C}"/>
                  </a:ext>
                </a:extLst>
              </p:cNvPr>
              <p:cNvSpPr txBox="1"/>
              <p:nvPr/>
            </p:nvSpPr>
            <p:spPr>
              <a:xfrm>
                <a:off x="172193" y="5938"/>
                <a:ext cx="6419850" cy="2806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1270" indent="450850" algn="ctr">
                  <a:lnSpc>
                    <a:spcPct val="112000"/>
                  </a:lnSpc>
                  <a:spcBef>
                    <a:spcPts val="0"/>
                  </a:spcBef>
                  <a:spcAft>
                    <a:spcPts val="430"/>
                  </a:spcAft>
                </a:pPr>
                <a:r>
                  <a:rPr lang="ro-RO" sz="800" b="1" spc="280">
                    <a:solidFill>
                      <a:srgbClr val="1C1860"/>
                    </a:solidFill>
                    <a:effectLst/>
                    <a:latin typeface="Trebuchet MS" panose="020B0603020202020204" pitchFamily="34" charset="0"/>
                    <a:ea typeface="Times New Roman" panose="02020603050405020304" pitchFamily="18" charset="0"/>
                  </a:rPr>
                  <a:t>Înregistrat ca operator de date cu caracter personal cu nr.25720</a:t>
                </a:r>
                <a:endParaRPr lang="en-GB" sz="1200">
                  <a:effectLst/>
                  <a:latin typeface="Trebuchet MS" panose="020B0603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A70CEEC-B00D-E08A-CCE1-FF44B358D58F}"/>
                  </a:ext>
                </a:extLst>
              </p:cNvPr>
              <p:cNvCxnSpPr/>
              <p:nvPr/>
            </p:nvCxnSpPr>
            <p:spPr>
              <a:xfrm>
                <a:off x="0" y="2968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05245DC6-5189-34AD-82C1-910AA676FFF8}"/>
                  </a:ext>
                </a:extLst>
              </p:cNvPr>
              <p:cNvCxnSpPr/>
              <p:nvPr/>
            </p:nvCxnSpPr>
            <p:spPr>
              <a:xfrm>
                <a:off x="0" y="184068"/>
                <a:ext cx="6733540" cy="1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279861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8406</TotalTime>
  <Words>5404</Words>
  <Application>Microsoft Office PowerPoint</Application>
  <PresentationFormat>On-screen Show (4:3)</PresentationFormat>
  <Paragraphs>442</Paragraphs>
  <Slides>44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Tahoma</vt:lpstr>
      <vt:lpstr>Times New Roman</vt:lpstr>
      <vt:lpstr>Trebuchet MS</vt:lpstr>
      <vt:lpstr>Wingdings</vt:lpstr>
      <vt:lpstr>Office Theme</vt:lpstr>
      <vt:lpstr>Modelul competențelor </vt:lpstr>
      <vt:lpstr>Perspectiva </vt:lpstr>
      <vt:lpstr>PowerPoint Presentation</vt:lpstr>
      <vt:lpstr>Standarde recunoscute </vt:lpstr>
      <vt:lpstr>Scopul proiectului </vt:lpstr>
      <vt:lpstr>Obiective </vt:lpstr>
      <vt:lpstr>Ce ne dorim prin Consiliul Național al Rectorilor </vt:lpstr>
      <vt:lpstr>Skills Panorama </vt:lpstr>
      <vt:lpstr>Employment by field of study in EU in 2017 across occupations</vt:lpstr>
      <vt:lpstr>Future job openings of researchers &amp; engineers for educational level possessed in EU in 2018-2030 by education level</vt:lpstr>
      <vt:lpstr>Future job openings of service and sales workers for educational level possessed in EU in 2018-2030 by education level</vt:lpstr>
      <vt:lpstr>Future employment growth by sectors in Romania compared to EU in 2018-2030</vt:lpstr>
      <vt:lpstr>Future employment growth by occupations in Romania in 2018-2030</vt:lpstr>
      <vt:lpstr>Future needs (total job openings) by occupation in Romania in 2018-2030</vt:lpstr>
      <vt:lpstr>Piața SUA   Engineering Competency Model (Modelul Competențelor pentru  Inginerie) </vt:lpstr>
      <vt:lpstr>Satisfacerea cererii</vt:lpstr>
      <vt:lpstr>PowerPoint Presentation</vt:lpstr>
      <vt:lpstr>PowerPoint Presentation</vt:lpstr>
      <vt:lpstr>PowerPoint Presentation</vt:lpstr>
      <vt:lpstr>PowerPoint Presentation</vt:lpstr>
      <vt:lpstr>PowerPoint Presentation</vt:lpstr>
      <vt:lpstr>PowerPoint Presentation</vt:lpstr>
      <vt:lpstr>Crearea modelului competențelor pentru Ingineri (SUA) În ROMÂNIA  prin POCA - A.3.6.</vt:lpstr>
      <vt:lpstr>Valoarea modelului competențelor pentru Inginerie</vt:lpstr>
      <vt:lpstr>PowerPoint Presentation</vt:lpstr>
      <vt:lpstr>Engineering  Competency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Rezultate</vt:lpstr>
      <vt:lpstr>Ce aduce nou modelul ANC</vt:lpstr>
      <vt:lpstr>Ce puteți face? </vt:lpstr>
      <vt:lpstr>PowerPoint Presentation</vt:lpstr>
      <vt:lpstr>PowerPoint Presentation</vt:lpstr>
      <vt:lpstr>Etapa VI - Nivel 4 - Competențele de domeniu</vt:lpstr>
      <vt:lpstr>PowerPoint Presentation</vt:lpstr>
      <vt:lpstr>Care este ocupația aleasă </vt:lpstr>
      <vt:lpstr>PowerPoint Presentation</vt:lpstr>
      <vt:lpstr>VĂ MULȚUMIM!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Competency Model</dc:title>
  <dc:creator>Li</dc:creator>
  <cp:lastModifiedBy>Andreea</cp:lastModifiedBy>
  <cp:revision>281</cp:revision>
  <dcterms:created xsi:type="dcterms:W3CDTF">2015-01-28T14:03:30Z</dcterms:created>
  <dcterms:modified xsi:type="dcterms:W3CDTF">2023-04-27T07:46:53Z</dcterms:modified>
</cp:coreProperties>
</file>