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  <p:sldMasterId id="2147483814" r:id="rId2"/>
  </p:sldMasterIdLst>
  <p:notesMasterIdLst>
    <p:notesMasterId r:id="rId11"/>
  </p:notesMasterIdLst>
  <p:handoutMasterIdLst>
    <p:handoutMasterId r:id="rId12"/>
  </p:handoutMasterIdLst>
  <p:sldIdLst>
    <p:sldId id="514" r:id="rId3"/>
    <p:sldId id="502" r:id="rId4"/>
    <p:sldId id="520" r:id="rId5"/>
    <p:sldId id="511" r:id="rId6"/>
    <p:sldId id="513" r:id="rId7"/>
    <p:sldId id="512" r:id="rId8"/>
    <p:sldId id="510" r:id="rId9"/>
    <p:sldId id="463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6060"/>
    <a:srgbClr val="FFD966"/>
    <a:srgbClr val="2FC5D9"/>
    <a:srgbClr val="8FAADC"/>
    <a:srgbClr val="A9D18E"/>
    <a:srgbClr val="B8A4FC"/>
    <a:srgbClr val="9DCBED"/>
    <a:srgbClr val="A4D76B"/>
    <a:srgbClr val="C7A1E3"/>
    <a:srgbClr val="B38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165BFD31-02C6-4779-9D36-FCED6375EF7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406CE543-6F9D-4AD1-BA6D-CB6BAE82E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3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8BCCA663-50CF-4A73-82FC-35C6B335007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3"/>
            <a:ext cx="5609588" cy="366053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C6C3561-82B0-4BC3-A78A-D71157DE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71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is a detailed image of the model.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its core, the Engineering Competency Model is a four-tier model. Tiers one through four include personal, academic, workplace and technical competencies that are common to the engineering profession, no matter whether you are a mechanical, electrical, civil, or other discipline of engineering.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an opportunity to adopt the model and apply a fifth tier to include discipline-specific competencies.  Fifth tiers are in the process of being developed by some professional engineering societies (for example, mining engineers and geologists), but are not shown here yet.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Tier six, a final optional tier, is divided into two areas: competencies needed for management and occupation-specific requirements for a particular position within the engineering profession.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did not define or review Tier 6 in detail. Information from other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resources is provided here.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graphic shown here lists the different competencies within each tier. For example, interpersonal skills is shown as a personal effectiveness competency.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A287D-3498-41E4-864F-A642FC76A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27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C980-CF98-4072-A847-B9ADA6D148CB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9954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87A6-5940-4390-BFA9-15C9450FE927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08E-211E-4A9F-8B48-CF31554A8B0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191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63FA-7996-4751-A116-488B899B7C3B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58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1197-F221-459B-919F-0620853B8E44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8452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C679-7DF9-41E8-B1E7-FA4AC3F7BA6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60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487-9E57-41E8-835A-1E9FAB43353D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5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43AC5-4E1E-4669-A425-07D60C6EF9A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43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1506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1000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88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3A05-1457-41CE-854C-987D418B7448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025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36F99207-A3E9-4725-B424-113C1CC155B0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3737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B90CC03F-7EB4-4FE9-8292-B26B30AA52E2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1106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002CA68E-4D4D-43C0-9ED6-8E364533BB42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076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36D46D6-14FC-40C7-B440-C30A9DB9CD46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94964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9A8A4393-01B5-43EE-8787-650B7DCA1039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7719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7983F91C-2C0B-4852-B335-0A3D9D350E0D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51178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BCD6C0-65C2-4EA6-860B-8F50D13D93DE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7250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707837B6-E16D-4259-A5C7-1B603AD4334F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D4CB42E0-0C96-4FA7-9E86-488C37B53901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351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8D4C-B7FD-41F0-949E-533DA16CB916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5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4D87-A2EA-4987-B11B-5ABE5C638B7F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6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A702-3C8B-4EA6-834D-2E89C973DF21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A04DC-3D33-445F-8C4F-67E43882AEF0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8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DA6-B983-419E-802E-9BA42537936E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451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9A37-D2DD-474A-B559-49359C6FEDCF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1370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3016-4973-47E0-ABD2-283BAB48656C}" type="datetime1">
              <a:rPr lang="en-US" smtClean="0"/>
              <a:t>2/24/2020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6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B0F1C-524B-4D64-9312-B01835B983E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9E05A2-079F-4246-8356-D956496D4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9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00800"/>
            <a:ext cx="4876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Engineering Competency Model | 2016 | </a:t>
            </a:r>
            <a:fld id="{AD8C81E0-047E-4D20-A0D0-6FE2B8752BCD}" type="slidenum">
              <a:rPr lang="en-US" smtClean="0"/>
              <a:t>‹#›</a:t>
            </a:fld>
            <a:r>
              <a:rPr lang="en-US" dirty="0"/>
              <a:t> 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https://giexchange-www.s3.amazonaws.com/styles/org_and_program_detail/s3/AAES-logo-oneline.png?itok=C0IKBImx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45766"/>
            <a:ext cx="1518920" cy="68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28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589"/>
            <a:ext cx="7766936" cy="5305168"/>
          </a:xfrm>
        </p:spPr>
        <p:txBody>
          <a:bodyPr/>
          <a:lstStyle/>
          <a:p>
            <a:pPr algn="ctr"/>
            <a:r>
              <a:rPr lang="ro-R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Piramida competențelor</a:t>
            </a:r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propuneri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.02.2020</a:t>
            </a:r>
            <a:r>
              <a:rPr lang="en-US" dirty="0"/>
              <a:t/>
            </a:r>
            <a:br>
              <a:rPr lang="en-US" dirty="0"/>
            </a:br>
            <a:endParaRPr lang="en-US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1" y="838201"/>
            <a:ext cx="5158553" cy="5264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0200" y="990600"/>
            <a:ext cx="4953000" cy="2459182"/>
          </a:xfrm>
        </p:spPr>
        <p:txBody>
          <a:bodyPr>
            <a:normAutofit/>
          </a:bodyPr>
          <a:lstStyle/>
          <a:p>
            <a:r>
              <a:rPr lang="ro-RO" b="1" dirty="0" smtClean="0">
                <a:solidFill>
                  <a:schemeClr val="accent2"/>
                </a:solidFill>
              </a:rPr>
              <a:t>Modelul competențelor - detaliat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00800"/>
            <a:ext cx="3657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Engineering Competency Model | 2016 | </a:t>
            </a:r>
            <a:fld id="{395FE8C1-A9BB-48D2-844C-F92FFC084B5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49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88" y="388189"/>
            <a:ext cx="9346560" cy="96281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Proiecte</a:t>
            </a:r>
            <a:r>
              <a:rPr lang="en-US" dirty="0" smtClean="0"/>
              <a:t> cu </a:t>
            </a:r>
            <a:r>
              <a:rPr lang="en-US" dirty="0" err="1" smtClean="0"/>
              <a:t>finan</a:t>
            </a:r>
            <a:r>
              <a:rPr lang="ro-RO" dirty="0" smtClean="0"/>
              <a:t>ț</a:t>
            </a:r>
            <a:r>
              <a:rPr lang="en-US" dirty="0" smtClean="0"/>
              <a:t>are </a:t>
            </a:r>
            <a:r>
              <a:rPr lang="en-US" dirty="0" err="1" smtClean="0"/>
              <a:t>european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ro-RO" dirty="0" smtClean="0"/>
              <a:t>derulate de ANC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1005"/>
            <a:ext cx="8596668" cy="4934465"/>
          </a:xfrm>
        </p:spPr>
        <p:txBody>
          <a:bodyPr/>
          <a:lstStyle/>
          <a:p>
            <a:r>
              <a:rPr lang="en-US" dirty="0" err="1" smtClean="0"/>
              <a:t>Dezvoltarea</a:t>
            </a:r>
            <a:r>
              <a:rPr lang="en-US" dirty="0" smtClean="0"/>
              <a:t> </a:t>
            </a:r>
            <a:r>
              <a:rPr lang="en-US" dirty="0" err="1" smtClean="0"/>
              <a:t>capacit</a:t>
            </a:r>
            <a:r>
              <a:rPr lang="ro-RO" dirty="0" err="1" smtClean="0"/>
              <a:t>ății</a:t>
            </a:r>
            <a:r>
              <a:rPr lang="en-US" dirty="0" smtClean="0"/>
              <a:t> administrative –</a:t>
            </a:r>
            <a:r>
              <a:rPr lang="ro-RO" dirty="0" smtClean="0"/>
              <a:t> </a:t>
            </a:r>
            <a:r>
              <a:rPr lang="en-US" dirty="0" err="1" smtClean="0"/>
              <a:t>proiect</a:t>
            </a:r>
            <a:r>
              <a:rPr lang="en-US" dirty="0" smtClean="0"/>
              <a:t> </a:t>
            </a:r>
            <a:r>
              <a:rPr lang="ro-RO" dirty="0" smtClean="0"/>
              <a:t>ANC</a:t>
            </a:r>
            <a:r>
              <a:rPr lang="en-US" dirty="0" smtClean="0"/>
              <a:t>-Mini</a:t>
            </a:r>
            <a:r>
              <a:rPr lang="ro-RO" dirty="0" smtClean="0"/>
              <a:t>s</a:t>
            </a:r>
            <a:r>
              <a:rPr lang="en-US" dirty="0" err="1" smtClean="0"/>
              <a:t>terul</a:t>
            </a:r>
            <a:r>
              <a:rPr lang="en-US" dirty="0" smtClean="0"/>
              <a:t> </a:t>
            </a:r>
            <a:r>
              <a:rPr lang="en-US" dirty="0" err="1" smtClean="0"/>
              <a:t>Muncii</a:t>
            </a:r>
            <a:endParaRPr lang="ro-RO" dirty="0" smtClean="0"/>
          </a:p>
          <a:p>
            <a:r>
              <a:rPr lang="en-GB" dirty="0" smtClean="0"/>
              <a:t>2020-2022,</a:t>
            </a:r>
            <a:r>
              <a:rPr lang="ro-RO" dirty="0" smtClean="0"/>
              <a:t> </a:t>
            </a:r>
            <a:r>
              <a:rPr lang="en-GB" dirty="0" smtClean="0"/>
              <a:t>budget:</a:t>
            </a:r>
            <a:r>
              <a:rPr lang="ro-RO" dirty="0" smtClean="0"/>
              <a:t> </a:t>
            </a:r>
            <a:r>
              <a:rPr lang="en-GB" dirty="0" smtClean="0"/>
              <a:t>3</a:t>
            </a:r>
            <a:r>
              <a:rPr lang="ro-RO" dirty="0" smtClean="0"/>
              <a:t> </a:t>
            </a:r>
            <a:r>
              <a:rPr lang="en-GB" dirty="0" smtClean="0"/>
              <a:t>m</a:t>
            </a:r>
            <a:r>
              <a:rPr lang="ro-RO" dirty="0" smtClean="0"/>
              <a:t>i</a:t>
            </a:r>
            <a:r>
              <a:rPr lang="en-GB" dirty="0" err="1" smtClean="0"/>
              <a:t>l.euro</a:t>
            </a:r>
            <a:endParaRPr lang="en-GB" dirty="0"/>
          </a:p>
          <a:p>
            <a:r>
              <a:rPr lang="en-US" dirty="0" err="1" smtClean="0"/>
              <a:t>Obiective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Studiul</a:t>
            </a:r>
            <a:r>
              <a:rPr lang="en-US" dirty="0" smtClean="0"/>
              <a:t> </a:t>
            </a:r>
            <a:r>
              <a:rPr lang="en-US" dirty="0" err="1" smtClean="0"/>
              <a:t>dezvolt</a:t>
            </a:r>
            <a:r>
              <a:rPr lang="ro-RO" dirty="0" smtClean="0"/>
              <a:t>ă</a:t>
            </a:r>
            <a:r>
              <a:rPr lang="en-US" dirty="0" smtClean="0"/>
              <a:t>r</a:t>
            </a:r>
            <a:r>
              <a:rPr lang="ro-RO" dirty="0" smtClean="0"/>
              <a:t>i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sectoarelor</a:t>
            </a:r>
            <a:r>
              <a:rPr lang="en-US" dirty="0" smtClean="0"/>
              <a:t> de </a:t>
            </a:r>
            <a:r>
              <a:rPr lang="en-US" dirty="0" err="1" smtClean="0"/>
              <a:t>activitate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perspectiva</a:t>
            </a:r>
            <a:r>
              <a:rPr lang="en-US" dirty="0" smtClean="0"/>
              <a:t> 2030</a:t>
            </a:r>
          </a:p>
          <a:p>
            <a:pPr lvl="1"/>
            <a:r>
              <a:rPr lang="en-US" dirty="0" err="1" smtClean="0"/>
              <a:t>Studiul</a:t>
            </a:r>
            <a:r>
              <a:rPr lang="en-US" dirty="0" smtClean="0"/>
              <a:t> </a:t>
            </a:r>
            <a:r>
              <a:rPr lang="en-US" dirty="0" err="1" smtClean="0"/>
              <a:t>ocupa</a:t>
            </a:r>
            <a:r>
              <a:rPr lang="ro-RO" dirty="0" smtClean="0"/>
              <a:t>ț</a:t>
            </a:r>
            <a:r>
              <a:rPr lang="en-US" dirty="0" err="1" smtClean="0"/>
              <a:t>iilor</a:t>
            </a:r>
            <a:r>
              <a:rPr lang="en-US" dirty="0" smtClean="0"/>
              <a:t> utile </a:t>
            </a:r>
            <a:r>
              <a:rPr lang="ro-RO" dirty="0" smtClean="0"/>
              <a:t>î</a:t>
            </a:r>
            <a:r>
              <a:rPr lang="en-US" dirty="0" smtClean="0"/>
              <a:t>n 2030 </a:t>
            </a:r>
            <a:r>
              <a:rPr lang="ro-RO" dirty="0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perspectiva</a:t>
            </a:r>
            <a:r>
              <a:rPr lang="en-US" dirty="0" smtClean="0"/>
              <a:t> 2040</a:t>
            </a:r>
          </a:p>
          <a:p>
            <a:pPr lvl="1"/>
            <a:r>
              <a:rPr lang="en-US" dirty="0" err="1" smtClean="0"/>
              <a:t>Corelarea</a:t>
            </a:r>
            <a:r>
              <a:rPr lang="en-US" dirty="0" smtClean="0"/>
              <a:t> COR cu </a:t>
            </a:r>
            <a:r>
              <a:rPr lang="ro-RO" dirty="0" smtClean="0"/>
              <a:t>CNC</a:t>
            </a:r>
            <a:r>
              <a:rPr lang="en-US" dirty="0" smtClean="0"/>
              <a:t> </a:t>
            </a:r>
            <a:r>
              <a:rPr lang="ro-RO" dirty="0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o </a:t>
            </a:r>
            <a:r>
              <a:rPr lang="en-US" dirty="0" err="1" smtClean="0"/>
              <a:t>metodologie</a:t>
            </a:r>
            <a:r>
              <a:rPr lang="en-US" dirty="0" smtClean="0"/>
              <a:t> de </a:t>
            </a:r>
            <a:r>
              <a:rPr lang="en-US" dirty="0" err="1" smtClean="0"/>
              <a:t>acordarea</a:t>
            </a:r>
            <a:r>
              <a:rPr lang="en-US" dirty="0" smtClean="0"/>
              <a:t> a </a:t>
            </a:r>
            <a:r>
              <a:rPr lang="en-US" dirty="0" err="1" smtClean="0"/>
              <a:t>nivelurilor</a:t>
            </a:r>
            <a:r>
              <a:rPr lang="en-US" dirty="0" smtClean="0"/>
              <a:t> de </a:t>
            </a:r>
            <a:r>
              <a:rPr lang="en-US" dirty="0" err="1" smtClean="0"/>
              <a:t>calificare</a:t>
            </a:r>
            <a:r>
              <a:rPr lang="en-US" dirty="0" smtClean="0"/>
              <a:t> </a:t>
            </a:r>
            <a:r>
              <a:rPr lang="en-US" dirty="0" err="1" smtClean="0"/>
              <a:t>noilor</a:t>
            </a:r>
            <a:r>
              <a:rPr lang="en-US" dirty="0" smtClean="0"/>
              <a:t> </a:t>
            </a:r>
            <a:r>
              <a:rPr lang="en-US" dirty="0" err="1" smtClean="0"/>
              <a:t>ocupa</a:t>
            </a:r>
            <a:r>
              <a:rPr lang="ro-RO" dirty="0" smtClean="0"/>
              <a:t>ț</a:t>
            </a:r>
            <a:r>
              <a:rPr lang="en-US" dirty="0" smtClean="0"/>
              <a:t>ii din </a:t>
            </a:r>
            <a:r>
              <a:rPr lang="en-US" dirty="0" smtClean="0"/>
              <a:t>pia</a:t>
            </a:r>
            <a:r>
              <a:rPr lang="ro-RO" dirty="0" smtClean="0"/>
              <a:t>ț</a:t>
            </a:r>
            <a:r>
              <a:rPr lang="en-US" dirty="0" smtClean="0"/>
              <a:t>a </a:t>
            </a:r>
            <a:r>
              <a:rPr lang="en-US" dirty="0" err="1" smtClean="0"/>
              <a:t>munc</a:t>
            </a:r>
            <a:r>
              <a:rPr lang="ro-RO" dirty="0" smtClean="0"/>
              <a:t>i</a:t>
            </a:r>
            <a:r>
              <a:rPr lang="en-US" dirty="0" err="1" smtClean="0"/>
              <a:t>i</a:t>
            </a:r>
            <a:r>
              <a:rPr lang="en-US" dirty="0" smtClean="0"/>
              <a:t> conform </a:t>
            </a:r>
            <a:r>
              <a:rPr lang="en-US" dirty="0" err="1" smtClean="0"/>
              <a:t>cerin</a:t>
            </a:r>
            <a:r>
              <a:rPr lang="ro-RO" dirty="0" smtClean="0"/>
              <a:t>ț</a:t>
            </a:r>
            <a:r>
              <a:rPr lang="en-US" dirty="0" err="1" smtClean="0"/>
              <a:t>elor</a:t>
            </a:r>
            <a:r>
              <a:rPr lang="en-US" dirty="0" smtClean="0"/>
              <a:t> </a:t>
            </a:r>
            <a:r>
              <a:rPr lang="ro-RO" dirty="0" smtClean="0"/>
              <a:t>CEC</a:t>
            </a:r>
            <a:endParaRPr lang="en-US" dirty="0" smtClean="0"/>
          </a:p>
          <a:p>
            <a:pPr lvl="1"/>
            <a:r>
              <a:rPr lang="en-US" dirty="0" err="1" smtClean="0"/>
              <a:t>Introducerea</a:t>
            </a:r>
            <a:r>
              <a:rPr lang="en-US" dirty="0" smtClean="0"/>
              <a:t> </a:t>
            </a:r>
            <a:r>
              <a:rPr lang="en-US" dirty="0" err="1" smtClean="0"/>
              <a:t>calific</a:t>
            </a:r>
            <a:r>
              <a:rPr lang="ro-RO" dirty="0" smtClean="0"/>
              <a:t>ă</a:t>
            </a:r>
            <a:r>
              <a:rPr lang="en-US" dirty="0" err="1" smtClean="0"/>
              <a:t>rilor</a:t>
            </a:r>
            <a:r>
              <a:rPr lang="en-US" dirty="0" smtClean="0"/>
              <a:t> de </a:t>
            </a:r>
            <a:r>
              <a:rPr lang="en-US" dirty="0" err="1" smtClean="0"/>
              <a:t>nivel</a:t>
            </a:r>
            <a:r>
              <a:rPr lang="en-US" dirty="0" smtClean="0"/>
              <a:t> 1-5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Registrul</a:t>
            </a:r>
            <a:r>
              <a:rPr lang="en-US" dirty="0" smtClean="0"/>
              <a:t> </a:t>
            </a:r>
            <a:r>
              <a:rPr lang="en-US" dirty="0" err="1" smtClean="0"/>
              <a:t>Calific</a:t>
            </a:r>
            <a:r>
              <a:rPr lang="ro-RO" dirty="0" smtClean="0"/>
              <a:t>ă</a:t>
            </a:r>
            <a:r>
              <a:rPr lang="en-US" dirty="0" err="1" smtClean="0"/>
              <a:t>rilor</a:t>
            </a:r>
            <a:r>
              <a:rPr lang="en-US" dirty="0" smtClean="0"/>
              <a:t> </a:t>
            </a:r>
            <a:r>
              <a:rPr lang="en-US" dirty="0" err="1" smtClean="0"/>
              <a:t>Profesionale</a:t>
            </a:r>
            <a:endParaRPr lang="en-US" dirty="0" smtClean="0"/>
          </a:p>
          <a:p>
            <a:pPr lvl="1"/>
            <a:r>
              <a:rPr lang="en-US" dirty="0" err="1" smtClean="0"/>
              <a:t>Metodologii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err="1" smtClean="0"/>
              <a:t>nv</a:t>
            </a:r>
            <a:r>
              <a:rPr lang="ro-RO" dirty="0" err="1" smtClean="0"/>
              <a:t>ăță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err="1" smtClean="0"/>
              <a:t>ntului</a:t>
            </a:r>
            <a:r>
              <a:rPr lang="en-US" dirty="0" smtClean="0"/>
              <a:t> </a:t>
            </a:r>
            <a:r>
              <a:rPr lang="en-US" dirty="0" err="1" smtClean="0"/>
              <a:t>nonform</a:t>
            </a:r>
            <a:r>
              <a:rPr lang="ro-RO" dirty="0" smtClean="0"/>
              <a:t>a</a:t>
            </a:r>
            <a:r>
              <a:rPr lang="en-US" dirty="0" smtClean="0"/>
              <a:t>l </a:t>
            </a:r>
            <a:r>
              <a:rPr lang="ro-RO" dirty="0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informal</a:t>
            </a:r>
          </a:p>
          <a:p>
            <a:pPr lvl="1"/>
            <a:r>
              <a:rPr lang="en-US" dirty="0" err="1" smtClean="0"/>
              <a:t>Reglement</a:t>
            </a:r>
            <a:r>
              <a:rPr lang="ro-RO" dirty="0" smtClean="0"/>
              <a:t>ă</a:t>
            </a:r>
            <a:r>
              <a:rPr lang="en-US" dirty="0" err="1" smtClean="0"/>
              <a:t>ri</a:t>
            </a:r>
            <a:r>
              <a:rPr lang="en-US" dirty="0" smtClean="0"/>
              <a:t> </a:t>
            </a:r>
            <a:r>
              <a:rPr lang="en-US" dirty="0" err="1" smtClean="0"/>
              <a:t>privind</a:t>
            </a:r>
            <a:r>
              <a:rPr lang="en-US" dirty="0" smtClean="0"/>
              <a:t> </a:t>
            </a:r>
            <a:r>
              <a:rPr lang="en-US" dirty="0" err="1" smtClean="0"/>
              <a:t>asigurarea</a:t>
            </a:r>
            <a:r>
              <a:rPr lang="en-US" dirty="0" smtClean="0"/>
              <a:t> </a:t>
            </a:r>
            <a:r>
              <a:rPr lang="en-US" dirty="0" err="1" smtClean="0"/>
              <a:t>calit</a:t>
            </a:r>
            <a:r>
              <a:rPr lang="ro-RO" dirty="0" err="1" smtClean="0"/>
              <a:t>ăți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formare</a:t>
            </a:r>
            <a:r>
              <a:rPr lang="en-US" dirty="0" smtClean="0"/>
              <a:t> </a:t>
            </a:r>
            <a:r>
              <a:rPr lang="en-US" dirty="0" err="1" smtClean="0"/>
              <a:t>continu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universitar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Metodologie</a:t>
            </a:r>
            <a:r>
              <a:rPr lang="en-US" dirty="0" smtClean="0"/>
              <a:t> </a:t>
            </a:r>
            <a:r>
              <a:rPr lang="en-US" dirty="0" err="1" smtClean="0"/>
              <a:t>privind</a:t>
            </a:r>
            <a:r>
              <a:rPr lang="en-US" dirty="0" smtClean="0"/>
              <a:t> </a:t>
            </a:r>
            <a:r>
              <a:rPr lang="en-US" dirty="0" err="1" smtClean="0"/>
              <a:t>scrierea</a:t>
            </a:r>
            <a:r>
              <a:rPr lang="en-US" dirty="0" smtClean="0"/>
              <a:t> </a:t>
            </a:r>
            <a:r>
              <a:rPr lang="en-US" dirty="0" err="1" smtClean="0"/>
              <a:t>programelor</a:t>
            </a:r>
            <a:r>
              <a:rPr lang="en-US" dirty="0" smtClean="0"/>
              <a:t> de </a:t>
            </a:r>
            <a:r>
              <a:rPr lang="en-US" dirty="0" err="1" smtClean="0"/>
              <a:t>studii</a:t>
            </a:r>
            <a:r>
              <a:rPr lang="en-US" dirty="0" smtClean="0"/>
              <a:t> </a:t>
            </a:r>
            <a:r>
              <a:rPr lang="en-US" dirty="0" err="1" smtClean="0"/>
              <a:t>univers</a:t>
            </a:r>
            <a:r>
              <a:rPr lang="ro-RO" dirty="0" smtClean="0"/>
              <a:t>i</a:t>
            </a:r>
            <a:r>
              <a:rPr lang="en-US" dirty="0" smtClean="0"/>
              <a:t>tare,</a:t>
            </a:r>
            <a:r>
              <a:rPr lang="ro-RO" dirty="0" smtClean="0"/>
              <a:t> </a:t>
            </a:r>
            <a:r>
              <a:rPr lang="en-US" dirty="0" smtClean="0"/>
              <a:t>pentru care se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utiliza</a:t>
            </a:r>
            <a:r>
              <a:rPr lang="en-US" dirty="0" smtClean="0"/>
              <a:t> </a:t>
            </a:r>
            <a:r>
              <a:rPr lang="en-US" dirty="0" err="1" smtClean="0"/>
              <a:t>modelul</a:t>
            </a:r>
            <a:r>
              <a:rPr lang="en-US" dirty="0" smtClean="0"/>
              <a:t> </a:t>
            </a:r>
            <a:r>
              <a:rPr lang="en-US" dirty="0" err="1" smtClean="0"/>
              <a:t>prezentat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continuare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0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562" y="355366"/>
            <a:ext cx="9734357" cy="661293"/>
          </a:xfrm>
        </p:spPr>
        <p:txBody>
          <a:bodyPr>
            <a:normAutofit/>
          </a:bodyPr>
          <a:lstStyle/>
          <a:p>
            <a:r>
              <a:rPr lang="ro-RO" sz="2800" dirty="0" smtClean="0"/>
              <a:t>De la muncă la</a:t>
            </a:r>
            <a:r>
              <a:rPr lang="en-US" sz="2800" dirty="0" smtClean="0"/>
              <a:t>: </a:t>
            </a:r>
            <a:r>
              <a:rPr lang="ro-RO" sz="2800" dirty="0" smtClean="0"/>
              <a:t>piramida competențelor și abilităților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56562" y="1147492"/>
            <a:ext cx="8432161" cy="463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71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6429"/>
            <a:ext cx="8596668" cy="1095555"/>
          </a:xfrm>
        </p:spPr>
        <p:txBody>
          <a:bodyPr>
            <a:noAutofit/>
          </a:bodyPr>
          <a:lstStyle/>
          <a:p>
            <a:pPr algn="ctr"/>
            <a:r>
              <a:rPr lang="ro-RO" sz="2800" dirty="0" smtClean="0"/>
              <a:t>Piramida competențelor pentru învățământul superior tehnic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o-RO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o-RO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1672068" y="1591483"/>
            <a:ext cx="6315992" cy="4602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8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22" y="241539"/>
            <a:ext cx="10122471" cy="1069676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/>
              <a:t>Piramida competențelor detaliată </a:t>
            </a:r>
            <a:br>
              <a:rPr lang="ro-RO" dirty="0" smtClean="0"/>
            </a:br>
            <a:r>
              <a:rPr lang="ro-RO" dirty="0" smtClean="0"/>
              <a:t>(domenii tehnice)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653215" y="1311215"/>
            <a:ext cx="6024294" cy="54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9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2618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/>
              <a:t>Relația piața muncii – educație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05A2-079F-4246-8356-D956496D44E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69390" y="1557727"/>
            <a:ext cx="901255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40" y="1237646"/>
            <a:ext cx="8596668" cy="32512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endParaRPr lang="ro-RO" dirty="0"/>
          </a:p>
          <a:p>
            <a:pPr marL="0" indent="0" algn="ctr">
              <a:buNone/>
            </a:pPr>
            <a:r>
              <a:rPr lang="en-US" sz="5400" dirty="0" smtClean="0"/>
              <a:t>V</a:t>
            </a:r>
            <a:r>
              <a:rPr lang="ro-RO" sz="5400" dirty="0" smtClean="0"/>
              <a:t>ă mulțumim!</a:t>
            </a:r>
            <a:endParaRPr lang="ro-RO" sz="2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o-RO" sz="3200" dirty="0" smtClean="0">
                <a:solidFill>
                  <a:schemeClr val="tx1"/>
                </a:solidFill>
              </a:rPr>
              <a:t>ANC </a:t>
            </a:r>
            <a:r>
              <a:rPr lang="en-US" sz="3200" dirty="0" smtClean="0">
                <a:solidFill>
                  <a:schemeClr val="tx1"/>
                </a:solidFill>
              </a:rPr>
              <a:t>-</a:t>
            </a:r>
            <a:r>
              <a:rPr lang="ro-RO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Rom</a:t>
            </a:r>
            <a:r>
              <a:rPr lang="ro-RO" sz="3200" dirty="0" smtClean="0">
                <a:solidFill>
                  <a:schemeClr val="tx1"/>
                </a:solidFill>
              </a:rPr>
              <a:t>â</a:t>
            </a:r>
            <a:r>
              <a:rPr lang="en-US" sz="3200" dirty="0" err="1" smtClean="0">
                <a:solidFill>
                  <a:schemeClr val="tx1"/>
                </a:solidFill>
              </a:rPr>
              <a:t>nia</a:t>
            </a:r>
            <a:endParaRPr lang="ro-RO" sz="3200" dirty="0" smtClean="0"/>
          </a:p>
          <a:p>
            <a:pPr marL="0" indent="0" algn="ctr">
              <a:buNone/>
            </a:pPr>
            <a:r>
              <a:rPr lang="en-US" sz="1400" dirty="0" err="1">
                <a:solidFill>
                  <a:schemeClr val="tx1"/>
                </a:solidFill>
              </a:rPr>
              <a:t>Nicolae</a:t>
            </a:r>
            <a:r>
              <a:rPr lang="en-US" sz="1400" dirty="0">
                <a:solidFill>
                  <a:schemeClr val="tx1"/>
                </a:solidFill>
              </a:rPr>
              <a:t> Post</a:t>
            </a:r>
            <a:r>
              <a:rPr lang="ro-RO" sz="1400" dirty="0">
                <a:solidFill>
                  <a:schemeClr val="tx1"/>
                </a:solidFill>
              </a:rPr>
              <a:t>ă</a:t>
            </a:r>
            <a:r>
              <a:rPr lang="en-US" sz="1400" dirty="0" err="1">
                <a:solidFill>
                  <a:schemeClr val="tx1"/>
                </a:solidFill>
              </a:rPr>
              <a:t>varu</a:t>
            </a:r>
            <a:r>
              <a:rPr lang="ro-RO" sz="1400" dirty="0">
                <a:solidFill>
                  <a:schemeClr val="tx1"/>
                </a:solidFill>
              </a:rPr>
              <a:t>,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Vicepre</a:t>
            </a:r>
            <a:r>
              <a:rPr lang="ro-RO" sz="1400" dirty="0" err="1" smtClean="0">
                <a:solidFill>
                  <a:schemeClr val="tx1"/>
                </a:solidFill>
              </a:rPr>
              <a:t>ședinte</a:t>
            </a:r>
            <a:endParaRPr lang="ro-RO" sz="1400" dirty="0" smtClean="0"/>
          </a:p>
          <a:p>
            <a:pPr marL="0" indent="0" algn="ctr">
              <a:buNone/>
            </a:pP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34" y="4565294"/>
            <a:ext cx="6064218" cy="134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AAES ECM">
      <a:dk1>
        <a:sysClr val="windowText" lastClr="000000"/>
      </a:dk1>
      <a:lt1>
        <a:sysClr val="window" lastClr="FFFFFF"/>
      </a:lt1>
      <a:dk2>
        <a:srgbClr val="89BB40"/>
      </a:dk2>
      <a:lt2>
        <a:srgbClr val="903E96"/>
      </a:lt2>
      <a:accent1>
        <a:srgbClr val="ADBBC0"/>
      </a:accent1>
      <a:accent2>
        <a:srgbClr val="C93838"/>
      </a:accent2>
      <a:accent3>
        <a:srgbClr val="EE4A40"/>
      </a:accent3>
      <a:accent4>
        <a:srgbClr val="FCD334"/>
      </a:accent4>
      <a:accent5>
        <a:srgbClr val="FFE966"/>
      </a:accent5>
      <a:accent6>
        <a:srgbClr val="365CE7"/>
      </a:accent6>
      <a:hlink>
        <a:srgbClr val="89BB40"/>
      </a:hlink>
      <a:folHlink>
        <a:srgbClr val="903E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3430</TotalTime>
  <Words>411</Words>
  <Application>Microsoft Office PowerPoint</Application>
  <PresentationFormat>Widescreen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Facet</vt:lpstr>
      <vt:lpstr>Office Theme</vt:lpstr>
      <vt:lpstr>Piramida competențelor propuneri  ANC 25.02.2020 </vt:lpstr>
      <vt:lpstr>Modelul competențelor - detaliat</vt:lpstr>
      <vt:lpstr>Proiecte cu finanțare europeană derulate de ANC  </vt:lpstr>
      <vt:lpstr>De la muncă la: piramida competențelor și abilităților</vt:lpstr>
      <vt:lpstr>Piramida competențelor pentru învățământul superior tehnic </vt:lpstr>
      <vt:lpstr>Piramida competențelor detaliată  (domenii tehnice)</vt:lpstr>
      <vt:lpstr>Relația piața muncii – educație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Comunicarea Comisiei către Parlamentul European, Consiliu, Comitetul Economic și Social European și Comitetul Regiunilor privind o nouă agendă a UE pentru învățământul superior  (COM (2017) 247 final)</dc:title>
  <dc:creator>Windows User</dc:creator>
  <cp:lastModifiedBy>Windows User</cp:lastModifiedBy>
  <cp:revision>219</cp:revision>
  <cp:lastPrinted>2017-07-07T11:54:51Z</cp:lastPrinted>
  <dcterms:created xsi:type="dcterms:W3CDTF">2017-06-19T09:29:52Z</dcterms:created>
  <dcterms:modified xsi:type="dcterms:W3CDTF">2020-02-24T09:48:18Z</dcterms:modified>
</cp:coreProperties>
</file>