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64" r:id="rId1"/>
  </p:sldMasterIdLst>
  <p:notesMasterIdLst>
    <p:notesMasterId r:id="rId24"/>
  </p:notesMasterIdLst>
  <p:sldIdLst>
    <p:sldId id="330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1" r:id="rId19"/>
    <p:sldId id="332" r:id="rId20"/>
    <p:sldId id="333" r:id="rId21"/>
    <p:sldId id="334" r:id="rId22"/>
    <p:sldId id="288" r:id="rId2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235" autoAdjust="0"/>
  </p:normalViewPr>
  <p:slideViewPr>
    <p:cSldViewPr snapToGrid="0">
      <p:cViewPr varScale="1">
        <p:scale>
          <a:sx n="80" d="100"/>
          <a:sy n="80" d="100"/>
        </p:scale>
        <p:origin x="120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B175B-D5B8-47E6-B844-44BCF45353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26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B175B-D5B8-47E6-B844-44BCF45353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3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200" dirty="0"/>
              <a:t>D</a:t>
            </a:r>
            <a:r>
              <a:rPr lang="en-US" sz="1200" dirty="0" err="1"/>
              <a:t>escriere</a:t>
            </a:r>
            <a:r>
              <a:rPr lang="ro-RO" sz="1200" dirty="0"/>
              <a:t>a calificării</a:t>
            </a:r>
            <a:r>
              <a:rPr lang="en-US" sz="1200" dirty="0"/>
              <a:t> </a:t>
            </a:r>
            <a:r>
              <a:rPr lang="en-US" sz="1200" dirty="0" err="1"/>
              <a:t>constă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</a:t>
            </a:r>
            <a:r>
              <a:rPr lang="en-US" sz="1200" dirty="0" err="1"/>
              <a:t>câmpuri</a:t>
            </a:r>
            <a:r>
              <a:rPr lang="en-US" sz="1200" dirty="0"/>
              <a:t> de text </a:t>
            </a:r>
            <a:r>
              <a:rPr lang="en-US" sz="1200" dirty="0" err="1"/>
              <a:t>libere</a:t>
            </a:r>
            <a:r>
              <a:rPr lang="en-US" sz="1200" dirty="0"/>
              <a:t>, </a:t>
            </a:r>
            <a:r>
              <a:rPr lang="en-US" sz="1200" dirty="0" err="1"/>
              <a:t>fără</a:t>
            </a:r>
            <a:r>
              <a:rPr lang="en-US" sz="1200" dirty="0"/>
              <a:t> </a:t>
            </a:r>
            <a:r>
              <a:rPr lang="en-US" sz="1200" dirty="0" err="1"/>
              <a:t>utilizarea</a:t>
            </a:r>
            <a:r>
              <a:rPr lang="en-US" sz="1200" dirty="0"/>
              <a:t> </a:t>
            </a:r>
            <a:r>
              <a:rPr lang="en-US" sz="1200" dirty="0" err="1"/>
              <a:t>predefinită</a:t>
            </a:r>
            <a:r>
              <a:rPr lang="en-US" sz="1200" dirty="0"/>
              <a:t> a </a:t>
            </a:r>
            <a:r>
              <a:rPr lang="en-US" sz="1200" dirty="0" err="1"/>
              <a:t>unei</a:t>
            </a:r>
            <a:r>
              <a:rPr lang="en-US" sz="1200" dirty="0"/>
              <a:t> </a:t>
            </a:r>
            <a:r>
              <a:rPr lang="en-US" sz="1200" dirty="0" err="1"/>
              <a:t>terminologii</a:t>
            </a:r>
            <a:r>
              <a:rPr lang="en-US" sz="1200" dirty="0"/>
              <a:t> standard </a:t>
            </a:r>
            <a:r>
              <a:rPr lang="en-US" sz="1200" dirty="0" err="1"/>
              <a:t>și</a:t>
            </a:r>
            <a:r>
              <a:rPr lang="en-US" sz="1200" dirty="0"/>
              <a:t> </a:t>
            </a:r>
            <a:r>
              <a:rPr lang="en-US" sz="1200" dirty="0" err="1"/>
              <a:t>fără</a:t>
            </a:r>
            <a:r>
              <a:rPr lang="en-US" sz="1200" dirty="0"/>
              <a:t> </a:t>
            </a:r>
            <a:r>
              <a:rPr lang="en-US" sz="1200" dirty="0" err="1"/>
              <a:t>nicio</a:t>
            </a:r>
            <a:r>
              <a:rPr lang="en-US" sz="1200" dirty="0"/>
              <a:t> </a:t>
            </a:r>
            <a:r>
              <a:rPr lang="en-US" sz="1200" dirty="0" err="1"/>
              <a:t>obligație</a:t>
            </a:r>
            <a:r>
              <a:rPr lang="en-US" sz="1200" dirty="0"/>
              <a:t> </a:t>
            </a:r>
            <a:r>
              <a:rPr lang="en-US" sz="1200" dirty="0" err="1"/>
              <a:t>pentru</a:t>
            </a:r>
            <a:r>
              <a:rPr lang="en-US" sz="1200" dirty="0"/>
              <a:t> </a:t>
            </a:r>
            <a:r>
              <a:rPr lang="en-US" sz="1200" dirty="0" err="1"/>
              <a:t>statele</a:t>
            </a:r>
            <a:r>
              <a:rPr lang="en-US" sz="1200" dirty="0"/>
              <a:t> </a:t>
            </a:r>
            <a:r>
              <a:rPr lang="en-US" sz="1200" dirty="0" err="1"/>
              <a:t>membre</a:t>
            </a:r>
            <a:r>
              <a:rPr lang="en-US" sz="1200" dirty="0"/>
              <a:t> de a traduce </a:t>
            </a:r>
            <a:r>
              <a:rPr lang="en-US" sz="1200" dirty="0" err="1"/>
              <a:t>descrierea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</a:t>
            </a:r>
            <a:r>
              <a:rPr lang="en-US" sz="1200" dirty="0" err="1"/>
              <a:t>alte</a:t>
            </a:r>
            <a:r>
              <a:rPr lang="en-US" sz="1200" dirty="0"/>
              <a:t> limbi ale UE.</a:t>
            </a:r>
          </a:p>
          <a:p>
            <a:endParaRPr lang="ro-RO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** </a:t>
            </a:r>
            <a:r>
              <a:rPr lang="en-US" sz="1200" dirty="0" err="1"/>
              <a:t>Informațiile</a:t>
            </a:r>
            <a:r>
              <a:rPr lang="en-US" sz="1200" dirty="0"/>
              <a:t> </a:t>
            </a:r>
            <a:r>
              <a:rPr lang="en-US" sz="1200" dirty="0" err="1"/>
              <a:t>minime</a:t>
            </a:r>
            <a:r>
              <a:rPr lang="en-US" sz="1200" dirty="0"/>
              <a:t> </a:t>
            </a:r>
            <a:r>
              <a:rPr lang="en-US" sz="1200" dirty="0" err="1"/>
              <a:t>obligatorii</a:t>
            </a:r>
            <a:r>
              <a:rPr lang="en-US" sz="1200" dirty="0"/>
              <a:t> cu </a:t>
            </a:r>
            <a:r>
              <a:rPr lang="en-US" sz="1200" dirty="0" err="1"/>
              <a:t>privire</a:t>
            </a:r>
            <a:r>
              <a:rPr lang="en-US" sz="1200" dirty="0"/>
              <a:t> la </a:t>
            </a:r>
            <a:r>
              <a:rPr lang="en-US" sz="1200" dirty="0" err="1"/>
              <a:t>organismul</a:t>
            </a:r>
            <a:r>
              <a:rPr lang="en-US" sz="1200" dirty="0"/>
              <a:t> de </a:t>
            </a:r>
            <a:r>
              <a:rPr lang="en-US" sz="1200" dirty="0" err="1"/>
              <a:t>acordare</a:t>
            </a:r>
            <a:r>
              <a:rPr lang="en-US" sz="1200" dirty="0"/>
              <a:t> a </a:t>
            </a:r>
            <a:r>
              <a:rPr lang="en-US" sz="1200" dirty="0" err="1"/>
              <a:t>calificării</a:t>
            </a:r>
            <a:r>
              <a:rPr lang="en-US" sz="1200" dirty="0"/>
              <a:t> </a:t>
            </a:r>
            <a:r>
              <a:rPr lang="en-US" sz="1200" dirty="0" err="1"/>
              <a:t>sau</a:t>
            </a:r>
            <a:r>
              <a:rPr lang="en-US" sz="1200" dirty="0"/>
              <a:t> la </a:t>
            </a:r>
            <a:r>
              <a:rPr lang="en-US" sz="1200" dirty="0" err="1"/>
              <a:t>autoritatea</a:t>
            </a:r>
            <a:r>
              <a:rPr lang="en-US" sz="1200" dirty="0"/>
              <a:t> </a:t>
            </a:r>
            <a:r>
              <a:rPr lang="en-US" sz="1200" dirty="0" err="1"/>
              <a:t>competentă</a:t>
            </a:r>
            <a:r>
              <a:rPr lang="en-US" sz="1200" dirty="0"/>
              <a:t> </a:t>
            </a:r>
            <a:r>
              <a:rPr lang="en-US" sz="1200" dirty="0" err="1"/>
              <a:t>ar</a:t>
            </a:r>
            <a:r>
              <a:rPr lang="en-US" sz="1200" dirty="0"/>
              <a:t> </a:t>
            </a:r>
            <a:r>
              <a:rPr lang="en-US" sz="1200" dirty="0" err="1"/>
              <a:t>trebui</a:t>
            </a:r>
            <a:r>
              <a:rPr lang="en-US" sz="1200" dirty="0"/>
              <a:t> </a:t>
            </a:r>
            <a:r>
              <a:rPr lang="en-US" sz="1200" dirty="0" err="1"/>
              <a:t>să</a:t>
            </a:r>
            <a:r>
              <a:rPr lang="en-US" sz="1200" dirty="0"/>
              <a:t> </a:t>
            </a:r>
            <a:r>
              <a:rPr lang="en-US" sz="1200" dirty="0" err="1"/>
              <a:t>faciliteze</a:t>
            </a:r>
            <a:r>
              <a:rPr lang="en-US" sz="1200" dirty="0"/>
              <a:t> </a:t>
            </a:r>
            <a:r>
              <a:rPr lang="en-US" sz="1200" dirty="0" err="1"/>
              <a:t>găsirea</a:t>
            </a:r>
            <a:r>
              <a:rPr lang="en-US" sz="1200" dirty="0"/>
              <a:t> de </a:t>
            </a:r>
            <a:r>
              <a:rPr lang="en-US" sz="1200" dirty="0" err="1"/>
              <a:t>informații</a:t>
            </a:r>
            <a:r>
              <a:rPr lang="en-US" sz="1200" dirty="0"/>
              <a:t> </a:t>
            </a:r>
            <a:r>
              <a:rPr lang="en-US" sz="1200" dirty="0" err="1"/>
              <a:t>despre</a:t>
            </a:r>
            <a:r>
              <a:rPr lang="en-US" sz="1200" dirty="0"/>
              <a:t> ace(a)</a:t>
            </a:r>
            <a:r>
              <a:rPr lang="en-US" sz="1200" dirty="0" err="1"/>
              <a:t>sta</a:t>
            </a:r>
            <a:r>
              <a:rPr lang="en-US" sz="1200" dirty="0"/>
              <a:t>, cum </a:t>
            </a:r>
            <a:r>
              <a:rPr lang="en-US" sz="1200" dirty="0" err="1"/>
              <a:t>ar</a:t>
            </a:r>
            <a:r>
              <a:rPr lang="en-US" sz="1200" dirty="0"/>
              <a:t> fi </a:t>
            </a:r>
            <a:r>
              <a:rPr lang="en-US" sz="1200" dirty="0" err="1"/>
              <a:t>denumirea</a:t>
            </a:r>
            <a:r>
              <a:rPr lang="en-US" sz="1200" dirty="0"/>
              <a:t> </a:t>
            </a:r>
            <a:r>
              <a:rPr lang="en-US" sz="1200" dirty="0" err="1"/>
              <a:t>sa</a:t>
            </a:r>
            <a:r>
              <a:rPr lang="en-US" sz="1200" dirty="0"/>
              <a:t> </a:t>
            </a:r>
            <a:r>
              <a:rPr lang="en-US" sz="1200" dirty="0" err="1"/>
              <a:t>sau</a:t>
            </a:r>
            <a:r>
              <a:rPr lang="en-US" sz="1200" dirty="0"/>
              <a:t>, </a:t>
            </a:r>
            <a:r>
              <a:rPr lang="en-US" sz="1200" dirty="0" err="1"/>
              <a:t>după</a:t>
            </a:r>
            <a:r>
              <a:rPr lang="en-US" sz="1200" dirty="0"/>
              <a:t> </a:t>
            </a:r>
            <a:r>
              <a:rPr lang="en-US" sz="1200" dirty="0" err="1"/>
              <a:t>caz</a:t>
            </a:r>
            <a:r>
              <a:rPr lang="en-US" sz="1200" dirty="0"/>
              <a:t>, </a:t>
            </a:r>
            <a:r>
              <a:rPr lang="en-US" sz="1200" dirty="0" err="1"/>
              <a:t>denumirea</a:t>
            </a:r>
            <a:r>
              <a:rPr lang="en-US" sz="1200" dirty="0"/>
              <a:t> </a:t>
            </a:r>
            <a:r>
              <a:rPr lang="en-US" sz="1200" dirty="0" err="1"/>
              <a:t>grupului</a:t>
            </a:r>
            <a:r>
              <a:rPr lang="en-US" sz="1200" dirty="0"/>
              <a:t> de </a:t>
            </a:r>
            <a:r>
              <a:rPr lang="en-US" sz="1200" dirty="0" err="1"/>
              <a:t>organisme</a:t>
            </a:r>
            <a:r>
              <a:rPr lang="en-US" sz="1200" dirty="0"/>
              <a:t> de </a:t>
            </a:r>
            <a:r>
              <a:rPr lang="en-US" sz="1200" dirty="0" err="1"/>
              <a:t>acordare</a:t>
            </a:r>
            <a:r>
              <a:rPr lang="en-US" sz="1200" dirty="0"/>
              <a:t> a </a:t>
            </a:r>
            <a:r>
              <a:rPr lang="en-US" sz="1200" dirty="0" err="1"/>
              <a:t>calificării</a:t>
            </a:r>
            <a:r>
              <a:rPr lang="en-US" sz="1200" dirty="0"/>
              <a:t> </a:t>
            </a:r>
            <a:r>
              <a:rPr lang="en-US" sz="1200" dirty="0" err="1"/>
              <a:t>sau</a:t>
            </a:r>
            <a:r>
              <a:rPr lang="en-US" sz="1200" dirty="0"/>
              <a:t> de </a:t>
            </a:r>
            <a:r>
              <a:rPr lang="en-US" sz="1200" dirty="0" err="1"/>
              <a:t>autorități</a:t>
            </a:r>
            <a:r>
              <a:rPr lang="en-US" sz="1200" dirty="0"/>
              <a:t> </a:t>
            </a:r>
            <a:r>
              <a:rPr lang="en-US" sz="1200" dirty="0" err="1"/>
              <a:t>competente</a:t>
            </a:r>
            <a:r>
              <a:rPr lang="en-US" sz="1200" dirty="0"/>
              <a:t>, </a:t>
            </a:r>
            <a:r>
              <a:rPr lang="en-US" sz="1200" dirty="0" err="1"/>
              <a:t>completată</a:t>
            </a:r>
            <a:r>
              <a:rPr lang="en-US" sz="1200" dirty="0"/>
              <a:t> cu o </a:t>
            </a:r>
            <a:r>
              <a:rPr lang="en-US" sz="1200" dirty="0" err="1"/>
              <a:t>adresă</a:t>
            </a:r>
            <a:r>
              <a:rPr lang="en-US" sz="1200" dirty="0"/>
              <a:t> URL </a:t>
            </a:r>
            <a:r>
              <a:rPr lang="en-US" sz="1200" dirty="0" err="1"/>
              <a:t>sau</a:t>
            </a:r>
            <a:r>
              <a:rPr lang="en-US" sz="1200" dirty="0"/>
              <a:t> cu </a:t>
            </a:r>
            <a:r>
              <a:rPr lang="en-US" sz="1200" dirty="0" err="1"/>
              <a:t>informații</a:t>
            </a:r>
            <a:r>
              <a:rPr lang="en-US" sz="1200" dirty="0"/>
              <a:t> de contact.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97EBC-1442-4F57-8782-E9A252DBA02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91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4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7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1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3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1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2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9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0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470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3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6BE9-32AC-4CCC-972A-BFEDA199F563}" type="datetime1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0D555-AD09-4184-8F27-884809BF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9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5515" y="1547189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Rezultatele</a:t>
            </a:r>
            <a:r>
              <a:rPr lang="en-US" b="1" dirty="0"/>
              <a:t> </a:t>
            </a:r>
            <a:r>
              <a:rPr lang="ro-RO" b="1" dirty="0"/>
              <a:t>învățării în context european</a:t>
            </a:r>
            <a:r>
              <a:rPr lang="en-US" b="1" dirty="0"/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3385" y="4119665"/>
            <a:ext cx="9144000" cy="1818680"/>
          </a:xfrm>
        </p:spPr>
        <p:txBody>
          <a:bodyPr>
            <a:normAutofit/>
          </a:bodyPr>
          <a:lstStyle/>
          <a:p>
            <a:pPr algn="r"/>
            <a:r>
              <a:rPr lang="ro-RO" dirty="0"/>
              <a:t>Prof. univ. dr. Tiberiu DOBRESCU</a:t>
            </a:r>
          </a:p>
          <a:p>
            <a:pPr algn="r"/>
            <a:r>
              <a:rPr lang="ro-RO" dirty="0"/>
              <a:t>Președinte Autoritatea Națională pentru Calificări</a:t>
            </a:r>
          </a:p>
          <a:p>
            <a:pPr algn="r"/>
            <a:r>
              <a:rPr lang="ro-RO" dirty="0"/>
              <a:t>Prof. univ. dr. Nicolae POSTĂVARU</a:t>
            </a:r>
          </a:p>
          <a:p>
            <a:pPr algn="r"/>
            <a:r>
              <a:rPr lang="ro-RO" dirty="0"/>
              <a:t>Vicepreședinte Autoritatea Națională pentru Calificări</a:t>
            </a:r>
          </a:p>
        </p:txBody>
      </p:sp>
    </p:spTree>
    <p:extLst>
      <p:ext uri="{BB962C8B-B14F-4D97-AF65-F5344CB8AC3E}">
        <p14:creationId xmlns:p14="http://schemas.microsoft.com/office/powerpoint/2010/main" val="506881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684" y="548149"/>
            <a:ext cx="10609005" cy="1074174"/>
          </a:xfrm>
        </p:spPr>
        <p:txBody>
          <a:bodyPr>
            <a:normAutofit/>
          </a:bodyPr>
          <a:lstStyle/>
          <a:p>
            <a:r>
              <a:rPr lang="ro-RO" sz="3000" b="1" dirty="0"/>
              <a:t>Descriptori din CEC – exprimați în rezultate ale învățării (cont</a:t>
            </a:r>
            <a:r>
              <a:rPr lang="en-US" sz="3000" b="1" dirty="0"/>
              <a:t>.</a:t>
            </a:r>
            <a:r>
              <a:rPr lang="ro-RO" sz="3000" b="1" dirty="0"/>
              <a:t>)</a:t>
            </a:r>
            <a:endParaRPr lang="en-US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84311" y="1752600"/>
          <a:ext cx="10402888" cy="459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158">
                  <a:extLst>
                    <a:ext uri="{9D8B030D-6E8A-4147-A177-3AD203B41FA5}">
                      <a16:colId xmlns:a16="http://schemas.microsoft.com/office/drawing/2014/main" val="4054809922"/>
                    </a:ext>
                  </a:extLst>
                </a:gridCol>
                <a:gridCol w="2256252">
                  <a:extLst>
                    <a:ext uri="{9D8B030D-6E8A-4147-A177-3AD203B41FA5}">
                      <a16:colId xmlns:a16="http://schemas.microsoft.com/office/drawing/2014/main" val="3001097466"/>
                    </a:ext>
                  </a:extLst>
                </a:gridCol>
                <a:gridCol w="2648008">
                  <a:extLst>
                    <a:ext uri="{9D8B030D-6E8A-4147-A177-3AD203B41FA5}">
                      <a16:colId xmlns:a16="http://schemas.microsoft.com/office/drawing/2014/main" val="3482121766"/>
                    </a:ext>
                  </a:extLst>
                </a:gridCol>
                <a:gridCol w="3313470">
                  <a:extLst>
                    <a:ext uri="{9D8B030D-6E8A-4147-A177-3AD203B41FA5}">
                      <a16:colId xmlns:a16="http://schemas.microsoft.com/office/drawing/2014/main" val="2444172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Cunoștințe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Aptitudini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Responsabilitate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autonomie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98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În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contextul</a:t>
                      </a:r>
                      <a:r>
                        <a:rPr lang="en-US" sz="1600" i="1" dirty="0"/>
                        <a:t> CEC,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sunt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descrise</a:t>
                      </a:r>
                      <a:r>
                        <a:rPr lang="en-US" sz="1600" i="1" dirty="0"/>
                        <a:t> ca </a:t>
                      </a:r>
                      <a:r>
                        <a:rPr lang="en-US" sz="1600" i="1" dirty="0" err="1"/>
                        <a:t>fiind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teoretice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/</a:t>
                      </a:r>
                      <a:r>
                        <a:rPr lang="en-US" sz="1600" i="1" dirty="0" err="1"/>
                        <a:t>sau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faptice</a:t>
                      </a:r>
                      <a:r>
                        <a:rPr lang="en-US" sz="1600" i="1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/>
                        <a:t>cognitive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gândirii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logice</a:t>
                      </a:r>
                      <a:r>
                        <a:rPr lang="en-US" sz="1600" i="1" dirty="0"/>
                        <a:t>, intuitive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creative)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practice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dexteritate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manuală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de </a:t>
                      </a:r>
                      <a:r>
                        <a:rPr lang="en-US" sz="1600" i="1" dirty="0" err="1"/>
                        <a:t>metode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materiale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unelte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instrumente</a:t>
                      </a:r>
                      <a:r>
                        <a:rPr lang="en-US" sz="1600" i="1" dirty="0"/>
                        <a:t>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capacitatea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cursantului</a:t>
                      </a:r>
                      <a:r>
                        <a:rPr lang="en-US" sz="1600" i="1" dirty="0"/>
                        <a:t> de a </a:t>
                      </a:r>
                      <a:r>
                        <a:rPr lang="en-US" sz="1600" i="1" dirty="0" err="1"/>
                        <a:t>aplica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aptitudinile</a:t>
                      </a:r>
                      <a:r>
                        <a:rPr lang="en-US" sz="1600" i="1" dirty="0"/>
                        <a:t> sale </a:t>
                      </a:r>
                      <a:r>
                        <a:rPr lang="en-US" sz="1600" i="1" dirty="0" err="1"/>
                        <a:t>într</a:t>
                      </a:r>
                      <a:r>
                        <a:rPr lang="en-US" sz="1600" i="1" dirty="0"/>
                        <a:t>-un mod </a:t>
                      </a:r>
                      <a:r>
                        <a:rPr lang="en-US" sz="1600" i="1" dirty="0" err="1"/>
                        <a:t>autonom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responsabil</a:t>
                      </a:r>
                      <a:r>
                        <a:rPr lang="en-US" sz="1600" i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992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Nivelul</a:t>
                      </a:r>
                      <a:r>
                        <a:rPr lang="en-US" b="1" dirty="0"/>
                        <a:t> </a:t>
                      </a:r>
                      <a:r>
                        <a:rPr lang="ro-RO" b="1"/>
                        <a:t>4</a:t>
                      </a:r>
                      <a:r>
                        <a:rPr lang="en-US" b="1"/>
                        <a:t> </a:t>
                      </a:r>
                      <a:endParaRPr lang="ro-RO" b="1"/>
                    </a:p>
                    <a:p>
                      <a:r>
                        <a:rPr lang="en-US"/>
                        <a:t>Rezultatele </a:t>
                      </a:r>
                      <a:r>
                        <a:rPr lang="en-US" dirty="0" err="1"/>
                        <a:t>învățării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corespunzătoare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nivelului</a:t>
                      </a:r>
                      <a:r>
                        <a:rPr lang="en-US" dirty="0"/>
                        <a:t> </a:t>
                      </a:r>
                      <a:r>
                        <a:rPr lang="ro-RO" dirty="0"/>
                        <a:t>4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sunt</a:t>
                      </a:r>
                      <a:r>
                        <a:rPr lang="en-US" dirty="0"/>
                        <a:t>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Cunoștințe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faptice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teoretice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contexte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largi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în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cadrul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unui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domeniu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muncă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studiu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 </a:t>
                      </a:r>
                      <a:r>
                        <a:rPr lang="en-US" dirty="0" err="1"/>
                        <a:t>gamă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aptitudini</a:t>
                      </a:r>
                      <a:r>
                        <a:rPr lang="en-US" dirty="0"/>
                        <a:t> cognitive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practice </a:t>
                      </a:r>
                      <a:r>
                        <a:rPr lang="en-US" dirty="0" err="1"/>
                        <a:t>necesare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pentru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găsirea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soluții</a:t>
                      </a:r>
                      <a:r>
                        <a:rPr lang="en-US" dirty="0"/>
                        <a:t> la </a:t>
                      </a:r>
                      <a:r>
                        <a:rPr lang="en-US" dirty="0" err="1"/>
                        <a:t>probleme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specifice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într</a:t>
                      </a:r>
                      <a:r>
                        <a:rPr lang="en-US" dirty="0"/>
                        <a:t>-un </a:t>
                      </a:r>
                      <a:r>
                        <a:rPr lang="en-US" dirty="0" err="1"/>
                        <a:t>domeniu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muncă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studi</a:t>
                      </a:r>
                      <a:r>
                        <a:rPr lang="ro-RO" dirty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700" dirty="0"/>
                        <a:t>Autogestionare în cadrul liniilor directoare aferente unor contexte de muncă sau de studiu în general previzibile, dar care se pot schimba Supravegherea activității de rutină a altor persoane, preluând o anumită responsabilitate pentru evaluarea și îmbunătățirea activităților de muncă sau de studiu 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88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894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684" y="322008"/>
            <a:ext cx="10609005" cy="848031"/>
          </a:xfrm>
        </p:spPr>
        <p:txBody>
          <a:bodyPr>
            <a:normAutofit/>
          </a:bodyPr>
          <a:lstStyle/>
          <a:p>
            <a:r>
              <a:rPr lang="ro-RO" sz="3000" b="1" dirty="0"/>
              <a:t>Descriptori din CEC – exprimați în rezultate ale învățării (cont</a:t>
            </a:r>
            <a:r>
              <a:rPr lang="en-US" sz="3000" b="1" dirty="0"/>
              <a:t>.</a:t>
            </a:r>
            <a:r>
              <a:rPr lang="ro-RO" sz="3000" b="1" dirty="0"/>
              <a:t>)</a:t>
            </a:r>
            <a:endParaRPr lang="en-US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84311" y="1339646"/>
          <a:ext cx="10402888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158">
                  <a:extLst>
                    <a:ext uri="{9D8B030D-6E8A-4147-A177-3AD203B41FA5}">
                      <a16:colId xmlns:a16="http://schemas.microsoft.com/office/drawing/2014/main" val="4054809922"/>
                    </a:ext>
                  </a:extLst>
                </a:gridCol>
                <a:gridCol w="2534686">
                  <a:extLst>
                    <a:ext uri="{9D8B030D-6E8A-4147-A177-3AD203B41FA5}">
                      <a16:colId xmlns:a16="http://schemas.microsoft.com/office/drawing/2014/main" val="3001097466"/>
                    </a:ext>
                  </a:extLst>
                </a:gridCol>
                <a:gridCol w="2202426">
                  <a:extLst>
                    <a:ext uri="{9D8B030D-6E8A-4147-A177-3AD203B41FA5}">
                      <a16:colId xmlns:a16="http://schemas.microsoft.com/office/drawing/2014/main" val="3482121766"/>
                    </a:ext>
                  </a:extLst>
                </a:gridCol>
                <a:gridCol w="3480618">
                  <a:extLst>
                    <a:ext uri="{9D8B030D-6E8A-4147-A177-3AD203B41FA5}">
                      <a16:colId xmlns:a16="http://schemas.microsoft.com/office/drawing/2014/main" val="2444172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Cunoștințe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Aptitudini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Responsabilitate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autonomie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98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În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contextul</a:t>
                      </a:r>
                      <a:r>
                        <a:rPr lang="en-US" sz="1600" i="1" dirty="0"/>
                        <a:t> CEC,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sunt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descrise</a:t>
                      </a:r>
                      <a:r>
                        <a:rPr lang="en-US" sz="1600" i="1" dirty="0"/>
                        <a:t> ca </a:t>
                      </a:r>
                      <a:r>
                        <a:rPr lang="en-US" sz="1600" i="1" dirty="0" err="1"/>
                        <a:t>fiind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teoretice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/</a:t>
                      </a:r>
                      <a:r>
                        <a:rPr lang="en-US" sz="1600" i="1" dirty="0" err="1"/>
                        <a:t>sau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faptice</a:t>
                      </a:r>
                      <a:r>
                        <a:rPr lang="en-US" sz="1600" i="1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/>
                        <a:t>cognitive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gândirii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logice</a:t>
                      </a:r>
                      <a:r>
                        <a:rPr lang="en-US" sz="1600" i="1" dirty="0"/>
                        <a:t>, intuitive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creative)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practice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dexteritate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manuală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de </a:t>
                      </a:r>
                      <a:r>
                        <a:rPr lang="en-US" sz="1600" i="1" dirty="0" err="1"/>
                        <a:t>metode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materiale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unelte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instrumente</a:t>
                      </a:r>
                      <a:r>
                        <a:rPr lang="en-US" sz="1600" i="1" dirty="0"/>
                        <a:t>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capacitatea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cursantului</a:t>
                      </a:r>
                      <a:r>
                        <a:rPr lang="en-US" sz="1600" i="1" dirty="0"/>
                        <a:t> de a </a:t>
                      </a:r>
                      <a:r>
                        <a:rPr lang="en-US" sz="1600" i="1" dirty="0" err="1"/>
                        <a:t>aplica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aptitudinile</a:t>
                      </a:r>
                      <a:r>
                        <a:rPr lang="en-US" sz="1600" i="1" dirty="0"/>
                        <a:t> sale </a:t>
                      </a:r>
                      <a:r>
                        <a:rPr lang="en-US" sz="1600" i="1" dirty="0" err="1"/>
                        <a:t>într</a:t>
                      </a:r>
                      <a:r>
                        <a:rPr lang="en-US" sz="1600" i="1" dirty="0"/>
                        <a:t>-un mod </a:t>
                      </a:r>
                      <a:r>
                        <a:rPr lang="en-US" sz="1600" i="1" dirty="0" err="1"/>
                        <a:t>autonom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responsabil</a:t>
                      </a:r>
                      <a:r>
                        <a:rPr lang="en-US" sz="1600" i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992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err="1"/>
                        <a:t>Nivelul</a:t>
                      </a:r>
                      <a:r>
                        <a:rPr lang="en-US" b="1"/>
                        <a:t> </a:t>
                      </a:r>
                      <a:r>
                        <a:rPr lang="ro-RO" b="1"/>
                        <a:t>5</a:t>
                      </a:r>
                    </a:p>
                    <a:p>
                      <a:r>
                        <a:rPr lang="en-US"/>
                        <a:t>Rezultatele </a:t>
                      </a:r>
                      <a:r>
                        <a:rPr lang="en-US" dirty="0" err="1"/>
                        <a:t>învățării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corespunzătoare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nivelului</a:t>
                      </a:r>
                      <a:r>
                        <a:rPr lang="en-US" dirty="0"/>
                        <a:t> </a:t>
                      </a:r>
                      <a:r>
                        <a:rPr lang="ro-RO" dirty="0"/>
                        <a:t>5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sunt</a:t>
                      </a:r>
                      <a:r>
                        <a:rPr lang="en-US" dirty="0"/>
                        <a:t>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Cunoștințe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faptice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teoretice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cuprinzătoare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specializate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într</a:t>
                      </a:r>
                      <a:r>
                        <a:rPr lang="en-US" dirty="0"/>
                        <a:t>-un </a:t>
                      </a:r>
                      <a:r>
                        <a:rPr lang="en-US" dirty="0" err="1"/>
                        <a:t>domeniu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muncă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studiu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conștientizarea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limitelor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cunoștințelor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respectiv</a:t>
                      </a:r>
                      <a:r>
                        <a:rPr lang="ro-RO" dirty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 </a:t>
                      </a:r>
                      <a:r>
                        <a:rPr lang="en-US" dirty="0" err="1"/>
                        <a:t>gamă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amplă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aptitudini</a:t>
                      </a:r>
                      <a:r>
                        <a:rPr lang="en-US" dirty="0"/>
                        <a:t> cognitive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practice </a:t>
                      </a:r>
                      <a:r>
                        <a:rPr lang="en-US" dirty="0" err="1"/>
                        <a:t>necesare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pentru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conceperea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soluții</a:t>
                      </a:r>
                      <a:r>
                        <a:rPr lang="en-US" dirty="0"/>
                        <a:t> creative la </a:t>
                      </a:r>
                      <a:r>
                        <a:rPr lang="en-US" dirty="0" err="1"/>
                        <a:t>probleme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abstracte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Gestionare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supraveghere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situații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muncă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studiu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</a:t>
                      </a:r>
                      <a:r>
                        <a:rPr lang="en-US" dirty="0"/>
                        <a:t> care </a:t>
                      </a:r>
                      <a:r>
                        <a:rPr lang="en-US" dirty="0" err="1"/>
                        <a:t>schimbările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sunt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imprevizibile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Revizuirea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dezvoltarea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performanțelor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proprii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ale </a:t>
                      </a:r>
                      <a:r>
                        <a:rPr lang="en-US" dirty="0" err="1"/>
                        <a:t>altora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88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937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684" y="469492"/>
            <a:ext cx="10609005" cy="946353"/>
          </a:xfrm>
        </p:spPr>
        <p:txBody>
          <a:bodyPr>
            <a:normAutofit/>
          </a:bodyPr>
          <a:lstStyle/>
          <a:p>
            <a:r>
              <a:rPr lang="ro-RO" sz="3000" b="1" dirty="0"/>
              <a:t>Descriptori din CEC – exprimați în rezultate ale învățării (cont</a:t>
            </a:r>
            <a:r>
              <a:rPr lang="en-US" sz="3000" b="1" dirty="0"/>
              <a:t>.</a:t>
            </a:r>
            <a:r>
              <a:rPr lang="ro-RO" sz="3000" b="1" dirty="0"/>
              <a:t>)</a:t>
            </a:r>
            <a:endParaRPr lang="en-US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84311" y="1378977"/>
          <a:ext cx="10402888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818">
                  <a:extLst>
                    <a:ext uri="{9D8B030D-6E8A-4147-A177-3AD203B41FA5}">
                      <a16:colId xmlns:a16="http://schemas.microsoft.com/office/drawing/2014/main" val="4054809922"/>
                    </a:ext>
                  </a:extLst>
                </a:gridCol>
                <a:gridCol w="2349910">
                  <a:extLst>
                    <a:ext uri="{9D8B030D-6E8A-4147-A177-3AD203B41FA5}">
                      <a16:colId xmlns:a16="http://schemas.microsoft.com/office/drawing/2014/main" val="3001097466"/>
                    </a:ext>
                  </a:extLst>
                </a:gridCol>
                <a:gridCol w="2831690">
                  <a:extLst>
                    <a:ext uri="{9D8B030D-6E8A-4147-A177-3AD203B41FA5}">
                      <a16:colId xmlns:a16="http://schemas.microsoft.com/office/drawing/2014/main" val="3482121766"/>
                    </a:ext>
                  </a:extLst>
                </a:gridCol>
                <a:gridCol w="3313470">
                  <a:extLst>
                    <a:ext uri="{9D8B030D-6E8A-4147-A177-3AD203B41FA5}">
                      <a16:colId xmlns:a16="http://schemas.microsoft.com/office/drawing/2014/main" val="2444172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Cunoștințe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Aptitudini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Responsabilitate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autonomie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98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În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contextul</a:t>
                      </a:r>
                      <a:r>
                        <a:rPr lang="en-US" sz="1600" i="1" dirty="0"/>
                        <a:t> CEC,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sunt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descrise</a:t>
                      </a:r>
                      <a:r>
                        <a:rPr lang="en-US" sz="1600" i="1" dirty="0"/>
                        <a:t> ca </a:t>
                      </a:r>
                      <a:r>
                        <a:rPr lang="en-US" sz="1600" i="1" dirty="0" err="1"/>
                        <a:t>fiind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teoretice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/</a:t>
                      </a:r>
                      <a:r>
                        <a:rPr lang="en-US" sz="1600" i="1" dirty="0" err="1"/>
                        <a:t>sau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faptice</a:t>
                      </a:r>
                      <a:r>
                        <a:rPr lang="en-US" sz="1600" i="1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/>
                        <a:t>cognitive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gândirii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logice</a:t>
                      </a:r>
                      <a:r>
                        <a:rPr lang="en-US" sz="1600" i="1" dirty="0"/>
                        <a:t>, intuitive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creative)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practice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dexteritate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manuală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de </a:t>
                      </a:r>
                      <a:r>
                        <a:rPr lang="en-US" sz="1600" i="1" dirty="0" err="1"/>
                        <a:t>metode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materiale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unelte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instrumente</a:t>
                      </a:r>
                      <a:r>
                        <a:rPr lang="en-US" sz="1600" i="1" dirty="0"/>
                        <a:t>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capacitatea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cursantului</a:t>
                      </a:r>
                      <a:r>
                        <a:rPr lang="en-US" sz="1600" i="1" dirty="0"/>
                        <a:t> de a </a:t>
                      </a:r>
                      <a:r>
                        <a:rPr lang="en-US" sz="1600" i="1" dirty="0" err="1"/>
                        <a:t>aplica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aptitudinile</a:t>
                      </a:r>
                      <a:r>
                        <a:rPr lang="en-US" sz="1600" i="1" dirty="0"/>
                        <a:t> sale </a:t>
                      </a:r>
                      <a:r>
                        <a:rPr lang="en-US" sz="1600" i="1" dirty="0" err="1"/>
                        <a:t>într</a:t>
                      </a:r>
                      <a:r>
                        <a:rPr lang="en-US" sz="1600" i="1" dirty="0"/>
                        <a:t>-un mod </a:t>
                      </a:r>
                      <a:r>
                        <a:rPr lang="en-US" sz="1600" i="1" dirty="0" err="1"/>
                        <a:t>autonom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responsabil</a:t>
                      </a:r>
                      <a:r>
                        <a:rPr lang="en-US" sz="1600" i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992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Nivelul</a:t>
                      </a:r>
                      <a:r>
                        <a:rPr lang="en-US" b="1" dirty="0"/>
                        <a:t> </a:t>
                      </a:r>
                      <a:r>
                        <a:rPr lang="ro-RO" b="1" dirty="0"/>
                        <a:t>6</a:t>
                      </a:r>
                      <a:r>
                        <a:rPr lang="en-US" b="1" dirty="0"/>
                        <a:t> </a:t>
                      </a:r>
                      <a:r>
                        <a:rPr lang="en-US" dirty="0" err="1"/>
                        <a:t>Rezultatele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învățării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corespunzătoare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nivelului</a:t>
                      </a:r>
                      <a:r>
                        <a:rPr lang="en-US" dirty="0"/>
                        <a:t> </a:t>
                      </a:r>
                      <a:r>
                        <a:rPr lang="ro-RO" dirty="0"/>
                        <a:t>6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sunt</a:t>
                      </a:r>
                      <a:r>
                        <a:rPr lang="en-US" dirty="0"/>
                        <a:t>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Cunoștințe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avansate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într</a:t>
                      </a:r>
                      <a:r>
                        <a:rPr lang="en-US" dirty="0"/>
                        <a:t>-un </a:t>
                      </a:r>
                      <a:r>
                        <a:rPr lang="en-US" dirty="0" err="1"/>
                        <a:t>domeniu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muncă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studiu</a:t>
                      </a:r>
                      <a:r>
                        <a:rPr lang="en-US" dirty="0"/>
                        <a:t>, care </a:t>
                      </a:r>
                      <a:r>
                        <a:rPr lang="en-US" dirty="0" err="1"/>
                        <a:t>implică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înțelegerea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critică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teoriilor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principiilor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Aptitudini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avansate</a:t>
                      </a:r>
                      <a:r>
                        <a:rPr lang="en-US" dirty="0"/>
                        <a:t>, care </a:t>
                      </a:r>
                      <a:r>
                        <a:rPr lang="en-US" dirty="0" err="1"/>
                        <a:t>denotă</a:t>
                      </a:r>
                      <a:r>
                        <a:rPr lang="en-US" dirty="0"/>
                        <a:t> control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inovare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necesare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pentru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rezolva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probleme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complexe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imprevizibile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într</a:t>
                      </a:r>
                      <a:r>
                        <a:rPr lang="en-US" dirty="0"/>
                        <a:t>-un </a:t>
                      </a:r>
                      <a:r>
                        <a:rPr lang="en-US" dirty="0" err="1"/>
                        <a:t>domeniu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muncă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studiu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specializat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Gestionarea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activități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proiecte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tehnice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profesionale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complexe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prin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asumarea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responsabilității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pentru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luarea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deciziilor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situații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muncă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studiu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imprevizibile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Asumarea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responsabilității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pentru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gestionarea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dezvoltării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profesionale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indivizilor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grupurilor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88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602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684" y="469492"/>
            <a:ext cx="10609005" cy="946353"/>
          </a:xfrm>
        </p:spPr>
        <p:txBody>
          <a:bodyPr>
            <a:normAutofit/>
          </a:bodyPr>
          <a:lstStyle/>
          <a:p>
            <a:r>
              <a:rPr lang="ro-RO" sz="3000" b="1" dirty="0"/>
              <a:t>Descriptori din CEC – exprimați în rezultate ale învățării (cont</a:t>
            </a:r>
            <a:r>
              <a:rPr lang="en-US" sz="3000" b="1" dirty="0"/>
              <a:t>.</a:t>
            </a:r>
            <a:r>
              <a:rPr lang="ro-RO" sz="3000" b="1" dirty="0"/>
              <a:t>)</a:t>
            </a:r>
            <a:endParaRPr lang="en-US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84311" y="1378977"/>
          <a:ext cx="10402888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663">
                  <a:extLst>
                    <a:ext uri="{9D8B030D-6E8A-4147-A177-3AD203B41FA5}">
                      <a16:colId xmlns:a16="http://schemas.microsoft.com/office/drawing/2014/main" val="4054809922"/>
                    </a:ext>
                  </a:extLst>
                </a:gridCol>
                <a:gridCol w="2635045">
                  <a:extLst>
                    <a:ext uri="{9D8B030D-6E8A-4147-A177-3AD203B41FA5}">
                      <a16:colId xmlns:a16="http://schemas.microsoft.com/office/drawing/2014/main" val="3001097466"/>
                    </a:ext>
                  </a:extLst>
                </a:gridCol>
                <a:gridCol w="2654710">
                  <a:extLst>
                    <a:ext uri="{9D8B030D-6E8A-4147-A177-3AD203B41FA5}">
                      <a16:colId xmlns:a16="http://schemas.microsoft.com/office/drawing/2014/main" val="3482121766"/>
                    </a:ext>
                  </a:extLst>
                </a:gridCol>
                <a:gridCol w="3313470">
                  <a:extLst>
                    <a:ext uri="{9D8B030D-6E8A-4147-A177-3AD203B41FA5}">
                      <a16:colId xmlns:a16="http://schemas.microsoft.com/office/drawing/2014/main" val="2444172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Cunoștințe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Aptitudini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Responsabilitate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autonomie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98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În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contextul</a:t>
                      </a:r>
                      <a:r>
                        <a:rPr lang="en-US" sz="1600" i="1" dirty="0"/>
                        <a:t> CEC,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sunt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descrise</a:t>
                      </a:r>
                      <a:r>
                        <a:rPr lang="en-US" sz="1600" i="1" dirty="0"/>
                        <a:t> ca </a:t>
                      </a:r>
                      <a:r>
                        <a:rPr lang="en-US" sz="1600" i="1" dirty="0" err="1"/>
                        <a:t>fiind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teoretice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/</a:t>
                      </a:r>
                      <a:r>
                        <a:rPr lang="en-US" sz="1600" i="1" dirty="0" err="1"/>
                        <a:t>sau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faptice</a:t>
                      </a:r>
                      <a:r>
                        <a:rPr lang="en-US" sz="1600" i="1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/>
                        <a:t>cognitive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gândirii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logice</a:t>
                      </a:r>
                      <a:r>
                        <a:rPr lang="en-US" sz="1600" i="1" dirty="0"/>
                        <a:t>, intuitive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creative)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practice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dexteritate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manuală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de </a:t>
                      </a:r>
                      <a:r>
                        <a:rPr lang="en-US" sz="1600" i="1" dirty="0" err="1"/>
                        <a:t>metode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materiale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unelte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instrumente</a:t>
                      </a:r>
                      <a:r>
                        <a:rPr lang="en-US" sz="1600" i="1" dirty="0"/>
                        <a:t>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capacitatea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cursantului</a:t>
                      </a:r>
                      <a:r>
                        <a:rPr lang="en-US" sz="1600" i="1" dirty="0"/>
                        <a:t> de a </a:t>
                      </a:r>
                      <a:r>
                        <a:rPr lang="en-US" sz="1600" i="1" dirty="0" err="1"/>
                        <a:t>aplica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aptitudinile</a:t>
                      </a:r>
                      <a:r>
                        <a:rPr lang="en-US" sz="1600" i="1" dirty="0"/>
                        <a:t> sale </a:t>
                      </a:r>
                      <a:r>
                        <a:rPr lang="en-US" sz="1600" i="1" dirty="0" err="1"/>
                        <a:t>într</a:t>
                      </a:r>
                      <a:r>
                        <a:rPr lang="en-US" sz="1600" i="1" dirty="0"/>
                        <a:t>-un mod </a:t>
                      </a:r>
                      <a:r>
                        <a:rPr lang="en-US" sz="1600" i="1" dirty="0" err="1"/>
                        <a:t>autonom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responsabil</a:t>
                      </a:r>
                      <a:r>
                        <a:rPr lang="en-US" sz="1600" i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992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Nivelul</a:t>
                      </a:r>
                      <a:r>
                        <a:rPr lang="ro-RO" sz="1600" b="1" dirty="0"/>
                        <a:t> </a:t>
                      </a:r>
                      <a:r>
                        <a:rPr lang="en-US" sz="1600" b="1" dirty="0"/>
                        <a:t> </a:t>
                      </a:r>
                      <a:r>
                        <a:rPr lang="ro-RO" sz="1600" b="1" dirty="0"/>
                        <a:t>7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dirty="0" err="1"/>
                        <a:t>Rezultatele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învățării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corespunzătoare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nivelului</a:t>
                      </a:r>
                      <a:r>
                        <a:rPr lang="en-US" sz="1600" dirty="0"/>
                        <a:t> </a:t>
                      </a:r>
                      <a:r>
                        <a:rPr lang="ro-RO" sz="1600" dirty="0"/>
                        <a:t>7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sunt</a:t>
                      </a:r>
                      <a:r>
                        <a:rPr lang="en-US" sz="1600" dirty="0"/>
                        <a:t>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Cunoștințe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foarte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specializate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unele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dintre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situându</a:t>
                      </a:r>
                      <a:r>
                        <a:rPr lang="en-US" sz="1600" dirty="0"/>
                        <a:t>-se </a:t>
                      </a:r>
                      <a:r>
                        <a:rPr lang="en-US" sz="1600" dirty="0" err="1"/>
                        <a:t>în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avangarda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nivelului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cunoștințe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dintr</a:t>
                      </a:r>
                      <a:r>
                        <a:rPr lang="en-US" sz="1600" dirty="0"/>
                        <a:t>-un </a:t>
                      </a:r>
                      <a:r>
                        <a:rPr lang="en-US" sz="1600" dirty="0" err="1"/>
                        <a:t>domeniu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muncă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sau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studiu</a:t>
                      </a:r>
                      <a:r>
                        <a:rPr lang="en-US" sz="1600" dirty="0"/>
                        <a:t>, ca </a:t>
                      </a:r>
                      <a:r>
                        <a:rPr lang="en-US" sz="1600" dirty="0" err="1"/>
                        <a:t>bază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unei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gândiri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și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sau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cercetări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originale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Conștientizare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critică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cunoștințelor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dintr</a:t>
                      </a:r>
                      <a:r>
                        <a:rPr lang="en-US" sz="1600" dirty="0"/>
                        <a:t>-un </a:t>
                      </a:r>
                      <a:r>
                        <a:rPr lang="en-US" sz="1600" dirty="0" err="1"/>
                        <a:t>domeniu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și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cunoștințelor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aflate</a:t>
                      </a:r>
                      <a:r>
                        <a:rPr lang="en-US" sz="1600" dirty="0"/>
                        <a:t> la </a:t>
                      </a:r>
                      <a:r>
                        <a:rPr lang="en-US" sz="1600" dirty="0" err="1"/>
                        <a:t>granița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dintre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diferite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domenii</a:t>
                      </a:r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Aptitudini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specialitate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pentru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rezolvarea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problemelor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în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materie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cercetare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și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sau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inovare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pentru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dezvoltarea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noi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cunoștințe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și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proceduri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și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pentru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integrarea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cunoștințelor</a:t>
                      </a:r>
                      <a:r>
                        <a:rPr lang="en-US" sz="1600" dirty="0"/>
                        <a:t> din </a:t>
                      </a:r>
                      <a:r>
                        <a:rPr lang="en-US" sz="1600" dirty="0" err="1"/>
                        <a:t>diferite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domenii</a:t>
                      </a:r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Gestionarea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și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transformarea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situațiilor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muncă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sau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studiu</a:t>
                      </a:r>
                      <a:r>
                        <a:rPr lang="en-US" sz="1600" dirty="0"/>
                        <a:t> care </a:t>
                      </a:r>
                      <a:r>
                        <a:rPr lang="en-US" sz="1600" dirty="0" err="1"/>
                        <a:t>sunt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complexe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imprevizibile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și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necesită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noi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abordări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strategice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Asumarea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responsabilității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pentru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contribui</a:t>
                      </a:r>
                      <a:r>
                        <a:rPr lang="en-US" sz="1600" dirty="0"/>
                        <a:t> la </a:t>
                      </a:r>
                      <a:r>
                        <a:rPr lang="en-US" sz="1600" dirty="0" err="1"/>
                        <a:t>cunoștințele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și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practicile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profesionale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și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sau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pentru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revizuirea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performanței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strategice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echipelor</a:t>
                      </a:r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88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75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684" y="469492"/>
            <a:ext cx="10609005" cy="946353"/>
          </a:xfrm>
        </p:spPr>
        <p:txBody>
          <a:bodyPr>
            <a:normAutofit/>
          </a:bodyPr>
          <a:lstStyle/>
          <a:p>
            <a:r>
              <a:rPr lang="ro-RO" sz="3000" b="1" dirty="0"/>
              <a:t>Descriptori din CEC – exprimați în rezultate ale învățării (cont</a:t>
            </a:r>
            <a:r>
              <a:rPr lang="en-US" sz="3000" b="1" dirty="0"/>
              <a:t>.</a:t>
            </a:r>
            <a:r>
              <a:rPr lang="ro-RO" sz="3000" b="1" dirty="0"/>
              <a:t>)</a:t>
            </a:r>
            <a:endParaRPr lang="en-US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84311" y="1378977"/>
          <a:ext cx="10402888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818">
                  <a:extLst>
                    <a:ext uri="{9D8B030D-6E8A-4147-A177-3AD203B41FA5}">
                      <a16:colId xmlns:a16="http://schemas.microsoft.com/office/drawing/2014/main" val="4054809922"/>
                    </a:ext>
                  </a:extLst>
                </a:gridCol>
                <a:gridCol w="2349910">
                  <a:extLst>
                    <a:ext uri="{9D8B030D-6E8A-4147-A177-3AD203B41FA5}">
                      <a16:colId xmlns:a16="http://schemas.microsoft.com/office/drawing/2014/main" val="3001097466"/>
                    </a:ext>
                  </a:extLst>
                </a:gridCol>
                <a:gridCol w="2831690">
                  <a:extLst>
                    <a:ext uri="{9D8B030D-6E8A-4147-A177-3AD203B41FA5}">
                      <a16:colId xmlns:a16="http://schemas.microsoft.com/office/drawing/2014/main" val="3482121766"/>
                    </a:ext>
                  </a:extLst>
                </a:gridCol>
                <a:gridCol w="3313470">
                  <a:extLst>
                    <a:ext uri="{9D8B030D-6E8A-4147-A177-3AD203B41FA5}">
                      <a16:colId xmlns:a16="http://schemas.microsoft.com/office/drawing/2014/main" val="2444172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Cunoștințe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Aptitudini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Responsabilitate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autonomie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98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În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contextul</a:t>
                      </a:r>
                      <a:r>
                        <a:rPr lang="en-US" sz="1600" i="1" dirty="0"/>
                        <a:t> CEC,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sunt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descrise</a:t>
                      </a:r>
                      <a:r>
                        <a:rPr lang="en-US" sz="1600" i="1" dirty="0"/>
                        <a:t> ca </a:t>
                      </a:r>
                      <a:r>
                        <a:rPr lang="en-US" sz="1600" i="1" dirty="0" err="1"/>
                        <a:t>fiind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teoretice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/</a:t>
                      </a:r>
                      <a:r>
                        <a:rPr lang="en-US" sz="1600" i="1" dirty="0" err="1"/>
                        <a:t>sau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faptice</a:t>
                      </a:r>
                      <a:r>
                        <a:rPr lang="en-US" sz="1600" i="1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/>
                        <a:t>cognitive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gândirii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logice</a:t>
                      </a:r>
                      <a:r>
                        <a:rPr lang="en-US" sz="1600" i="1" dirty="0"/>
                        <a:t>, intuitive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creative)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practice (</a:t>
                      </a:r>
                      <a:r>
                        <a:rPr lang="en-US" sz="1600" i="1" dirty="0" err="1"/>
                        <a:t>implicând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dexteritate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manuală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utilizarea</a:t>
                      </a:r>
                      <a:r>
                        <a:rPr lang="en-US" sz="1600" i="1" dirty="0"/>
                        <a:t> de </a:t>
                      </a:r>
                      <a:r>
                        <a:rPr lang="en-US" sz="1600" i="1" dirty="0" err="1"/>
                        <a:t>metode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materiale</a:t>
                      </a:r>
                      <a:r>
                        <a:rPr lang="en-US" sz="1600" i="1" dirty="0"/>
                        <a:t>, </a:t>
                      </a:r>
                      <a:r>
                        <a:rPr lang="en-US" sz="1600" i="1" dirty="0" err="1"/>
                        <a:t>unelte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instrumente</a:t>
                      </a:r>
                      <a:r>
                        <a:rPr lang="en-US" sz="1600" i="1" dirty="0"/>
                        <a:t>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capacitatea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cursantului</a:t>
                      </a:r>
                      <a:r>
                        <a:rPr lang="en-US" sz="1600" i="1" dirty="0"/>
                        <a:t> de a </a:t>
                      </a:r>
                      <a:r>
                        <a:rPr lang="en-US" sz="1600" i="1" dirty="0" err="1"/>
                        <a:t>aplica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cunoștințele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aptitudinile</a:t>
                      </a:r>
                      <a:r>
                        <a:rPr lang="en-US" sz="1600" i="1" dirty="0"/>
                        <a:t> sale </a:t>
                      </a:r>
                      <a:r>
                        <a:rPr lang="en-US" sz="1600" i="1" dirty="0" err="1"/>
                        <a:t>într</a:t>
                      </a:r>
                      <a:r>
                        <a:rPr lang="en-US" sz="1600" i="1" dirty="0"/>
                        <a:t>-un mod </a:t>
                      </a:r>
                      <a:r>
                        <a:rPr lang="en-US" sz="1600" i="1" dirty="0" err="1"/>
                        <a:t>autonom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și</a:t>
                      </a:r>
                      <a:r>
                        <a:rPr lang="en-US" sz="1600" i="1" dirty="0"/>
                        <a:t> </a:t>
                      </a:r>
                      <a:r>
                        <a:rPr lang="en-US" sz="1600" i="1" dirty="0" err="1"/>
                        <a:t>responsabil</a:t>
                      </a:r>
                      <a:r>
                        <a:rPr lang="en-US" sz="1600" i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992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Nivelul</a:t>
                      </a:r>
                      <a:r>
                        <a:rPr lang="en-US" b="1" dirty="0"/>
                        <a:t> </a:t>
                      </a:r>
                      <a:r>
                        <a:rPr lang="ro-RO" b="1" dirty="0"/>
                        <a:t>8</a:t>
                      </a:r>
                      <a:r>
                        <a:rPr lang="en-US" b="1" dirty="0"/>
                        <a:t> </a:t>
                      </a:r>
                      <a:r>
                        <a:rPr lang="en-US" dirty="0" err="1"/>
                        <a:t>Rezultatele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învățării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corespunzătoare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nivelului</a:t>
                      </a:r>
                      <a:r>
                        <a:rPr lang="en-US" dirty="0"/>
                        <a:t> </a:t>
                      </a:r>
                      <a:r>
                        <a:rPr lang="ro-RO" dirty="0"/>
                        <a:t>8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sunt</a:t>
                      </a:r>
                      <a:r>
                        <a:rPr lang="en-US" dirty="0"/>
                        <a:t>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Cunoștințe</a:t>
                      </a:r>
                      <a:r>
                        <a:rPr lang="en-US" dirty="0"/>
                        <a:t> la </a:t>
                      </a:r>
                      <a:r>
                        <a:rPr lang="en-US" dirty="0" err="1"/>
                        <a:t>cel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avansat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nivel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dintr</a:t>
                      </a:r>
                      <a:r>
                        <a:rPr lang="en-US" dirty="0"/>
                        <a:t>-un </a:t>
                      </a:r>
                      <a:r>
                        <a:rPr lang="en-US" dirty="0" err="1"/>
                        <a:t>domeniu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muncă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studiu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aflate</a:t>
                      </a:r>
                      <a:r>
                        <a:rPr lang="en-US" dirty="0"/>
                        <a:t> la </a:t>
                      </a:r>
                      <a:r>
                        <a:rPr lang="en-US" dirty="0" err="1"/>
                        <a:t>granița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dintre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diferite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domenii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Aptitudinile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tehnicile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cele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avansate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specializate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inclusiv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abilitatea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sinteză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evaluare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necesară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pentru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rezolvarea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problemelor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critice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cercetare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inovare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pentru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extinderea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redefinirea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cunoștințelor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practicilor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profesionale</a:t>
                      </a:r>
                      <a:r>
                        <a:rPr lang="en-US" dirty="0"/>
                        <a:t> existent</a:t>
                      </a:r>
                      <a:r>
                        <a:rPr lang="ro-RO" dirty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Demonstrarea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unui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nivel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ridicat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autoritate</a:t>
                      </a:r>
                      <a:r>
                        <a:rPr lang="en-US" dirty="0"/>
                        <a:t>, de </a:t>
                      </a:r>
                      <a:r>
                        <a:rPr lang="en-US" dirty="0" err="1"/>
                        <a:t>inovare</a:t>
                      </a:r>
                      <a:r>
                        <a:rPr lang="en-US" dirty="0"/>
                        <a:t>, de </a:t>
                      </a:r>
                      <a:r>
                        <a:rPr lang="en-US" dirty="0" err="1"/>
                        <a:t>autonomie</a:t>
                      </a:r>
                      <a:r>
                        <a:rPr lang="en-US" dirty="0"/>
                        <a:t>, de </a:t>
                      </a:r>
                      <a:r>
                        <a:rPr lang="en-US" dirty="0" err="1"/>
                        <a:t>integritate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științifică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profesională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precum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și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unui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angajament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susținut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pentru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dezvoltarea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noi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idei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procese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aflate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avangarda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situații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muncă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sau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studiu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inclusiv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în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materie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cercetare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88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42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0539" y="1886711"/>
            <a:ext cx="9276912" cy="2110382"/>
          </a:xfrm>
        </p:spPr>
        <p:txBody>
          <a:bodyPr>
            <a:normAutofit/>
          </a:bodyPr>
          <a:lstStyle/>
          <a:p>
            <a:r>
              <a:rPr lang="ro-RO" sz="5400" b="1" dirty="0">
                <a:solidFill>
                  <a:srgbClr val="FF0000"/>
                </a:solidFill>
              </a:rPr>
              <a:t>3. Asigurarea calității </a:t>
            </a:r>
            <a:r>
              <a:rPr lang="en-US" sz="5400" b="1" dirty="0" err="1">
                <a:solidFill>
                  <a:srgbClr val="FF0000"/>
                </a:solidFill>
              </a:rPr>
              <a:t>calificărilor</a:t>
            </a:r>
            <a:r>
              <a:rPr lang="en-US" sz="5400" b="1" dirty="0">
                <a:solidFill>
                  <a:srgbClr val="FF0000"/>
                </a:solidFill>
              </a:rPr>
              <a:t> cu </a:t>
            </a:r>
            <a:r>
              <a:rPr lang="en-US" sz="5400" b="1" dirty="0" err="1">
                <a:solidFill>
                  <a:srgbClr val="FF0000"/>
                </a:solidFill>
              </a:rPr>
              <a:t>nivel</a:t>
            </a:r>
            <a:r>
              <a:rPr lang="en-US" sz="5400" b="1" dirty="0">
                <a:solidFill>
                  <a:srgbClr val="FF0000"/>
                </a:solidFill>
              </a:rPr>
              <a:t> CEC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54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414" y="1709738"/>
            <a:ext cx="9403035" cy="2852737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4. S</a:t>
            </a:r>
            <a:r>
              <a:rPr lang="en-US" b="1" dirty="0" err="1"/>
              <a:t>isteme</a:t>
            </a:r>
            <a:r>
              <a:rPr lang="en-US" b="1" dirty="0"/>
              <a:t> de </a:t>
            </a:r>
            <a:r>
              <a:rPr lang="en-US" b="1" dirty="0" err="1"/>
              <a:t>credite</a:t>
            </a:r>
            <a:r>
              <a:rPr lang="en-US" b="1" dirty="0"/>
              <a:t> legate de </a:t>
            </a:r>
            <a:r>
              <a:rPr lang="en-US" b="1" dirty="0" err="1"/>
              <a:t>cadrele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sistemele</a:t>
            </a:r>
            <a:r>
              <a:rPr lang="en-US" b="1" dirty="0"/>
              <a:t> </a:t>
            </a:r>
            <a:r>
              <a:rPr lang="en-US" b="1" dirty="0" err="1"/>
              <a:t>naționale</a:t>
            </a:r>
            <a:r>
              <a:rPr lang="en-US" b="1" dirty="0"/>
              <a:t> ale </a:t>
            </a:r>
            <a:r>
              <a:rPr lang="en-US" b="1" dirty="0" err="1"/>
              <a:t>calificărilor</a:t>
            </a:r>
            <a:r>
              <a:rPr lang="en-US" b="1" dirty="0"/>
              <a:t> </a:t>
            </a:r>
            <a:r>
              <a:rPr lang="en-US" b="1" dirty="0" err="1"/>
              <a:t>corelate</a:t>
            </a:r>
            <a:r>
              <a:rPr lang="en-US" b="1" dirty="0"/>
              <a:t> cu </a:t>
            </a:r>
            <a:r>
              <a:rPr lang="en-US" b="1" dirty="0" err="1"/>
              <a:t>Cadrul</a:t>
            </a:r>
            <a:r>
              <a:rPr lang="en-US" b="1" dirty="0"/>
              <a:t> </a:t>
            </a:r>
            <a:r>
              <a:rPr lang="en-US" b="1" dirty="0" err="1"/>
              <a:t>european</a:t>
            </a:r>
            <a:r>
              <a:rPr lang="en-US" b="1" dirty="0"/>
              <a:t> al </a:t>
            </a:r>
            <a:r>
              <a:rPr lang="en-US" b="1" dirty="0" err="1"/>
              <a:t>calificărilor</a:t>
            </a:r>
            <a:r>
              <a:rPr lang="en-US" b="1" dirty="0"/>
              <a:t> (CEC)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02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84311" y="323385"/>
            <a:ext cx="10018713" cy="880948"/>
          </a:xfrm>
        </p:spPr>
        <p:txBody>
          <a:bodyPr>
            <a:noAutofit/>
          </a:bodyPr>
          <a:lstStyle/>
          <a:p>
            <a:r>
              <a:rPr lang="en-US" sz="2800" b="1" dirty="0" err="1"/>
              <a:t>Elemente</a:t>
            </a:r>
            <a:r>
              <a:rPr lang="en-US" sz="2800" b="1" dirty="0"/>
              <a:t> ale </a:t>
            </a:r>
            <a:r>
              <a:rPr lang="en-US" sz="2800" b="1" dirty="0" err="1"/>
              <a:t>câmpurilor</a:t>
            </a:r>
            <a:r>
              <a:rPr lang="en-US" sz="2800" b="1" dirty="0"/>
              <a:t> de date </a:t>
            </a:r>
            <a:r>
              <a:rPr lang="en-US" sz="2800" b="1" dirty="0" err="1"/>
              <a:t>pentru</a:t>
            </a:r>
            <a:r>
              <a:rPr lang="en-US" sz="2800" b="1" dirty="0"/>
              <a:t> </a:t>
            </a:r>
            <a:r>
              <a:rPr lang="en-US" sz="2800" b="1" dirty="0" err="1"/>
              <a:t>publicarea</a:t>
            </a:r>
            <a:r>
              <a:rPr lang="en-US" sz="2800" b="1" dirty="0"/>
              <a:t> </a:t>
            </a:r>
            <a:r>
              <a:rPr lang="en-US" sz="2800" b="1" dirty="0" err="1"/>
              <a:t>electronică</a:t>
            </a:r>
            <a:r>
              <a:rPr lang="en-US" sz="2800" b="1" dirty="0"/>
              <a:t> a </a:t>
            </a:r>
            <a:r>
              <a:rPr lang="en-US" sz="2800" b="1" dirty="0" err="1"/>
              <a:t>informațiilor</a:t>
            </a:r>
            <a:r>
              <a:rPr lang="en-US" sz="2800" b="1" dirty="0"/>
              <a:t> </a:t>
            </a:r>
            <a:r>
              <a:rPr lang="en-US" sz="2800" b="1" dirty="0" err="1"/>
              <a:t>privind</a:t>
            </a:r>
            <a:r>
              <a:rPr lang="en-US" sz="2800" b="1" dirty="0"/>
              <a:t> </a:t>
            </a:r>
            <a:r>
              <a:rPr lang="en-US" sz="2800" b="1" dirty="0" err="1"/>
              <a:t>calificările</a:t>
            </a:r>
            <a:r>
              <a:rPr lang="en-US" sz="2800" b="1" dirty="0"/>
              <a:t> cu </a:t>
            </a:r>
            <a:r>
              <a:rPr lang="en-US" sz="2800" b="1" dirty="0" err="1"/>
              <a:t>nivel</a:t>
            </a:r>
            <a:r>
              <a:rPr lang="en-US" sz="2800" b="1" dirty="0"/>
              <a:t> CEC 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72631" y="1204333"/>
            <a:ext cx="5171921" cy="54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12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414" y="1371600"/>
            <a:ext cx="9403035" cy="4219576"/>
          </a:xfrm>
        </p:spPr>
        <p:txBody>
          <a:bodyPr>
            <a:normAutofit/>
          </a:bodyPr>
          <a:lstStyle/>
          <a:p>
            <a:r>
              <a:rPr lang="en-US" sz="4800" b="1" dirty="0"/>
              <a:t>5</a:t>
            </a:r>
            <a:r>
              <a:rPr lang="ro-RO" sz="4800" b="1" dirty="0"/>
              <a:t>. DECIZIA PARLAMENTULUI EUROPEAN ȘI A CONSILIULUI privind un cadru comun pentru furnizarea unor servicii mai bune pentru aptitudini și calificări (</a:t>
            </a:r>
            <a:r>
              <a:rPr lang="ro-RO" sz="4800" b="1" dirty="0" err="1"/>
              <a:t>Europass</a:t>
            </a:r>
            <a:r>
              <a:rPr lang="ro-RO" sz="4800" b="1" dirty="0"/>
              <a:t>) și de abrogare a Deciziei nr. 2241/2004/CE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45310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EB977-C966-4A89-AD7C-DCF61E99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76264"/>
            <a:ext cx="10515600" cy="9001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Europass</a:t>
            </a:r>
            <a:r>
              <a:rPr lang="en-US" dirty="0"/>
              <a:t>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68E67-B3D0-4305-BDBA-5EF84E2A5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38375"/>
            <a:ext cx="10515600" cy="2647949"/>
          </a:xfrm>
        </p:spPr>
        <p:txBody>
          <a:bodyPr>
            <a:normAutofit lnSpcReduction="10000"/>
          </a:bodyPr>
          <a:lstStyle/>
          <a:p>
            <a:r>
              <a:rPr lang="it-IT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Europass</a:t>
            </a: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</a:t>
            </a:r>
            <a:r>
              <a:rPr lang="ro-RO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 un </a:t>
            </a:r>
            <a:r>
              <a:rPr lang="it-IT" sz="2800" i="1" u="sng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portofoliu personal</a:t>
            </a:r>
            <a:r>
              <a:rPr lang="it-IT" sz="28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documente pe care cet</a:t>
            </a:r>
            <a:r>
              <a:rPr lang="ro-RO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ăț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enii 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 pot folosi pentru a-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face cunoscute calific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rile 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competen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 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Europa, 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vederea facilit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rii accesului pe pia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muncii sau la programe de educa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 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formare</a:t>
            </a:r>
            <a:r>
              <a:rPr lang="ro-RO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Portofoliul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Europass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reprezintă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unul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dintr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-o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serie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mijloace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instrumente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care au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fost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create la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nivelul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Uniunii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îmbunătăți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transparența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înțelegerea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aptitudinilor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calificărilor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0EB74-DB00-4986-AF89-99AC70BFD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68778"/>
          </a:xfrm>
        </p:spPr>
        <p:txBody>
          <a:bodyPr>
            <a:normAutofit/>
          </a:bodyPr>
          <a:lstStyle/>
          <a:p>
            <a:r>
              <a:rPr lang="ro-RO" b="1" dirty="0"/>
              <a:t>I. Revizuirea cadrului european al calificărilor pentru învățarea pe tot parcursul vieții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5847"/>
            <a:ext cx="10515600" cy="3791115"/>
          </a:xfrm>
        </p:spPr>
        <p:txBody>
          <a:bodyPr/>
          <a:lstStyle/>
          <a:p>
            <a:r>
              <a:rPr lang="en-US" b="1" dirty="0"/>
              <a:t>RECOMANDAREA CONSILIULUI </a:t>
            </a:r>
            <a:r>
              <a:rPr lang="ro-RO" b="1" dirty="0"/>
              <a:t>European </a:t>
            </a:r>
            <a:r>
              <a:rPr lang="en-US" b="1" dirty="0"/>
              <a:t>din 22 </a:t>
            </a:r>
            <a:r>
              <a:rPr lang="en-US" b="1" dirty="0" err="1"/>
              <a:t>mai</a:t>
            </a:r>
            <a:r>
              <a:rPr lang="en-US" b="1" dirty="0"/>
              <a:t> 2017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european</a:t>
            </a:r>
            <a:r>
              <a:rPr lang="en-US" dirty="0"/>
              <a:t> al </a:t>
            </a:r>
            <a:r>
              <a:rPr lang="en-US" dirty="0" err="1"/>
              <a:t>calificărilor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învățarea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tot </a:t>
            </a:r>
            <a:r>
              <a:rPr lang="en-US" dirty="0" err="1"/>
              <a:t>parcursul</a:t>
            </a:r>
            <a:r>
              <a:rPr lang="en-US" dirty="0"/>
              <a:t> </a:t>
            </a:r>
            <a:r>
              <a:rPr lang="en-US" dirty="0" err="1"/>
              <a:t>vieții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de </a:t>
            </a:r>
            <a:r>
              <a:rPr lang="en-US" dirty="0" err="1"/>
              <a:t>abrogare</a:t>
            </a:r>
            <a:r>
              <a:rPr lang="en-US" dirty="0"/>
              <a:t> a </a:t>
            </a:r>
            <a:r>
              <a:rPr lang="en-US" dirty="0" err="1"/>
              <a:t>Recomandării</a:t>
            </a:r>
            <a:r>
              <a:rPr lang="en-US" dirty="0"/>
              <a:t> </a:t>
            </a:r>
            <a:r>
              <a:rPr lang="en-US" dirty="0" err="1"/>
              <a:t>Parlamentului</a:t>
            </a:r>
            <a:r>
              <a:rPr lang="en-US" dirty="0"/>
              <a:t> European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Consiliului</a:t>
            </a:r>
            <a:r>
              <a:rPr lang="en-US" dirty="0"/>
              <a:t> din 23 </a:t>
            </a:r>
            <a:r>
              <a:rPr lang="en-US" dirty="0" err="1"/>
              <a:t>aprilie</a:t>
            </a:r>
            <a:r>
              <a:rPr lang="en-US" dirty="0"/>
              <a:t> 2008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stabilirea</a:t>
            </a:r>
            <a:r>
              <a:rPr lang="en-US" dirty="0"/>
              <a:t> </a:t>
            </a:r>
            <a:r>
              <a:rPr lang="en-US" dirty="0" err="1"/>
              <a:t>Cadrului</a:t>
            </a:r>
            <a:r>
              <a:rPr lang="en-US" dirty="0"/>
              <a:t> </a:t>
            </a:r>
            <a:r>
              <a:rPr lang="en-US" dirty="0" err="1"/>
              <a:t>european</a:t>
            </a:r>
            <a:r>
              <a:rPr lang="en-US" dirty="0"/>
              <a:t> al </a:t>
            </a:r>
            <a:r>
              <a:rPr lang="en-US" dirty="0" err="1"/>
              <a:t>calificărilor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învățarea</a:t>
            </a:r>
            <a:r>
              <a:rPr lang="en-US" dirty="0"/>
              <a:t> de-a </a:t>
            </a:r>
            <a:r>
              <a:rPr lang="en-US" dirty="0" err="1"/>
              <a:t>lungul</a:t>
            </a:r>
            <a:r>
              <a:rPr lang="en-US" dirty="0"/>
              <a:t> </a:t>
            </a:r>
            <a:r>
              <a:rPr lang="en-US" dirty="0" err="1"/>
              <a:t>vieții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5328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EB977-C966-4A89-AD7C-DCF61E99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76264"/>
            <a:ext cx="10515600" cy="9001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Europass</a:t>
            </a:r>
            <a:r>
              <a:rPr lang="en-US" dirty="0"/>
              <a:t>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68E67-B3D0-4305-BDBA-5EF84E2A5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38375"/>
            <a:ext cx="10515600" cy="2647949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Europass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conține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instrumente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bazate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 web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informații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disponibile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relevante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inclusive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informații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sprijinul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dimensiunii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europene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orientării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furnizate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intermediul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platforme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online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sprijinite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serviciile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naționale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al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căror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scop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a-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ajuta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utilizatori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să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comunice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să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prezinte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bine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aptitudinile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calificările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precum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să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compare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calificările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0EB74-DB00-4986-AF89-99AC70BFD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04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EB977-C966-4A89-AD7C-DCF61E99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76264"/>
            <a:ext cx="10515600" cy="9001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Europass</a:t>
            </a:r>
            <a:r>
              <a:rPr lang="en-US" dirty="0"/>
              <a:t>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68E67-B3D0-4305-BDBA-5EF84E2A5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590675"/>
            <a:ext cx="10515600" cy="4525963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Europass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furnizează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intermediul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platforme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online,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instrumente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bazate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 web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(a)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documentarea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descrierea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informațiilor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caracter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personal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diferite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inclusiv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curriculum vitae (CV);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(b)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documentarea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descrierea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aptitudinilor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calificărilor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dobândite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experiențe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muncă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învățare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inclusiv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mobilitate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voluntariat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(c)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evaluarea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aptitudinilor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autoevaluarea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aptitudinilor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(d)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documentarea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rezultatelor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învățării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cadrul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calificărilor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inclusiv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modelele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suplimentul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Europass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0EB74-DB00-4986-AF89-99AC70BFD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31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ro-RO" dirty="0"/>
          </a:p>
          <a:p>
            <a:pPr marL="0" indent="0" algn="ctr">
              <a:buNone/>
            </a:pPr>
            <a:r>
              <a:rPr lang="ro-RO" sz="5400" dirty="0"/>
              <a:t>Vă mulțumim!</a:t>
            </a:r>
          </a:p>
          <a:p>
            <a:pPr marL="0" indent="0" algn="ctr">
              <a:buNone/>
            </a:pPr>
            <a:endParaRPr lang="ro-RO" sz="5400" dirty="0"/>
          </a:p>
          <a:p>
            <a:pPr marL="0" indent="0" algn="ctr">
              <a:buNone/>
            </a:pPr>
            <a:r>
              <a:rPr lang="ro-RO" sz="3600" dirty="0">
                <a:hlinkClick r:id="rId2"/>
              </a:rPr>
              <a:t>office@anc.edu.ro</a:t>
            </a:r>
            <a:r>
              <a:rPr lang="ro-RO" sz="3600" dirty="0"/>
              <a:t> </a:t>
            </a:r>
          </a:p>
          <a:p>
            <a:pPr marL="0" indent="0" algn="ctr">
              <a:buNone/>
            </a:pP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20394" y="5886994"/>
            <a:ext cx="688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Agreement number – 2015 – 2770/001 – 001</a:t>
            </a:r>
            <a:endParaRPr lang="en-US" sz="1400" dirty="0"/>
          </a:p>
          <a:p>
            <a:pPr algn="r"/>
            <a:r>
              <a:rPr lang="en-US" sz="1400" i="1" dirty="0"/>
              <a:t> Project number – 567464 – EPP – 1 – 2015 – 1 – RO – EPPKA3 – AL – AGENDA</a:t>
            </a:r>
            <a:endParaRPr lang="en-US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94" r="67979" b="-10971"/>
          <a:stretch>
            <a:fillRect/>
          </a:stretch>
        </p:blipFill>
        <p:spPr bwMode="auto">
          <a:xfrm>
            <a:off x="1592167" y="275321"/>
            <a:ext cx="3021468" cy="99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4629432" y="285682"/>
            <a:ext cx="2673161" cy="1028700"/>
            <a:chOff x="3091" y="1189"/>
            <a:chExt cx="2293" cy="1087"/>
          </a:xfrm>
        </p:grpSpPr>
        <p:pic>
          <p:nvPicPr>
            <p:cNvPr id="8" name="Picture 7" descr="ancpira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36" b="6111"/>
            <a:stretch>
              <a:fillRect/>
            </a:stretch>
          </p:blipFill>
          <p:spPr bwMode="auto">
            <a:xfrm>
              <a:off x="3133" y="1189"/>
              <a:ext cx="1453" cy="10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56"/>
            <p:cNvSpPr txBox="1">
              <a:spLocks noChangeArrowheads="1"/>
            </p:cNvSpPr>
            <p:nvPr/>
          </p:nvSpPr>
          <p:spPr bwMode="auto">
            <a:xfrm>
              <a:off x="4232" y="1221"/>
              <a:ext cx="1152" cy="9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500"/>
                </a:spcBef>
                <a:spcAft>
                  <a:spcPts val="300"/>
                </a:spcAft>
              </a:pPr>
              <a:r>
                <a:rPr lang="en-US" sz="800" b="1" dirty="0">
                  <a:solidFill>
                    <a:srgbClr val="1F4E79"/>
                  </a:solidFill>
                  <a:effectLst/>
                  <a:latin typeface="Palatino Linotype" panose="0204050205050503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AUTORITATEA</a:t>
              </a:r>
              <a:endPara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Bef>
                  <a:spcPts val="500"/>
                </a:spcBef>
                <a:spcAft>
                  <a:spcPts val="300"/>
                </a:spcAft>
              </a:pPr>
              <a:r>
                <a:rPr lang="en-US" sz="800" b="1" dirty="0">
                  <a:solidFill>
                    <a:srgbClr val="1F4E79"/>
                  </a:solidFill>
                  <a:effectLst/>
                  <a:latin typeface="Palatino Linotype" panose="0204050205050503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NAŢIONALĂ</a:t>
              </a:r>
              <a:endPara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Bef>
                  <a:spcPts val="500"/>
                </a:spcBef>
                <a:spcAft>
                  <a:spcPts val="300"/>
                </a:spcAft>
              </a:pPr>
              <a:r>
                <a:rPr lang="en-US" sz="800" b="1" dirty="0">
                  <a:solidFill>
                    <a:srgbClr val="1F4E79"/>
                  </a:solidFill>
                  <a:effectLst/>
                  <a:latin typeface="Palatino Linotype" panose="0204050205050503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PENTRU</a:t>
              </a:r>
              <a:endPara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Bef>
                  <a:spcPts val="500"/>
                </a:spcBef>
                <a:spcAft>
                  <a:spcPts val="300"/>
                </a:spcAft>
              </a:pPr>
              <a:r>
                <a:rPr lang="en-US" sz="800" b="1" dirty="0">
                  <a:solidFill>
                    <a:srgbClr val="1F4E79"/>
                  </a:solidFill>
                  <a:effectLst/>
                  <a:latin typeface="Palatino Linotype" panose="0204050205050503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CALIFICĂRI</a:t>
              </a:r>
              <a:endPara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Line 57"/>
            <p:cNvCxnSpPr>
              <a:cxnSpLocks noChangeShapeType="1"/>
            </p:cNvCxnSpPr>
            <p:nvPr/>
          </p:nvCxnSpPr>
          <p:spPr bwMode="auto">
            <a:xfrm>
              <a:off x="3091" y="1257"/>
              <a:ext cx="0" cy="725"/>
            </a:xfrm>
            <a:prstGeom prst="line">
              <a:avLst/>
            </a:prstGeom>
            <a:noFill/>
            <a:ln w="38100">
              <a:solidFill>
                <a:srgbClr val="185E7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11" name="Picture 10" descr="http://gov.ro/front/view/img/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730" y="334797"/>
            <a:ext cx="834390" cy="8343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812820"/>
              </p:ext>
            </p:extLst>
          </p:nvPr>
        </p:nvGraphicFramePr>
        <p:xfrm>
          <a:off x="8495131" y="370772"/>
          <a:ext cx="3141058" cy="51750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141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02">
                <a:tc>
                  <a:txBody>
                    <a:bodyPr/>
                    <a:lstStyle/>
                    <a:p>
                      <a:pPr indent="-19050">
                        <a:spcBef>
                          <a:spcPts val="50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19050">
                        <a:spcBef>
                          <a:spcPts val="50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2743200" algn="ctr"/>
                          <a:tab pos="5486400" algn="r"/>
                        </a:tabLs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MINISTERUL EDUCAȚIEI NAȚIONALE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427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324303"/>
            <a:ext cx="10515599" cy="2932387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1. Definiții utilizate în cadrul Recomandării revizuite privind </a:t>
            </a:r>
            <a:r>
              <a:rPr lang="en-US" b="1" dirty="0" err="1"/>
              <a:t>Cadrul</a:t>
            </a:r>
            <a:r>
              <a:rPr lang="en-US" b="1" dirty="0"/>
              <a:t> </a:t>
            </a:r>
            <a:r>
              <a:rPr lang="en-US" b="1" dirty="0" err="1"/>
              <a:t>european</a:t>
            </a:r>
            <a:r>
              <a:rPr lang="en-US" b="1" dirty="0"/>
              <a:t> al </a:t>
            </a:r>
            <a:r>
              <a:rPr lang="en-US" b="1" dirty="0" err="1"/>
              <a:t>calificărilor</a:t>
            </a:r>
            <a:r>
              <a:rPr lang="en-US" b="1" dirty="0"/>
              <a:t> </a:t>
            </a:r>
            <a:r>
              <a:rPr lang="en-US" b="1" dirty="0" err="1"/>
              <a:t>pentru</a:t>
            </a:r>
            <a:r>
              <a:rPr lang="en-US" b="1" dirty="0"/>
              <a:t> </a:t>
            </a:r>
            <a:r>
              <a:rPr lang="en-US" b="1" dirty="0" err="1"/>
              <a:t>învățarea</a:t>
            </a:r>
            <a:r>
              <a:rPr lang="en-US" b="1" dirty="0"/>
              <a:t> </a:t>
            </a:r>
            <a:r>
              <a:rPr lang="en-US" b="1" dirty="0" err="1"/>
              <a:t>pe</a:t>
            </a:r>
            <a:r>
              <a:rPr lang="en-US" b="1" dirty="0"/>
              <a:t> tot </a:t>
            </a:r>
            <a:r>
              <a:rPr lang="en-US" b="1" dirty="0" err="1"/>
              <a:t>parcursul</a:t>
            </a:r>
            <a:r>
              <a:rPr lang="en-US" b="1" dirty="0"/>
              <a:t> </a:t>
            </a:r>
            <a:r>
              <a:rPr lang="en-US" b="1" dirty="0" err="1"/>
              <a:t>vieții</a:t>
            </a:r>
            <a:r>
              <a:rPr lang="ro-RO" b="1" dirty="0"/>
              <a:t> 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0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Definiții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3" y="1952295"/>
            <a:ext cx="10018713" cy="383212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„</a:t>
            </a:r>
            <a:r>
              <a:rPr lang="en-US" b="1" dirty="0" err="1"/>
              <a:t>calificare</a:t>
            </a:r>
            <a:r>
              <a:rPr lang="en-US" b="1" dirty="0"/>
              <a:t>” </a:t>
            </a:r>
            <a:r>
              <a:rPr lang="en-US" dirty="0" err="1"/>
              <a:t>înseamnă</a:t>
            </a:r>
            <a:r>
              <a:rPr lang="en-US" dirty="0"/>
              <a:t> un </a:t>
            </a:r>
            <a:r>
              <a:rPr lang="en-US" dirty="0" err="1"/>
              <a:t>rezultat</a:t>
            </a:r>
            <a:r>
              <a:rPr lang="en-US" dirty="0"/>
              <a:t> formal al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de </a:t>
            </a:r>
            <a:r>
              <a:rPr lang="en-US" dirty="0" err="1"/>
              <a:t>evaluare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validare</a:t>
            </a:r>
            <a:r>
              <a:rPr lang="en-US" dirty="0"/>
              <a:t>, </a:t>
            </a:r>
            <a:r>
              <a:rPr lang="en-US" dirty="0" err="1"/>
              <a:t>obținut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momentul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o </a:t>
            </a:r>
            <a:r>
              <a:rPr lang="en-US" dirty="0" err="1"/>
              <a:t>autoritate</a:t>
            </a:r>
            <a:r>
              <a:rPr lang="en-US" dirty="0"/>
              <a:t> </a:t>
            </a:r>
            <a:r>
              <a:rPr lang="en-US" dirty="0" err="1"/>
              <a:t>competentă</a:t>
            </a:r>
            <a:r>
              <a:rPr lang="en-US" dirty="0"/>
              <a:t> </a:t>
            </a:r>
            <a:r>
              <a:rPr lang="en-US" dirty="0" err="1"/>
              <a:t>stabilește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o </a:t>
            </a:r>
            <a:r>
              <a:rPr lang="en-US" dirty="0" err="1"/>
              <a:t>persoană</a:t>
            </a:r>
            <a:r>
              <a:rPr lang="en-US" dirty="0"/>
              <a:t> a </a:t>
            </a:r>
            <a:r>
              <a:rPr lang="en-US" dirty="0" err="1"/>
              <a:t>dobândit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ale </a:t>
            </a:r>
            <a:r>
              <a:rPr lang="en-US" dirty="0" err="1"/>
              <a:t>învățării</a:t>
            </a:r>
            <a:r>
              <a:rPr lang="en-US" dirty="0"/>
              <a:t> </a:t>
            </a:r>
            <a:r>
              <a:rPr lang="en-US" dirty="0" err="1"/>
              <a:t>corespunzătoare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date; </a:t>
            </a:r>
            <a:endParaRPr lang="ro-RO" dirty="0"/>
          </a:p>
          <a:p>
            <a:r>
              <a:rPr lang="en-US" b="1" dirty="0"/>
              <a:t>„</a:t>
            </a:r>
            <a:r>
              <a:rPr lang="en-US" b="1" dirty="0" err="1"/>
              <a:t>calificare</a:t>
            </a:r>
            <a:r>
              <a:rPr lang="en-US" b="1" dirty="0"/>
              <a:t> </a:t>
            </a:r>
            <a:r>
              <a:rPr lang="en-US" b="1" dirty="0" err="1"/>
              <a:t>internațională</a:t>
            </a:r>
            <a:r>
              <a:rPr lang="en-US" b="1" dirty="0"/>
              <a:t>” </a:t>
            </a:r>
            <a:r>
              <a:rPr lang="en-US" dirty="0" err="1"/>
              <a:t>înseamnă</a:t>
            </a:r>
            <a:r>
              <a:rPr lang="en-US" dirty="0"/>
              <a:t> o </a:t>
            </a:r>
            <a:r>
              <a:rPr lang="en-US" dirty="0" err="1"/>
              <a:t>calificare</a:t>
            </a:r>
            <a:r>
              <a:rPr lang="en-US" dirty="0"/>
              <a:t> </a:t>
            </a:r>
            <a:r>
              <a:rPr lang="en-US" dirty="0" err="1"/>
              <a:t>acordată</a:t>
            </a:r>
            <a:r>
              <a:rPr lang="en-US" dirty="0"/>
              <a:t> de un organism </a:t>
            </a:r>
            <a:r>
              <a:rPr lang="en-US" dirty="0" err="1"/>
              <a:t>internațional</a:t>
            </a:r>
            <a:r>
              <a:rPr lang="en-US" dirty="0"/>
              <a:t> legal </a:t>
            </a:r>
            <a:r>
              <a:rPr lang="en-US" dirty="0" err="1"/>
              <a:t>constituit</a:t>
            </a:r>
            <a:r>
              <a:rPr lang="en-US" dirty="0"/>
              <a:t> (</a:t>
            </a:r>
            <a:r>
              <a:rPr lang="en-US" dirty="0" err="1"/>
              <a:t>asociație</a:t>
            </a:r>
            <a:r>
              <a:rPr lang="en-US" dirty="0"/>
              <a:t>, </a:t>
            </a:r>
            <a:r>
              <a:rPr lang="en-US" dirty="0" err="1"/>
              <a:t>organizație</a:t>
            </a:r>
            <a:r>
              <a:rPr lang="en-US" dirty="0"/>
              <a:t>, sector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companie</a:t>
            </a:r>
            <a:r>
              <a:rPr lang="en-US" dirty="0"/>
              <a:t>) </a:t>
            </a:r>
            <a:r>
              <a:rPr lang="en-US" dirty="0" err="1"/>
              <a:t>sau</a:t>
            </a:r>
            <a:r>
              <a:rPr lang="en-US" dirty="0"/>
              <a:t> de un organism </a:t>
            </a:r>
            <a:r>
              <a:rPr lang="en-US" dirty="0" err="1"/>
              <a:t>național</a:t>
            </a:r>
            <a:r>
              <a:rPr lang="en-US" dirty="0"/>
              <a:t> </a:t>
            </a:r>
            <a:r>
              <a:rPr lang="en-US" dirty="0" err="1"/>
              <a:t>acționând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numele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organism </a:t>
            </a:r>
            <a:r>
              <a:rPr lang="en-US" dirty="0" err="1"/>
              <a:t>internațional</a:t>
            </a:r>
            <a:r>
              <a:rPr lang="en-US" dirty="0"/>
              <a:t>,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utilizată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puțin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țări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care include </a:t>
            </a:r>
            <a:r>
              <a:rPr lang="en-US" dirty="0" err="1"/>
              <a:t>rezultate</a:t>
            </a:r>
            <a:r>
              <a:rPr lang="en-US" dirty="0"/>
              <a:t> ale </a:t>
            </a:r>
            <a:r>
              <a:rPr lang="en-US" dirty="0" err="1"/>
              <a:t>învățării</a:t>
            </a:r>
            <a:r>
              <a:rPr lang="en-US" dirty="0"/>
              <a:t> evaluate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trimitere</a:t>
            </a:r>
            <a:r>
              <a:rPr lang="en-US" dirty="0"/>
              <a:t> la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stabilite</a:t>
            </a:r>
            <a:r>
              <a:rPr lang="en-US" dirty="0"/>
              <a:t> de un organism </a:t>
            </a:r>
            <a:r>
              <a:rPr lang="en-US" dirty="0" err="1"/>
              <a:t>internațional</a:t>
            </a:r>
            <a:r>
              <a:rPr lang="en-US" dirty="0"/>
              <a:t>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7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Definiții (cont</a:t>
            </a:r>
            <a:r>
              <a:rPr lang="en-US" b="1" dirty="0"/>
              <a:t>.</a:t>
            </a:r>
            <a:r>
              <a:rPr lang="ro-RO" b="1" dirty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3" y="1690688"/>
            <a:ext cx="10018713" cy="453267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„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național</a:t>
            </a:r>
            <a:r>
              <a:rPr lang="en-US" b="1" dirty="0"/>
              <a:t> al </a:t>
            </a:r>
            <a:r>
              <a:rPr lang="en-US" b="1" dirty="0" err="1"/>
              <a:t>calificărilor</a:t>
            </a:r>
            <a:r>
              <a:rPr lang="en-US" b="1" dirty="0"/>
              <a:t>” </a:t>
            </a:r>
            <a:r>
              <a:rPr lang="en-US" dirty="0" err="1"/>
              <a:t>înseamnă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aspectele</a:t>
            </a:r>
            <a:r>
              <a:rPr lang="en-US" dirty="0"/>
              <a:t> </a:t>
            </a:r>
            <a:r>
              <a:rPr lang="en-US" dirty="0" err="1"/>
              <a:t>activității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stat </a:t>
            </a:r>
            <a:r>
              <a:rPr lang="en-US" dirty="0" err="1"/>
              <a:t>membru</a:t>
            </a:r>
            <a:r>
              <a:rPr lang="en-US" dirty="0"/>
              <a:t> legate de </a:t>
            </a:r>
            <a:r>
              <a:rPr lang="en-US" dirty="0" err="1"/>
              <a:t>recunoașterea</a:t>
            </a:r>
            <a:r>
              <a:rPr lang="en-US" dirty="0"/>
              <a:t> </a:t>
            </a:r>
            <a:r>
              <a:rPr lang="en-US" dirty="0" err="1"/>
              <a:t>învățării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altor</a:t>
            </a:r>
            <a:r>
              <a:rPr lang="en-US" dirty="0"/>
              <a:t> </a:t>
            </a:r>
            <a:r>
              <a:rPr lang="en-US" dirty="0" err="1"/>
              <a:t>mecanisme</a:t>
            </a:r>
            <a:r>
              <a:rPr lang="en-US" dirty="0"/>
              <a:t> care </a:t>
            </a:r>
            <a:r>
              <a:rPr lang="en-US" dirty="0" err="1"/>
              <a:t>asigură</a:t>
            </a:r>
            <a:r>
              <a:rPr lang="en-US" dirty="0"/>
              <a:t> </a:t>
            </a:r>
            <a:r>
              <a:rPr lang="en-US" dirty="0" err="1"/>
              <a:t>legătura</a:t>
            </a:r>
            <a:r>
              <a:rPr lang="en-US" dirty="0"/>
              <a:t> </a:t>
            </a:r>
            <a:r>
              <a:rPr lang="en-US" dirty="0" err="1"/>
              <a:t>educației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formării</a:t>
            </a:r>
            <a:r>
              <a:rPr lang="en-US" dirty="0"/>
              <a:t> cu </a:t>
            </a:r>
            <a:r>
              <a:rPr lang="en-US" dirty="0" err="1"/>
              <a:t>piața</a:t>
            </a:r>
            <a:r>
              <a:rPr lang="en-US" dirty="0"/>
              <a:t> </a:t>
            </a:r>
            <a:r>
              <a:rPr lang="en-US" dirty="0" err="1"/>
              <a:t>muncii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cu </a:t>
            </a:r>
            <a:r>
              <a:rPr lang="en-US" dirty="0" err="1"/>
              <a:t>societatea</a:t>
            </a:r>
            <a:r>
              <a:rPr lang="en-US" dirty="0"/>
              <a:t> </a:t>
            </a:r>
            <a:r>
              <a:rPr lang="en-US" dirty="0" err="1"/>
              <a:t>civilă</a:t>
            </a:r>
            <a:r>
              <a:rPr lang="en-US" dirty="0"/>
              <a:t>. </a:t>
            </a:r>
            <a:r>
              <a:rPr lang="en-US" dirty="0" err="1"/>
              <a:t>Acesta</a:t>
            </a:r>
            <a:r>
              <a:rPr lang="en-US" dirty="0"/>
              <a:t> include </a:t>
            </a: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punerea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aplicare</a:t>
            </a:r>
            <a:r>
              <a:rPr lang="en-US" dirty="0"/>
              <a:t> a </a:t>
            </a:r>
            <a:r>
              <a:rPr lang="en-US" dirty="0" err="1"/>
              <a:t>acordurilor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proceselor</a:t>
            </a:r>
            <a:r>
              <a:rPr lang="en-US" dirty="0"/>
              <a:t> </a:t>
            </a:r>
            <a:r>
              <a:rPr lang="en-US" dirty="0" err="1"/>
              <a:t>instituționale</a:t>
            </a:r>
            <a:r>
              <a:rPr lang="en-US" dirty="0"/>
              <a:t> legate de </a:t>
            </a:r>
            <a:r>
              <a:rPr lang="en-US" dirty="0" err="1"/>
              <a:t>asigurarea</a:t>
            </a:r>
            <a:r>
              <a:rPr lang="en-US" dirty="0"/>
              <a:t> </a:t>
            </a:r>
            <a:r>
              <a:rPr lang="en-US" dirty="0" err="1"/>
              <a:t>calității</a:t>
            </a:r>
            <a:r>
              <a:rPr lang="en-US" dirty="0"/>
              <a:t>, de </a:t>
            </a:r>
            <a:r>
              <a:rPr lang="en-US" dirty="0" err="1"/>
              <a:t>evaluare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de </a:t>
            </a:r>
            <a:r>
              <a:rPr lang="en-US" dirty="0" err="1"/>
              <a:t>acordarea</a:t>
            </a:r>
            <a:r>
              <a:rPr lang="en-US" dirty="0"/>
              <a:t> </a:t>
            </a:r>
            <a:r>
              <a:rPr lang="en-US" dirty="0" err="1"/>
              <a:t>calificărilor</a:t>
            </a:r>
            <a:r>
              <a:rPr lang="en-US" dirty="0"/>
              <a:t>. Un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național</a:t>
            </a:r>
            <a:r>
              <a:rPr lang="en-US" dirty="0"/>
              <a:t> al </a:t>
            </a:r>
            <a:r>
              <a:rPr lang="en-US" dirty="0" err="1"/>
              <a:t>calificărilor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format din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subsisteme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include un </a:t>
            </a:r>
            <a:r>
              <a:rPr lang="en-US" dirty="0" err="1"/>
              <a:t>cadru</a:t>
            </a:r>
            <a:r>
              <a:rPr lang="en-US" dirty="0"/>
              <a:t> </a:t>
            </a:r>
            <a:r>
              <a:rPr lang="en-US" dirty="0" err="1"/>
              <a:t>național</a:t>
            </a:r>
            <a:r>
              <a:rPr lang="en-US" dirty="0"/>
              <a:t> al </a:t>
            </a:r>
            <a:r>
              <a:rPr lang="en-US" dirty="0" err="1"/>
              <a:t>calificărilor</a:t>
            </a:r>
            <a:r>
              <a:rPr lang="en-US" dirty="0"/>
              <a:t>; </a:t>
            </a:r>
            <a:endParaRPr lang="ro-RO" dirty="0"/>
          </a:p>
          <a:p>
            <a:r>
              <a:rPr lang="en-US" b="1" dirty="0"/>
              <a:t>„</a:t>
            </a:r>
            <a:r>
              <a:rPr lang="en-US" b="1" dirty="0" err="1"/>
              <a:t>cadru</a:t>
            </a:r>
            <a:r>
              <a:rPr lang="en-US" b="1" dirty="0"/>
              <a:t> </a:t>
            </a:r>
            <a:r>
              <a:rPr lang="en-US" b="1" dirty="0" err="1"/>
              <a:t>național</a:t>
            </a:r>
            <a:r>
              <a:rPr lang="en-US" b="1" dirty="0"/>
              <a:t> al </a:t>
            </a:r>
            <a:r>
              <a:rPr lang="en-US" b="1" dirty="0" err="1"/>
              <a:t>calificărilor</a:t>
            </a:r>
            <a:r>
              <a:rPr lang="en-US" b="1" dirty="0"/>
              <a:t>” </a:t>
            </a:r>
            <a:r>
              <a:rPr lang="en-US" dirty="0" err="1"/>
              <a:t>înseamnă</a:t>
            </a:r>
            <a:r>
              <a:rPr lang="en-US" dirty="0"/>
              <a:t> un instrument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clasificarea</a:t>
            </a:r>
            <a:r>
              <a:rPr lang="en-US" dirty="0"/>
              <a:t> </a:t>
            </a:r>
            <a:r>
              <a:rPr lang="en-US" dirty="0" err="1"/>
              <a:t>calificărilor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conformitate</a:t>
            </a:r>
            <a:r>
              <a:rPr lang="en-US" dirty="0"/>
              <a:t> cu un set de </a:t>
            </a:r>
            <a:r>
              <a:rPr lang="en-US" dirty="0" err="1"/>
              <a:t>criterii</a:t>
            </a:r>
            <a:r>
              <a:rPr lang="en-US" dirty="0"/>
              <a:t> care </a:t>
            </a:r>
            <a:r>
              <a:rPr lang="en-US" dirty="0" err="1"/>
              <a:t>corespund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niveluri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de </a:t>
            </a:r>
            <a:r>
              <a:rPr lang="en-US" dirty="0" err="1"/>
              <a:t>învățare</a:t>
            </a:r>
            <a:r>
              <a:rPr lang="en-US" dirty="0"/>
              <a:t> </a:t>
            </a:r>
            <a:r>
              <a:rPr lang="en-US" dirty="0" err="1"/>
              <a:t>atinse</a:t>
            </a:r>
            <a:r>
              <a:rPr lang="en-US" dirty="0"/>
              <a:t>, al </a:t>
            </a:r>
            <a:r>
              <a:rPr lang="en-US" dirty="0" err="1"/>
              <a:t>cărui</a:t>
            </a:r>
            <a:r>
              <a:rPr lang="en-US" dirty="0"/>
              <a:t> </a:t>
            </a:r>
            <a:r>
              <a:rPr lang="en-US" dirty="0" err="1"/>
              <a:t>scop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integrarea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coordonarea</a:t>
            </a:r>
            <a:r>
              <a:rPr lang="en-US" dirty="0"/>
              <a:t> </a:t>
            </a:r>
            <a:r>
              <a:rPr lang="en-US" dirty="0" err="1"/>
              <a:t>subsistemelor</a:t>
            </a:r>
            <a:r>
              <a:rPr lang="en-US" dirty="0"/>
              <a:t> </a:t>
            </a:r>
            <a:r>
              <a:rPr lang="en-US" dirty="0" err="1"/>
              <a:t>naționale</a:t>
            </a:r>
            <a:r>
              <a:rPr lang="en-US" dirty="0"/>
              <a:t> ale </a:t>
            </a:r>
            <a:r>
              <a:rPr lang="en-US" dirty="0" err="1"/>
              <a:t>calificărilor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îmbunătățirea</a:t>
            </a:r>
            <a:r>
              <a:rPr lang="en-US" dirty="0"/>
              <a:t> </a:t>
            </a:r>
            <a:r>
              <a:rPr lang="en-US" dirty="0" err="1"/>
              <a:t>transparenței</a:t>
            </a:r>
            <a:r>
              <a:rPr lang="en-US" dirty="0"/>
              <a:t>, </a:t>
            </a:r>
            <a:r>
              <a:rPr lang="en-US" dirty="0" err="1"/>
              <a:t>accesului</a:t>
            </a:r>
            <a:r>
              <a:rPr lang="en-US" dirty="0"/>
              <a:t>, </a:t>
            </a:r>
            <a:r>
              <a:rPr lang="en-US" dirty="0" err="1"/>
              <a:t>progresului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calității</a:t>
            </a:r>
            <a:r>
              <a:rPr lang="en-US" dirty="0"/>
              <a:t> </a:t>
            </a:r>
            <a:r>
              <a:rPr lang="en-US" dirty="0" err="1"/>
              <a:t>calificărilor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raport</a:t>
            </a:r>
            <a:r>
              <a:rPr lang="en-US" dirty="0"/>
              <a:t> cu </a:t>
            </a:r>
            <a:r>
              <a:rPr lang="en-US" dirty="0" err="1"/>
              <a:t>piața</a:t>
            </a:r>
            <a:r>
              <a:rPr lang="en-US" dirty="0"/>
              <a:t> </a:t>
            </a:r>
            <a:r>
              <a:rPr lang="en-US" dirty="0" err="1"/>
              <a:t>muncii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cu </a:t>
            </a:r>
            <a:r>
              <a:rPr lang="en-US" dirty="0" err="1"/>
              <a:t>societatea</a:t>
            </a:r>
            <a:r>
              <a:rPr lang="en-US" dirty="0"/>
              <a:t> </a:t>
            </a:r>
            <a:r>
              <a:rPr lang="en-US" dirty="0" err="1"/>
              <a:t>civilă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28916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Definiții (cont</a:t>
            </a:r>
            <a:r>
              <a:rPr lang="en-US" b="1" dirty="0"/>
              <a:t>.</a:t>
            </a:r>
            <a:r>
              <a:rPr lang="ro-RO" b="1" dirty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048" y="1873554"/>
            <a:ext cx="10415752" cy="42672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„</a:t>
            </a:r>
            <a:r>
              <a:rPr lang="en-US" b="1" dirty="0" err="1">
                <a:solidFill>
                  <a:srgbClr val="FF0000"/>
                </a:solidFill>
              </a:rPr>
              <a:t>rezultatele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învățării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dirty="0" err="1"/>
              <a:t>înseamnă</a:t>
            </a:r>
            <a:r>
              <a:rPr lang="en-US" dirty="0"/>
              <a:t> </a:t>
            </a:r>
            <a:r>
              <a:rPr lang="en-US" dirty="0" err="1"/>
              <a:t>enunțuri</a:t>
            </a:r>
            <a:r>
              <a:rPr lang="en-US" dirty="0"/>
              <a:t> care se </a:t>
            </a:r>
            <a:r>
              <a:rPr lang="en-US" dirty="0" err="1"/>
              <a:t>referă</a:t>
            </a:r>
            <a:r>
              <a:rPr lang="en-US" dirty="0"/>
              <a:t> la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cunoaște</a:t>
            </a:r>
            <a:r>
              <a:rPr lang="en-US" dirty="0"/>
              <a:t>, </a:t>
            </a:r>
            <a:r>
              <a:rPr lang="en-US" dirty="0" err="1"/>
              <a:t>înțelege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capabil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facă</a:t>
            </a:r>
            <a:r>
              <a:rPr lang="en-US" dirty="0"/>
              <a:t> un </a:t>
            </a:r>
            <a:r>
              <a:rPr lang="en-US" dirty="0" err="1"/>
              <a:t>cursant</a:t>
            </a:r>
            <a:r>
              <a:rPr lang="en-US" dirty="0"/>
              <a:t> la </a:t>
            </a:r>
            <a:r>
              <a:rPr lang="en-US" dirty="0" err="1"/>
              <a:t>terminarea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de </a:t>
            </a:r>
            <a:r>
              <a:rPr lang="en-US" dirty="0" err="1"/>
              <a:t>învățare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care </a:t>
            </a:r>
            <a:r>
              <a:rPr lang="en-US" dirty="0" err="1"/>
              <a:t>sunt</a:t>
            </a:r>
            <a:r>
              <a:rPr lang="en-US" dirty="0"/>
              <a:t> definite sub </a:t>
            </a:r>
            <a:r>
              <a:rPr lang="en-US" dirty="0" err="1"/>
              <a:t>formă</a:t>
            </a:r>
            <a:r>
              <a:rPr lang="en-US" dirty="0"/>
              <a:t> de </a:t>
            </a:r>
            <a:r>
              <a:rPr lang="en-US" dirty="0" err="1"/>
              <a:t>cunoștințe</a:t>
            </a:r>
            <a:r>
              <a:rPr lang="en-US" dirty="0"/>
              <a:t>, </a:t>
            </a:r>
            <a:r>
              <a:rPr lang="en-US" dirty="0" err="1"/>
              <a:t>aptitudini</a:t>
            </a:r>
            <a:r>
              <a:rPr lang="en-US" dirty="0"/>
              <a:t>, </a:t>
            </a:r>
            <a:r>
              <a:rPr lang="en-US" dirty="0" err="1"/>
              <a:t>responsabilitate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autonomie</a:t>
            </a:r>
            <a:r>
              <a:rPr lang="en-US" dirty="0"/>
              <a:t>; </a:t>
            </a:r>
            <a:endParaRPr lang="ro-RO" dirty="0"/>
          </a:p>
          <a:p>
            <a:r>
              <a:rPr lang="en-US" dirty="0"/>
              <a:t>„</a:t>
            </a:r>
            <a:r>
              <a:rPr lang="en-US" b="1" dirty="0" err="1"/>
              <a:t>competență</a:t>
            </a:r>
            <a:r>
              <a:rPr lang="en-US" dirty="0"/>
              <a:t>” </a:t>
            </a:r>
            <a:r>
              <a:rPr lang="en-US" dirty="0" err="1"/>
              <a:t>înseamnă</a:t>
            </a:r>
            <a:r>
              <a:rPr lang="en-US" dirty="0"/>
              <a:t> </a:t>
            </a:r>
            <a:r>
              <a:rPr lang="en-US" dirty="0" err="1"/>
              <a:t>capacitatea</a:t>
            </a:r>
            <a:r>
              <a:rPr lang="en-US" dirty="0"/>
              <a:t> </a:t>
            </a:r>
            <a:r>
              <a:rPr lang="en-US" dirty="0" err="1"/>
              <a:t>dovedită</a:t>
            </a:r>
            <a:r>
              <a:rPr lang="en-US" dirty="0"/>
              <a:t> de a </a:t>
            </a:r>
            <a:r>
              <a:rPr lang="en-US" dirty="0" err="1"/>
              <a:t>utiliza</a:t>
            </a:r>
            <a:r>
              <a:rPr lang="en-US" dirty="0"/>
              <a:t> </a:t>
            </a:r>
            <a:r>
              <a:rPr lang="en-US" dirty="0" err="1"/>
              <a:t>cunoștințe</a:t>
            </a:r>
            <a:r>
              <a:rPr lang="en-US" dirty="0"/>
              <a:t>, </a:t>
            </a:r>
            <a:r>
              <a:rPr lang="en-US" dirty="0" err="1"/>
              <a:t>aptitudini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abilități</a:t>
            </a:r>
            <a:r>
              <a:rPr lang="en-US" dirty="0"/>
              <a:t> </a:t>
            </a:r>
            <a:r>
              <a:rPr lang="en-US" dirty="0" err="1"/>
              <a:t>personale</a:t>
            </a:r>
            <a:r>
              <a:rPr lang="en-US" dirty="0"/>
              <a:t>,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/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metodologice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situații</a:t>
            </a:r>
            <a:r>
              <a:rPr lang="en-US" dirty="0"/>
              <a:t> de </a:t>
            </a:r>
            <a:r>
              <a:rPr lang="en-US" dirty="0" err="1"/>
              <a:t>muncă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de </a:t>
            </a:r>
            <a:r>
              <a:rPr lang="en-US" dirty="0" err="1"/>
              <a:t>studiu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profesională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personală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13770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Definiții (cont</a:t>
            </a:r>
            <a:r>
              <a:rPr lang="en-US" b="1" dirty="0"/>
              <a:t>.</a:t>
            </a:r>
            <a:r>
              <a:rPr lang="ro-RO" b="1" dirty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„</a:t>
            </a:r>
            <a:r>
              <a:rPr lang="en-US" b="1" dirty="0" err="1"/>
              <a:t>recunoașterea</a:t>
            </a:r>
            <a:r>
              <a:rPr lang="en-US" b="1" dirty="0"/>
              <a:t> </a:t>
            </a:r>
            <a:r>
              <a:rPr lang="en-US" b="1" dirty="0" err="1"/>
              <a:t>formală</a:t>
            </a:r>
            <a:r>
              <a:rPr lang="en-US" b="1" dirty="0"/>
              <a:t> a </a:t>
            </a:r>
            <a:r>
              <a:rPr lang="en-US" b="1" dirty="0" err="1"/>
              <a:t>rezultatelor</a:t>
            </a:r>
            <a:r>
              <a:rPr lang="en-US" b="1" dirty="0"/>
              <a:t> </a:t>
            </a:r>
            <a:r>
              <a:rPr lang="en-US" b="1" dirty="0" err="1"/>
              <a:t>învățării</a:t>
            </a:r>
            <a:r>
              <a:rPr lang="en-US" b="1" dirty="0"/>
              <a:t>” </a:t>
            </a:r>
            <a:r>
              <a:rPr lang="en-US" dirty="0" err="1"/>
              <a:t>înseamnă</a:t>
            </a:r>
            <a:r>
              <a:rPr lang="en-US" dirty="0"/>
              <a:t> </a:t>
            </a:r>
            <a:r>
              <a:rPr lang="en-US" dirty="0" err="1"/>
              <a:t>procesul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căruia</a:t>
            </a:r>
            <a:r>
              <a:rPr lang="en-US" dirty="0"/>
              <a:t> o </a:t>
            </a:r>
            <a:r>
              <a:rPr lang="en-US" dirty="0" err="1"/>
              <a:t>autoritate</a:t>
            </a:r>
            <a:r>
              <a:rPr lang="en-US" dirty="0"/>
              <a:t> </a:t>
            </a:r>
            <a:r>
              <a:rPr lang="en-US" dirty="0" err="1"/>
              <a:t>competentă</a:t>
            </a:r>
            <a:r>
              <a:rPr lang="en-US" dirty="0"/>
              <a:t> </a:t>
            </a:r>
            <a:r>
              <a:rPr lang="en-US" dirty="0" err="1"/>
              <a:t>acordă</a:t>
            </a:r>
            <a:r>
              <a:rPr lang="en-US" dirty="0"/>
              <a:t> un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oficial</a:t>
            </a:r>
            <a:r>
              <a:rPr lang="en-US" dirty="0"/>
              <a:t> </a:t>
            </a:r>
            <a:r>
              <a:rPr lang="en-US" dirty="0" err="1"/>
              <a:t>rezultatelor</a:t>
            </a:r>
            <a:r>
              <a:rPr lang="en-US" dirty="0"/>
              <a:t> </a:t>
            </a:r>
            <a:r>
              <a:rPr lang="en-US" dirty="0" err="1"/>
              <a:t>învățării</a:t>
            </a:r>
            <a:r>
              <a:rPr lang="en-US" dirty="0"/>
              <a:t> </a:t>
            </a:r>
            <a:r>
              <a:rPr lang="en-US" dirty="0" err="1"/>
              <a:t>dobândite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vederea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studii</a:t>
            </a:r>
            <a:r>
              <a:rPr lang="en-US" dirty="0"/>
              <a:t> </a:t>
            </a:r>
            <a:r>
              <a:rPr lang="en-US" dirty="0" err="1"/>
              <a:t>suplimentare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a </a:t>
            </a:r>
            <a:r>
              <a:rPr lang="en-US" dirty="0" err="1"/>
              <a:t>încadrării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muncă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: </a:t>
            </a:r>
            <a:endParaRPr lang="ro-RO" dirty="0"/>
          </a:p>
          <a:p>
            <a:pPr marL="971550" lvl="1" indent="-514350">
              <a:buFont typeface="+mj-lt"/>
              <a:buAutoNum type="romanLcPeriod"/>
            </a:pPr>
            <a:r>
              <a:rPr lang="en-US" dirty="0" err="1"/>
              <a:t>acordarea</a:t>
            </a:r>
            <a:r>
              <a:rPr lang="en-US" dirty="0"/>
              <a:t> de </a:t>
            </a:r>
            <a:r>
              <a:rPr lang="en-US" dirty="0" err="1"/>
              <a:t>calificări</a:t>
            </a:r>
            <a:r>
              <a:rPr lang="en-US" dirty="0"/>
              <a:t> (certificate, </a:t>
            </a:r>
            <a:r>
              <a:rPr lang="en-US" dirty="0" err="1"/>
              <a:t>diplome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titluri</a:t>
            </a:r>
            <a:r>
              <a:rPr lang="en-US" dirty="0"/>
              <a:t>); </a:t>
            </a:r>
            <a:endParaRPr lang="ro-RO" dirty="0"/>
          </a:p>
          <a:p>
            <a:pPr marL="971550" lvl="1" indent="-514350">
              <a:buFont typeface="+mj-lt"/>
              <a:buAutoNum type="romanLcPeriod"/>
            </a:pPr>
            <a:r>
              <a:rPr lang="en-US" dirty="0" err="1"/>
              <a:t>validarea</a:t>
            </a:r>
            <a:r>
              <a:rPr lang="en-US" dirty="0"/>
              <a:t> </a:t>
            </a:r>
            <a:r>
              <a:rPr lang="en-US" dirty="0" err="1"/>
              <a:t>învățării</a:t>
            </a:r>
            <a:r>
              <a:rPr lang="en-US" dirty="0"/>
              <a:t> non-</a:t>
            </a:r>
            <a:r>
              <a:rPr lang="en-US" dirty="0" err="1"/>
              <a:t>formale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informale</a:t>
            </a:r>
            <a:r>
              <a:rPr lang="en-US" dirty="0"/>
              <a:t>; </a:t>
            </a:r>
            <a:endParaRPr lang="ro-RO" dirty="0"/>
          </a:p>
          <a:p>
            <a:pPr marL="971550" lvl="1" indent="-514350">
              <a:buFont typeface="+mj-lt"/>
              <a:buAutoNum type="romanLcPeriod"/>
            </a:pPr>
            <a:r>
              <a:rPr lang="en-US" dirty="0" err="1"/>
              <a:t>acordarea</a:t>
            </a:r>
            <a:r>
              <a:rPr lang="en-US" dirty="0"/>
              <a:t> de </a:t>
            </a:r>
            <a:r>
              <a:rPr lang="en-US" dirty="0" err="1"/>
              <a:t>echivalențe</a:t>
            </a:r>
            <a:r>
              <a:rPr lang="en-US" dirty="0"/>
              <a:t>, de </a:t>
            </a:r>
            <a:r>
              <a:rPr lang="en-US" dirty="0" err="1"/>
              <a:t>credite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de </a:t>
            </a:r>
            <a:r>
              <a:rPr lang="en-US" dirty="0" err="1"/>
              <a:t>derogări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14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Definiții (cont</a:t>
            </a:r>
            <a:r>
              <a:rPr lang="en-US" b="1" dirty="0"/>
              <a:t>.</a:t>
            </a:r>
            <a:r>
              <a:rPr lang="ro-RO" b="1" dirty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303" y="1935938"/>
            <a:ext cx="10018713" cy="423770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„credit” </a:t>
            </a:r>
            <a:r>
              <a:rPr lang="en-US" dirty="0" err="1"/>
              <a:t>înseamnă</a:t>
            </a:r>
            <a:r>
              <a:rPr lang="en-US" dirty="0"/>
              <a:t> </a:t>
            </a:r>
            <a:r>
              <a:rPr lang="en-US" dirty="0" err="1"/>
              <a:t>confirmarea</a:t>
            </a:r>
            <a:r>
              <a:rPr lang="en-US" dirty="0"/>
              <a:t> </a:t>
            </a:r>
            <a:r>
              <a:rPr lang="en-US" dirty="0" err="1"/>
              <a:t>faptului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o parte a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calificări</a:t>
            </a:r>
            <a:r>
              <a:rPr lang="en-US" dirty="0"/>
              <a:t>, </a:t>
            </a:r>
            <a:r>
              <a:rPr lang="en-US" dirty="0" err="1"/>
              <a:t>constând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-un set </a:t>
            </a:r>
            <a:r>
              <a:rPr lang="en-US" dirty="0" err="1"/>
              <a:t>coerent</a:t>
            </a:r>
            <a:r>
              <a:rPr lang="en-US" dirty="0"/>
              <a:t> de </a:t>
            </a:r>
            <a:r>
              <a:rPr lang="en-US" dirty="0" err="1"/>
              <a:t>rezultate</a:t>
            </a:r>
            <a:r>
              <a:rPr lang="en-US" dirty="0"/>
              <a:t> ale </a:t>
            </a:r>
            <a:r>
              <a:rPr lang="en-US" dirty="0" err="1"/>
              <a:t>învățării</a:t>
            </a:r>
            <a:r>
              <a:rPr lang="en-US" dirty="0"/>
              <a:t>,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evaluată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validată</a:t>
            </a:r>
            <a:r>
              <a:rPr lang="en-US" dirty="0"/>
              <a:t> de o </a:t>
            </a:r>
            <a:r>
              <a:rPr lang="en-US" dirty="0" err="1"/>
              <a:t>autoritate</a:t>
            </a:r>
            <a:r>
              <a:rPr lang="en-US" dirty="0"/>
              <a:t> </a:t>
            </a:r>
            <a:r>
              <a:rPr lang="en-US" dirty="0" err="1"/>
              <a:t>competentă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conformitate</a:t>
            </a:r>
            <a:r>
              <a:rPr lang="en-US" dirty="0"/>
              <a:t> cu un standard </a:t>
            </a:r>
            <a:r>
              <a:rPr lang="en-US" dirty="0" err="1"/>
              <a:t>convenit</a:t>
            </a:r>
            <a:r>
              <a:rPr lang="en-US" dirty="0"/>
              <a:t>; </a:t>
            </a:r>
            <a:r>
              <a:rPr lang="en-US" b="1" i="1" dirty="0" err="1">
                <a:solidFill>
                  <a:srgbClr val="FF0000"/>
                </a:solidFill>
              </a:rPr>
              <a:t>creditul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este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acordat</a:t>
            </a:r>
            <a:r>
              <a:rPr lang="en-US" b="1" i="1" dirty="0">
                <a:solidFill>
                  <a:srgbClr val="FF0000"/>
                </a:solidFill>
              </a:rPr>
              <a:t> de </a:t>
            </a:r>
            <a:r>
              <a:rPr lang="en-US" b="1" i="1" dirty="0" err="1">
                <a:solidFill>
                  <a:srgbClr val="FF0000"/>
                </a:solidFill>
              </a:rPr>
              <a:t>autoritățile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competente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atunci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când</a:t>
            </a:r>
            <a:r>
              <a:rPr lang="en-US" b="1" i="1" dirty="0">
                <a:solidFill>
                  <a:srgbClr val="FF0000"/>
                </a:solidFill>
              </a:rPr>
              <a:t> o </a:t>
            </a:r>
            <a:r>
              <a:rPr lang="en-US" b="1" i="1" dirty="0" err="1">
                <a:solidFill>
                  <a:srgbClr val="FF0000"/>
                </a:solidFill>
              </a:rPr>
              <a:t>persoană</a:t>
            </a:r>
            <a:r>
              <a:rPr lang="en-US" b="1" i="1" dirty="0">
                <a:solidFill>
                  <a:srgbClr val="FF0000"/>
                </a:solidFill>
              </a:rPr>
              <a:t> a </a:t>
            </a:r>
            <a:r>
              <a:rPr lang="en-US" b="1" i="1" dirty="0" err="1">
                <a:solidFill>
                  <a:srgbClr val="FF0000"/>
                </a:solidFill>
              </a:rPr>
              <a:t>obținut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rezultatele</a:t>
            </a:r>
            <a:r>
              <a:rPr lang="en-US" b="1" i="1" dirty="0">
                <a:solidFill>
                  <a:srgbClr val="FF0000"/>
                </a:solidFill>
              </a:rPr>
              <a:t> definite ale </a:t>
            </a:r>
            <a:r>
              <a:rPr lang="en-US" b="1" i="1" dirty="0" err="1">
                <a:solidFill>
                  <a:srgbClr val="FF0000"/>
                </a:solidFill>
              </a:rPr>
              <a:t>învățării</a:t>
            </a:r>
            <a:r>
              <a:rPr lang="en-US" b="1" i="1" dirty="0">
                <a:solidFill>
                  <a:srgbClr val="FF0000"/>
                </a:solidFill>
              </a:rPr>
              <a:t>, </a:t>
            </a:r>
            <a:r>
              <a:rPr lang="en-US" dirty="0" err="1"/>
              <a:t>dovedite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evaluări</a:t>
            </a:r>
            <a:r>
              <a:rPr lang="en-US" dirty="0"/>
              <a:t> </a:t>
            </a:r>
            <a:r>
              <a:rPr lang="en-US" dirty="0" err="1"/>
              <a:t>corespunzătoare</a:t>
            </a:r>
            <a:r>
              <a:rPr lang="en-US" dirty="0"/>
              <a:t>,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exprimat</a:t>
            </a:r>
            <a:r>
              <a:rPr lang="en-US" dirty="0"/>
              <a:t> ca o </a:t>
            </a:r>
            <a:r>
              <a:rPr lang="en-US" dirty="0" err="1"/>
              <a:t>valoare</a:t>
            </a:r>
            <a:r>
              <a:rPr lang="en-US" dirty="0"/>
              <a:t> </a:t>
            </a:r>
            <a:r>
              <a:rPr lang="en-US" dirty="0" err="1"/>
              <a:t>cantitativă</a:t>
            </a:r>
            <a:r>
              <a:rPr lang="en-US" dirty="0"/>
              <a:t> (de </a:t>
            </a:r>
            <a:r>
              <a:rPr lang="en-US" dirty="0" err="1"/>
              <a:t>exemplu</a:t>
            </a:r>
            <a:r>
              <a:rPr lang="en-US" dirty="0"/>
              <a:t>, </a:t>
            </a:r>
            <a:r>
              <a:rPr lang="en-US" dirty="0" err="1"/>
              <a:t>credite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puncte</a:t>
            </a:r>
            <a:r>
              <a:rPr lang="en-US" dirty="0"/>
              <a:t> de credit) care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estimarea</a:t>
            </a:r>
            <a:r>
              <a:rPr lang="en-US" dirty="0"/>
              <a:t> </a:t>
            </a:r>
            <a:r>
              <a:rPr lang="en-US" dirty="0" err="1"/>
              <a:t>volumului</a:t>
            </a:r>
            <a:r>
              <a:rPr lang="en-US" dirty="0"/>
              <a:t> de </a:t>
            </a:r>
            <a:r>
              <a:rPr lang="en-US" dirty="0" err="1"/>
              <a:t>muncă</a:t>
            </a:r>
            <a:r>
              <a:rPr lang="en-US" dirty="0"/>
              <a:t> de care o </a:t>
            </a:r>
            <a:r>
              <a:rPr lang="en-US" dirty="0" err="1"/>
              <a:t>persoană</a:t>
            </a:r>
            <a:r>
              <a:rPr lang="en-US" dirty="0"/>
              <a:t> are </a:t>
            </a:r>
            <a:r>
              <a:rPr lang="en-US" dirty="0" err="1"/>
              <a:t>nevoie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</a:t>
            </a:r>
            <a:r>
              <a:rPr lang="en-US" dirty="0" err="1"/>
              <a:t>obișnuit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obține</a:t>
            </a:r>
            <a:r>
              <a:rPr lang="en-US" dirty="0"/>
              <a:t> </a:t>
            </a:r>
            <a:r>
              <a:rPr lang="en-US" dirty="0" err="1"/>
              <a:t>respectivele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ale </a:t>
            </a:r>
            <a:r>
              <a:rPr lang="en-US" dirty="0" err="1"/>
              <a:t>învățării</a:t>
            </a:r>
            <a:r>
              <a:rPr lang="en-US" dirty="0"/>
              <a:t>; </a:t>
            </a:r>
            <a:endParaRPr lang="ro-RO" dirty="0"/>
          </a:p>
          <a:p>
            <a:r>
              <a:rPr lang="en-US" b="1" dirty="0"/>
              <a:t>„</a:t>
            </a:r>
            <a:r>
              <a:rPr lang="en-US" b="1" dirty="0" err="1"/>
              <a:t>sisteme</a:t>
            </a:r>
            <a:r>
              <a:rPr lang="en-US" b="1" dirty="0"/>
              <a:t> de </a:t>
            </a:r>
            <a:r>
              <a:rPr lang="en-US" b="1" dirty="0" err="1"/>
              <a:t>credite</a:t>
            </a:r>
            <a:r>
              <a:rPr lang="en-US" b="1" dirty="0"/>
              <a:t>” </a:t>
            </a:r>
            <a:r>
              <a:rPr lang="en-US" dirty="0" err="1"/>
              <a:t>înseamnă</a:t>
            </a:r>
            <a:r>
              <a:rPr lang="en-US" dirty="0"/>
              <a:t> un instrument transparent de </a:t>
            </a:r>
            <a:r>
              <a:rPr lang="en-US" dirty="0" err="1"/>
              <a:t>facilitare</a:t>
            </a:r>
            <a:r>
              <a:rPr lang="en-US" dirty="0"/>
              <a:t> a </a:t>
            </a:r>
            <a:r>
              <a:rPr lang="en-US" dirty="0" err="1"/>
              <a:t>recunoașterii</a:t>
            </a:r>
            <a:r>
              <a:rPr lang="en-US" dirty="0"/>
              <a:t> </a:t>
            </a:r>
            <a:r>
              <a:rPr lang="en-US" dirty="0" err="1"/>
              <a:t>unuia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multor</a:t>
            </a:r>
            <a:r>
              <a:rPr lang="en-US" dirty="0"/>
              <a:t> </a:t>
            </a:r>
            <a:r>
              <a:rPr lang="en-US" dirty="0" err="1"/>
              <a:t>credite</a:t>
            </a:r>
            <a:r>
              <a:rPr lang="en-US" dirty="0"/>
              <a:t>.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pot </a:t>
            </a:r>
            <a:r>
              <a:rPr lang="en-US" dirty="0" err="1"/>
              <a:t>cuprinde</a:t>
            </a:r>
            <a:r>
              <a:rPr lang="en-US" dirty="0"/>
              <a:t>, </a:t>
            </a:r>
            <a:r>
              <a:rPr lang="en-US" dirty="0" err="1"/>
              <a:t>printre</a:t>
            </a:r>
            <a:r>
              <a:rPr lang="en-US" dirty="0"/>
              <a:t> </a:t>
            </a:r>
            <a:r>
              <a:rPr lang="en-US" dirty="0" err="1"/>
              <a:t>altele</a:t>
            </a:r>
            <a:r>
              <a:rPr lang="en-US" dirty="0"/>
              <a:t>, </a:t>
            </a:r>
            <a:r>
              <a:rPr lang="en-US" dirty="0" err="1"/>
              <a:t>echivalențe</a:t>
            </a:r>
            <a:r>
              <a:rPr lang="en-US" dirty="0"/>
              <a:t>, </a:t>
            </a:r>
            <a:r>
              <a:rPr lang="en-US" dirty="0" err="1"/>
              <a:t>derogări</a:t>
            </a:r>
            <a:r>
              <a:rPr lang="en-US" dirty="0"/>
              <a:t>, </a:t>
            </a:r>
            <a:r>
              <a:rPr lang="en-US" dirty="0" err="1"/>
              <a:t>unități</a:t>
            </a:r>
            <a:r>
              <a:rPr lang="en-US" dirty="0"/>
              <a:t>/module care pot fi </a:t>
            </a:r>
            <a:r>
              <a:rPr lang="en-US" dirty="0" err="1"/>
              <a:t>acumulate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transferate</a:t>
            </a:r>
            <a:r>
              <a:rPr lang="en-US" dirty="0"/>
              <a:t>, o </a:t>
            </a:r>
            <a:r>
              <a:rPr lang="en-US" dirty="0" err="1"/>
              <a:t>autonomie</a:t>
            </a:r>
            <a:r>
              <a:rPr lang="en-US" dirty="0"/>
              <a:t> a </a:t>
            </a:r>
            <a:r>
              <a:rPr lang="en-US" dirty="0" err="1"/>
              <a:t>furnizorilor</a:t>
            </a:r>
            <a:r>
              <a:rPr lang="en-US" dirty="0"/>
              <a:t> care pot </a:t>
            </a:r>
            <a:r>
              <a:rPr lang="en-US" dirty="0" err="1"/>
              <a:t>individualiza</a:t>
            </a:r>
            <a:r>
              <a:rPr lang="en-US" dirty="0"/>
              <a:t> </a:t>
            </a:r>
            <a:r>
              <a:rPr lang="en-US" dirty="0" err="1"/>
              <a:t>parcursurile</a:t>
            </a:r>
            <a:r>
              <a:rPr lang="en-US" dirty="0"/>
              <a:t> de </a:t>
            </a:r>
            <a:r>
              <a:rPr lang="en-US" dirty="0" err="1"/>
              <a:t>învățare</a:t>
            </a:r>
            <a:r>
              <a:rPr lang="en-US" dirty="0"/>
              <a:t>, </a:t>
            </a:r>
            <a:r>
              <a:rPr lang="en-US" dirty="0" err="1"/>
              <a:t>precum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validarea</a:t>
            </a:r>
            <a:r>
              <a:rPr lang="en-US" dirty="0"/>
              <a:t> </a:t>
            </a:r>
            <a:r>
              <a:rPr lang="en-US" dirty="0" err="1"/>
              <a:t>învățării</a:t>
            </a:r>
            <a:r>
              <a:rPr lang="en-US" dirty="0"/>
              <a:t> non-</a:t>
            </a:r>
            <a:r>
              <a:rPr lang="en-US" dirty="0" err="1"/>
              <a:t>formale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informale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050242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sz="5300" b="1" dirty="0"/>
              <a:t>2. Descriptori din </a:t>
            </a:r>
            <a:r>
              <a:rPr lang="en-US" sz="5400" b="1" dirty="0" err="1"/>
              <a:t>Cadrul</a:t>
            </a:r>
            <a:r>
              <a:rPr lang="en-US" sz="5400" b="1" dirty="0"/>
              <a:t> </a:t>
            </a:r>
            <a:r>
              <a:rPr lang="en-US" sz="5400" b="1" dirty="0" err="1"/>
              <a:t>european</a:t>
            </a:r>
            <a:r>
              <a:rPr lang="en-US" sz="5400" b="1" dirty="0"/>
              <a:t> al </a:t>
            </a:r>
            <a:r>
              <a:rPr lang="en-US" sz="5400" b="1" dirty="0" err="1"/>
              <a:t>calificărilor</a:t>
            </a:r>
            <a:r>
              <a:rPr lang="en-US" sz="5400" b="1" dirty="0"/>
              <a:t> </a:t>
            </a:r>
            <a:r>
              <a:rPr lang="ro-RO" sz="5400" b="1" dirty="0"/>
              <a:t>(</a:t>
            </a:r>
            <a:r>
              <a:rPr lang="ro-RO" sz="5300" b="1" dirty="0"/>
              <a:t>CEC) – exprimați în rezultate ale învățării</a:t>
            </a:r>
            <a:endParaRPr lang="en-US" sz="5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1957</TotalTime>
  <Words>2022</Words>
  <Application>Microsoft Office PowerPoint</Application>
  <PresentationFormat>Widescreen</PresentationFormat>
  <Paragraphs>121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Palatino Linotype</vt:lpstr>
      <vt:lpstr>Times New Roman</vt:lpstr>
      <vt:lpstr>Office Theme</vt:lpstr>
      <vt:lpstr>Rezultatele învățării în context european  </vt:lpstr>
      <vt:lpstr>I. Revizuirea cadrului european al calificărilor pentru învățarea pe tot parcursul vieții</vt:lpstr>
      <vt:lpstr>1. Definiții utilizate în cadrul Recomandării revizuite privind Cadrul european al calificărilor pentru învățarea pe tot parcursul vieții </vt:lpstr>
      <vt:lpstr>Definiții </vt:lpstr>
      <vt:lpstr>Definiții (cont.)</vt:lpstr>
      <vt:lpstr>Definiții (cont.)</vt:lpstr>
      <vt:lpstr>Definiții (cont.)</vt:lpstr>
      <vt:lpstr>Definiții (cont.)</vt:lpstr>
      <vt:lpstr>2. Descriptori din Cadrul european al calificărilor (CEC) – exprimați în rezultate ale învățării</vt:lpstr>
      <vt:lpstr>Descriptori din CEC – exprimați în rezultate ale învățării (cont.)</vt:lpstr>
      <vt:lpstr>Descriptori din CEC – exprimați în rezultate ale învățării (cont.)</vt:lpstr>
      <vt:lpstr>Descriptori din CEC – exprimați în rezultate ale învățării (cont.)</vt:lpstr>
      <vt:lpstr>Descriptori din CEC – exprimați în rezultate ale învățării (cont.)</vt:lpstr>
      <vt:lpstr>Descriptori din CEC – exprimați în rezultate ale învățării (cont.)</vt:lpstr>
      <vt:lpstr>3. Asigurarea calității calificărilor cu nivel CEC </vt:lpstr>
      <vt:lpstr>4. Sisteme de credite legate de cadrele sau sistemele naționale ale calificărilor corelate cu Cadrul european al calificărilor (CEC)</vt:lpstr>
      <vt:lpstr>Elemente ale câmpurilor de date pentru publicarea electronică a informațiilor privind calificările cu nivel CEC </vt:lpstr>
      <vt:lpstr>5. DECIZIA PARLAMENTULUI EUROPEAN ȘI A CONSILIULUI privind un cadru comun pentru furnizarea unor servicii mai bune pentru aptitudini și calificări (Europass) și de abrogare a Deciziei nr. 2241/2004/CE</vt:lpstr>
      <vt:lpstr>Europass (cont.)</vt:lpstr>
      <vt:lpstr>Europass (cont.)</vt:lpstr>
      <vt:lpstr>Europass (cont.)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Ada</cp:lastModifiedBy>
  <cp:revision>156</cp:revision>
  <cp:lastPrinted>2017-04-03T13:03:45Z</cp:lastPrinted>
  <dcterms:created xsi:type="dcterms:W3CDTF">2017-03-29T09:54:16Z</dcterms:created>
  <dcterms:modified xsi:type="dcterms:W3CDTF">2020-09-20T08:57:20Z</dcterms:modified>
</cp:coreProperties>
</file>