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29" r:id="rId2"/>
    <p:sldId id="332" r:id="rId3"/>
    <p:sldId id="335" r:id="rId4"/>
    <p:sldId id="340" r:id="rId5"/>
    <p:sldId id="341" r:id="rId6"/>
    <p:sldId id="342" r:id="rId7"/>
    <p:sldId id="343" r:id="rId8"/>
    <p:sldId id="344" r:id="rId9"/>
    <p:sldId id="347" r:id="rId10"/>
    <p:sldId id="326" r:id="rId11"/>
  </p:sldIdLst>
  <p:sldSz cx="12192000" cy="6858000"/>
  <p:notesSz cx="6980238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rgil Ion" initials="VI" lastIdx="1" clrIdx="0">
    <p:extLst>
      <p:ext uri="{19B8F6BF-5375-455C-9EA6-DF929625EA0E}">
        <p15:presenceInfo xmlns:p15="http://schemas.microsoft.com/office/powerpoint/2012/main" userId="Virgil I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31" autoAdjust="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4769" cy="458788"/>
          </a:xfrm>
          <a:prstGeom prst="rect">
            <a:avLst/>
          </a:prstGeom>
        </p:spPr>
        <p:txBody>
          <a:bodyPr vert="horz" lIns="92129" tIns="46065" rIns="92129" bIns="460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4" y="0"/>
            <a:ext cx="3024769" cy="458788"/>
          </a:xfrm>
          <a:prstGeom prst="rect">
            <a:avLst/>
          </a:prstGeom>
        </p:spPr>
        <p:txBody>
          <a:bodyPr vert="horz" lIns="92129" tIns="46065" rIns="92129" bIns="46065" rtlCol="0"/>
          <a:lstStyle>
            <a:lvl1pPr algn="r">
              <a:defRPr sz="1200"/>
            </a:lvl1pPr>
          </a:lstStyle>
          <a:p>
            <a:fld id="{72068222-8788-46F5-9434-9CA27B7CC57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48798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9" tIns="46065" rIns="92129" bIns="460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400550"/>
            <a:ext cx="5584190" cy="3600450"/>
          </a:xfrm>
          <a:prstGeom prst="rect">
            <a:avLst/>
          </a:prstGeom>
        </p:spPr>
        <p:txBody>
          <a:bodyPr vert="horz" lIns="92129" tIns="46065" rIns="92129" bIns="4606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214"/>
            <a:ext cx="3024769" cy="458787"/>
          </a:xfrm>
          <a:prstGeom prst="rect">
            <a:avLst/>
          </a:prstGeom>
        </p:spPr>
        <p:txBody>
          <a:bodyPr vert="horz" lIns="92129" tIns="46065" rIns="92129" bIns="460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4" y="8685214"/>
            <a:ext cx="3024769" cy="458787"/>
          </a:xfrm>
          <a:prstGeom prst="rect">
            <a:avLst/>
          </a:prstGeom>
        </p:spPr>
        <p:txBody>
          <a:bodyPr vert="horz" lIns="92129" tIns="46065" rIns="92129" bIns="46065" rtlCol="0" anchor="b"/>
          <a:lstStyle>
            <a:lvl1pPr algn="r">
              <a:defRPr sz="1200"/>
            </a:lvl1pPr>
          </a:lstStyle>
          <a:p>
            <a:fld id="{D03BE727-ED57-4407-9642-EDDC99610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96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28606-6400-4306-A991-26E3193825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FFC25D-0B1A-4AD6-A7E1-966620772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6EEE3-BC6F-4F8C-8433-7BF1D08FD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23.02.2023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94910-B0C1-4615-B2FD-B49CAE3AC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6C5F3-8AE3-4A56-9A3C-B9E1A7A49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57553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DA859-7445-4D72-8817-D8EF9FAF3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51FC45-2B08-468B-B766-B5BFE60D60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D9F39-A4DA-4E77-A46F-13B99929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23.02.2023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FE9DA-559E-42A0-8F29-457BCBBE1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7DFB9-7086-4FEF-BE11-D8FD7F7AD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48484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01DD6E-6169-4C71-9380-955D5F7299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F2D51F-1EC5-491E-BB59-B966F1B89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A491A-97E2-4C6E-A58C-286BB07F1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23.02.2023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16717-389A-4633-89CB-01DC6C84F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E490E-30A1-4389-8C44-FC02528F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8980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E9330-100A-447B-9041-CF0D12DED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1E721-19DF-46DD-8E9B-7EC94AF6A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58687-C715-4AE4-A673-2D7A41BD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23.02.2023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89D4F-D0F6-43E6-92D3-E38C31878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A15B2-E32B-4558-BE85-14D79B0A3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451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3C4F1-691E-42C6-A838-88B7E99F6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F2C54-D472-42E7-8073-63FBDAA0B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3A93F-B8B3-4781-930B-56F9FE34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23.02.2023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218C9-B8F7-457B-8455-A16141D9A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FA473-D3B8-4077-82CC-E90EEA21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8614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81A71-8159-4B10-8055-215C67A45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08980-DF24-4E56-A3EC-F32FADDB5B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029F4-80F4-415D-B843-65848311D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D224B-3C1B-4CDD-9CFD-8594975D4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23.02.2023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A3CCFA-B1F7-4B80-BF9A-E29448FEA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4B630-4FAD-4133-B582-36F8CA539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04313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6817-48C7-4A19-BCCD-29292218E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2CF88-0492-46EA-B06F-25DF4B79F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1FC73-1EC1-4D6C-A848-BD49D3E8B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B4DE05-473E-41CA-BF4A-3C4604DE80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F47A12-EA11-434C-8B22-68BF83170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698E42-F5F9-4621-8C33-7E1AFA6A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23.02.2023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9D730-3F47-4FAE-8F8D-77490C79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058F17-061E-48BA-AD17-B67F3AACE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14650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82380-6816-41AE-9852-8B664374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1E1990-AF06-42D8-9400-941371700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23.02.2023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3EFA57-D254-47A3-89A6-C117C8E2F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2E7246-4130-43A0-A509-97462C7DB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06390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F42F4D-A1CA-44E2-9A73-DBD7815AC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23.02.2023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2423D8-C9C6-4537-BD26-7E7518900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E4DAC-06DD-4BBF-AB15-1F02EF323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132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EB809-3798-4E34-A559-2477FEEB9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00176-2B48-423E-9CB2-90F6228E8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E18036-A977-4750-BE4D-E44E1A1C4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358168-BC28-469B-9BF1-1B0E1EF09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23.02.2023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79BA2B-B6B4-42B0-896D-154731F1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2C6A22-020B-402F-8A22-8FC3C8A49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82307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A9BC0-27CC-41DB-9B98-337DCB76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54E5A4-BC90-4654-BB57-3C20D7777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465A8-EBE6-41DE-8420-F52FD5D06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8DF86F-446F-45D6-AC7B-8A56241E0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23.02.2023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6243E2-5CB5-404E-ADDE-9DE82C07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05E1D-FC2E-4962-81AB-8E432DEAA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49981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BB0709-3F05-43A7-BE0C-D5D76932C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E63B4-055C-466A-83FC-000731F9D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56B53-65A7-436A-AA30-B451229609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C595F-A9E8-407C-B6A5-BD83D942DD5A}" type="datetimeFigureOut">
              <a:rPr lang="ro-RO" smtClean="0"/>
              <a:t>23.02.2023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A8F0B-9EA5-4AB4-BB81-8586E08D94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5C8AA-91D6-43E7-AAA1-8C2B23A4D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8950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5.png"/><Relationship Id="rId7" Type="http://schemas.openxmlformats.org/officeDocument/2006/relationships/hyperlink" Target="https://docs.google.com/spreadsheets/d/1vDuGw2sU12YEuOb1R4vMFEe7T-GtQOko/edit?usp=share_link&amp;ouid=105207580992548807637&amp;rtpof=true&amp;sd=tru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lo.org/public/english/bureau/stat/isco/docs/groupdefn08.pdf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ilo.org/public/english/bureau/stat/isco/docs/groupdefn08.pdf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-971339" y="6196942"/>
            <a:ext cx="13163339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719CBD8-AF28-4DA4-9348-80A611C593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678" y="179498"/>
            <a:ext cx="5594644" cy="8302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AE88B9-613A-4CC2-965F-985DF4D2C088}"/>
              </a:ext>
            </a:extLst>
          </p:cNvPr>
          <p:cNvSpPr txBox="1"/>
          <p:nvPr/>
        </p:nvSpPr>
        <p:spPr>
          <a:xfrm>
            <a:off x="3944178" y="2172613"/>
            <a:ext cx="9705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600" b="1" i="0" u="none" strike="noStrike" kern="1200" cap="none" spc="0" normalizeH="0" baseline="0" noProof="0" dirty="0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PROIECT POCA 129872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3428C7-1EC2-4E72-B2C7-599AC6BD5AF2}"/>
              </a:ext>
            </a:extLst>
          </p:cNvPr>
          <p:cNvSpPr txBox="1"/>
          <p:nvPr/>
        </p:nvSpPr>
        <p:spPr>
          <a:xfrm>
            <a:off x="3944178" y="2923010"/>
            <a:ext cx="9705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Creșterea capacității administrative 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ANC și MMJS prin sistematizare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și simplificare legislativă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în domeniul calificărilor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12FFE20-ABDE-4C67-95B6-CB38B4482B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307" y="5457362"/>
            <a:ext cx="1895386" cy="7018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D99ED61-B54F-49AF-80F9-BDB0C44BFD0E}"/>
              </a:ext>
            </a:extLst>
          </p:cNvPr>
          <p:cNvSpPr txBox="1"/>
          <p:nvPr/>
        </p:nvSpPr>
        <p:spPr>
          <a:xfrm>
            <a:off x="7751310" y="4265312"/>
            <a:ext cx="5443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Cod MySMIS129872</a:t>
            </a:r>
            <a:endParaRPr kumimoji="0" lang="ro-RO" sz="1600" b="0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54F846-8F88-47F7-B2F4-5702A4C4A5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079" y="1009786"/>
            <a:ext cx="7117979" cy="456842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A3031AC-6E0E-47B6-A7F9-3609713EF224}"/>
              </a:ext>
            </a:extLst>
          </p:cNvPr>
          <p:cNvSpPr txBox="1"/>
          <p:nvPr/>
        </p:nvSpPr>
        <p:spPr>
          <a:xfrm>
            <a:off x="3944178" y="1279792"/>
            <a:ext cx="9705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A3.6. –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Conferin</a:t>
            </a:r>
            <a:r>
              <a:rPr lang="ro-RO" sz="2400" b="1" dirty="0">
                <a:solidFill>
                  <a:srgbClr val="00319A"/>
                </a:solidFill>
                <a:latin typeface="Trebuchet MS" panose="020B0603020202020204" pitchFamily="34" charset="0"/>
              </a:rPr>
              <a:t>ță Sinaia 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2023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43371B4-C609-4DBE-9F12-29F0E78CD9A6}"/>
              </a:ext>
            </a:extLst>
          </p:cNvPr>
          <p:cNvCxnSpPr/>
          <p:nvPr/>
        </p:nvCxnSpPr>
        <p:spPr>
          <a:xfrm flipH="1">
            <a:off x="6411152" y="2172613"/>
            <a:ext cx="4772025" cy="0"/>
          </a:xfrm>
          <a:prstGeom prst="line">
            <a:avLst/>
          </a:prstGeom>
          <a:ln w="28575">
            <a:solidFill>
              <a:srgbClr val="0031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4479B668-BE8C-4EE7-8244-4771FF412A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037968" y="-3305175"/>
            <a:ext cx="36576000" cy="2032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5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43053B-3954-34DA-8EB2-3F2ABE6CB7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678" y="179498"/>
            <a:ext cx="5594644" cy="8302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1DCB9A1-EBB4-4FB3-8C73-DB2F0F021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164" y="-89394"/>
            <a:ext cx="12501403" cy="69473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-971339" y="6196942"/>
            <a:ext cx="13163339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D3428C7-1EC2-4E72-B2C7-599AC6BD5AF2}"/>
              </a:ext>
            </a:extLst>
          </p:cNvPr>
          <p:cNvSpPr txBox="1"/>
          <p:nvPr/>
        </p:nvSpPr>
        <p:spPr>
          <a:xfrm>
            <a:off x="3333773" y="1871478"/>
            <a:ext cx="5203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7200" b="1" i="0" u="none" strike="noStrike" kern="1200" cap="none" spc="0" normalizeH="0" baseline="0" noProof="0" dirty="0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Mulțumim!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24BDA5-489C-4AD7-8E5E-D47527B82CAF}"/>
              </a:ext>
            </a:extLst>
          </p:cNvPr>
          <p:cNvSpPr txBox="1"/>
          <p:nvPr/>
        </p:nvSpPr>
        <p:spPr>
          <a:xfrm>
            <a:off x="1062447" y="4254167"/>
            <a:ext cx="54431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PROIECT POCA 129872 // 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Creșterea capacității administrative a ANC și MMJS prin sistematizare și simplificare legislativă în domeniul calificărilor</a:t>
            </a: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B07ACA-41F1-4AD5-AF9A-407D293E7F28}"/>
              </a:ext>
            </a:extLst>
          </p:cNvPr>
          <p:cNvSpPr txBox="1"/>
          <p:nvPr/>
        </p:nvSpPr>
        <p:spPr>
          <a:xfrm>
            <a:off x="7559352" y="4582192"/>
            <a:ext cx="5443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proiectpoca129872@anc.edu.ro</a:t>
            </a: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45CB86-0185-4259-A4B0-2C929D842612}"/>
              </a:ext>
            </a:extLst>
          </p:cNvPr>
          <p:cNvSpPr txBox="1"/>
          <p:nvPr/>
        </p:nvSpPr>
        <p:spPr>
          <a:xfrm>
            <a:off x="7559352" y="4325458"/>
            <a:ext cx="5443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http://poca.anc.edu.ro/</a:t>
            </a: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586A5A-B2C7-4CAE-8A98-9537815F2C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401012" y="4400176"/>
            <a:ext cx="158340" cy="158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E3A495-0275-422E-8489-C4D058AFD1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01012" y="4684028"/>
            <a:ext cx="158340" cy="158340"/>
          </a:xfrm>
          <a:prstGeom prst="rect">
            <a:avLst/>
          </a:prstGeom>
        </p:spPr>
      </p:pic>
      <p:pic>
        <p:nvPicPr>
          <p:cNvPr id="2" name="Picture 1" descr="C:\Users\Anc\AppData\Local\Microsoft\Windows\INetCache\Content.Word\text_and_logoANC2022.png">
            <a:extLst>
              <a:ext uri="{FF2B5EF4-FFF2-40B4-BE49-F238E27FC236}">
                <a16:creationId xmlns:a16="http://schemas.microsoft.com/office/drawing/2014/main" id="{89545391-D243-874F-86A2-856EBD05E6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016" y="5812542"/>
            <a:ext cx="1439545" cy="612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4757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C0B0B1-C918-A81B-3945-1FFF9C5BE0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678" y="179498"/>
            <a:ext cx="5594644" cy="8302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DCB9A1-EBB4-4FB3-8C73-DB2F0F021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164" y="-89394"/>
            <a:ext cx="12501403" cy="69473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1295960" y="1405388"/>
            <a:ext cx="9600079" cy="41981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o-RO" sz="2500" dirty="0">
                <a:solidFill>
                  <a:srgbClr val="00319A"/>
                </a:solidFill>
                <a:latin typeface="Trebuchet MS" panose="020B0603020202020204" pitchFamily="34" charset="0"/>
              </a:rPr>
              <a:t>I. </a:t>
            </a:r>
            <a:r>
              <a:rPr lang="en-GB" sz="2500" dirty="0" err="1">
                <a:solidFill>
                  <a:srgbClr val="00319A"/>
                </a:solidFill>
                <a:latin typeface="Trebuchet MS" panose="020B0603020202020204" pitchFamily="34" charset="0"/>
              </a:rPr>
              <a:t>Registrul</a:t>
            </a:r>
            <a:r>
              <a:rPr lang="en-GB" sz="2500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2500" dirty="0" err="1">
                <a:solidFill>
                  <a:srgbClr val="00319A"/>
                </a:solidFill>
                <a:latin typeface="Trebuchet MS" panose="020B0603020202020204" pitchFamily="34" charset="0"/>
              </a:rPr>
              <a:t>Național</a:t>
            </a:r>
            <a:r>
              <a:rPr lang="en-GB" sz="2500" dirty="0">
                <a:solidFill>
                  <a:srgbClr val="00319A"/>
                </a:solidFill>
                <a:latin typeface="Trebuchet MS" panose="020B0603020202020204" pitchFamily="34" charset="0"/>
              </a:rPr>
              <a:t> al </a:t>
            </a:r>
            <a:r>
              <a:rPr lang="en-GB" sz="2500" dirty="0" err="1">
                <a:solidFill>
                  <a:srgbClr val="00319A"/>
                </a:solidFill>
                <a:latin typeface="Trebuchet MS" panose="020B0603020202020204" pitchFamily="34" charset="0"/>
              </a:rPr>
              <a:t>Calificărilor</a:t>
            </a:r>
            <a:r>
              <a:rPr lang="en-GB" sz="2500" dirty="0">
                <a:solidFill>
                  <a:srgbClr val="00319A"/>
                </a:solidFill>
                <a:latin typeface="Trebuchet MS" panose="020B0603020202020204" pitchFamily="34" charset="0"/>
              </a:rPr>
              <a:t> din </a:t>
            </a:r>
            <a:r>
              <a:rPr lang="en-GB" sz="2500" dirty="0" err="1">
                <a:solidFill>
                  <a:srgbClr val="00319A"/>
                </a:solidFill>
                <a:latin typeface="Trebuchet MS" panose="020B0603020202020204" pitchFamily="34" charset="0"/>
              </a:rPr>
              <a:t>Învățământul</a:t>
            </a:r>
            <a:r>
              <a:rPr lang="en-GB" sz="2500" dirty="0">
                <a:solidFill>
                  <a:srgbClr val="00319A"/>
                </a:solidFill>
                <a:latin typeface="Trebuchet MS" panose="020B0603020202020204" pitchFamily="34" charset="0"/>
              </a:rPr>
              <a:t> Superior (RNCIS)</a:t>
            </a:r>
            <a:endParaRPr lang="ro-RO" sz="2500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lvl="0">
              <a:defRPr/>
            </a:pPr>
            <a:endParaRPr lang="ro-RO" sz="2500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lvl="0">
              <a:defRPr/>
            </a:pPr>
            <a:r>
              <a:rPr lang="ro-RO" sz="2500" dirty="0">
                <a:solidFill>
                  <a:srgbClr val="00319A"/>
                </a:solidFill>
                <a:latin typeface="Trebuchet MS" panose="020B0603020202020204" pitchFamily="34" charset="0"/>
              </a:rPr>
              <a:t>II. Activitatea 3.5.1. - Analiza privind titlurile calificărilor obținute prin sistemul de învățământ superior</a:t>
            </a:r>
            <a:endParaRPr lang="en-US" sz="4100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1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Autoritatea</a:t>
            </a:r>
            <a:r>
              <a:rPr lang="en-US" sz="2900" b="1" dirty="0">
                <a:solidFill>
                  <a:srgbClr val="00319A"/>
                </a:solidFill>
                <a:latin typeface="Trebuchet MS" panose="020B0603020202020204" pitchFamily="34" charset="0"/>
              </a:rPr>
              <a:t> N</a:t>
            </a:r>
            <a:r>
              <a:rPr lang="ro-RO" sz="29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ațională</a:t>
            </a:r>
            <a:r>
              <a:rPr lang="ro-RO" sz="2900" b="1" dirty="0">
                <a:solidFill>
                  <a:srgbClr val="00319A"/>
                </a:solidFill>
                <a:latin typeface="Trebuchet MS" panose="020B0603020202020204" pitchFamily="34" charset="0"/>
              </a:rPr>
              <a:t> pentru Calificări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sz="29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900" b="1" dirty="0">
                <a:solidFill>
                  <a:srgbClr val="00319A"/>
                </a:solidFill>
                <a:latin typeface="Trebuchet MS" panose="020B0603020202020204" pitchFamily="34" charset="0"/>
              </a:rPr>
              <a:t> - Ion Virgil -</a:t>
            </a:r>
            <a:endParaRPr lang="en-US" sz="29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585893" y="1206411"/>
            <a:ext cx="11127136" cy="512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C:\Users\Anc\AppData\Local\Microsoft\Windows\INetCache\Content.Word\text_and_logoANC2022.png">
            <a:extLst>
              <a:ext uri="{FF2B5EF4-FFF2-40B4-BE49-F238E27FC236}">
                <a16:creationId xmlns:a16="http://schemas.microsoft.com/office/drawing/2014/main" id="{C95C6A15-1962-75DE-1B9A-151A453CB4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226" y="5823744"/>
            <a:ext cx="1439545" cy="612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8946134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ED04C67-4DD2-42A9-AD81-C54969B382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678" y="179498"/>
            <a:ext cx="5594644" cy="83028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-971339" y="6196942"/>
            <a:ext cx="13163339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164" y="-89394"/>
            <a:ext cx="12501403" cy="694739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609705" y="1009787"/>
            <a:ext cx="10475062" cy="47915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319A"/>
              </a:buClr>
              <a:defRPr/>
            </a:pPr>
            <a:r>
              <a:rPr lang="ro-RO" sz="2600" b="1" dirty="0">
                <a:solidFill>
                  <a:srgbClr val="00319A"/>
                </a:solidFill>
                <a:latin typeface="Trebuchet MS" panose="020B0603020202020204" pitchFamily="34" charset="0"/>
              </a:rPr>
              <a:t>I. </a:t>
            </a:r>
            <a:r>
              <a:rPr lang="en-GB" sz="26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Registrul</a:t>
            </a:r>
            <a:r>
              <a:rPr lang="en-GB" sz="26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26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Național</a:t>
            </a:r>
            <a:r>
              <a:rPr lang="en-GB" sz="2600" b="1" dirty="0">
                <a:solidFill>
                  <a:srgbClr val="00319A"/>
                </a:solidFill>
                <a:latin typeface="Trebuchet MS" panose="020B0603020202020204" pitchFamily="34" charset="0"/>
              </a:rPr>
              <a:t> al </a:t>
            </a:r>
            <a:r>
              <a:rPr lang="en-GB" sz="26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Calificărilor</a:t>
            </a:r>
            <a:r>
              <a:rPr lang="en-GB" sz="2600" b="1" dirty="0">
                <a:solidFill>
                  <a:srgbClr val="00319A"/>
                </a:solidFill>
                <a:latin typeface="Trebuchet MS" panose="020B0603020202020204" pitchFamily="34" charset="0"/>
              </a:rPr>
              <a:t> din </a:t>
            </a:r>
            <a:r>
              <a:rPr lang="en-GB" sz="26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Învățământul</a:t>
            </a:r>
            <a:r>
              <a:rPr lang="en-GB" sz="2600" b="1" dirty="0">
                <a:solidFill>
                  <a:srgbClr val="00319A"/>
                </a:solidFill>
                <a:latin typeface="Trebuchet MS" panose="020B0603020202020204" pitchFamily="34" charset="0"/>
              </a:rPr>
              <a:t> Superior (RNCIS)</a:t>
            </a:r>
            <a:endParaRPr lang="ro-RO" sz="26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19A"/>
              </a:buClr>
              <a:buSzTx/>
              <a:tabLst/>
              <a:defRPr/>
            </a:pP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19A"/>
              </a:buClr>
              <a:buSzTx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Î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n pre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z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</a:rPr>
              <a:t>formatul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este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cel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</a:rPr>
              <a:t>European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</a:t>
            </a: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19A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Rol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actual: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19A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a)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</a:t>
            </a:r>
            <a:r>
              <a:rPr lang="ro-RO" sz="1400" noProof="0" dirty="0">
                <a:solidFill>
                  <a:prstClr val="black"/>
                </a:solidFill>
                <a:latin typeface="Trebuchet MS" panose="020B0603020202020204" pitchFamily="34" charset="0"/>
              </a:rPr>
              <a:t>l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eg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ă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tura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programelor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studii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cu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ocupa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ț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ii din pia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ț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muncii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,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19A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b)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î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ncadrarea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î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n HG </a:t>
            </a:r>
            <a:r>
              <a:rPr kumimoji="0" lang="ro-RO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ș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corelarea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cu ISCED,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19A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c)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men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ț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ionarea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suplimentului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la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diplom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pentru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transparenta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europeana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19A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400" b="1" i="0" u="sng" strike="noStrike" kern="1200" cap="none" spc="0" normalizeH="0" baseline="0" noProof="0" dirty="0" err="1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</a:rPr>
              <a:t>Lipsesc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</a:rPr>
              <a:t> </a:t>
            </a:r>
            <a:r>
              <a:rPr kumimoji="0" lang="en-US" sz="1400" b="1" i="0" u="sng" strike="noStrike" kern="1200" cap="none" spc="0" normalizeH="0" baseline="0" noProof="0" dirty="0" err="1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</a:rPr>
              <a:t>competen</a:t>
            </a:r>
            <a:r>
              <a:rPr kumimoji="0" lang="ro-RO" sz="1400" b="1" i="0" u="sng" strike="noStrike" kern="1200" cap="none" spc="0" normalizeH="0" baseline="0" noProof="0" dirty="0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</a:rPr>
              <a:t>ț</a:t>
            </a:r>
            <a:r>
              <a:rPr kumimoji="0" lang="en-US" sz="1400" b="1" i="0" u="sng" strike="noStrike" kern="1200" cap="none" spc="0" normalizeH="0" baseline="0" noProof="0" dirty="0" err="1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</a:rPr>
              <a:t>ele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</a:rPr>
              <a:t> </a:t>
            </a:r>
            <a:r>
              <a:rPr kumimoji="0" lang="ro-RO" sz="1400" b="1" i="0" u="sng" strike="noStrike" kern="1200" cap="none" spc="0" normalizeH="0" baseline="0" noProof="0" dirty="0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</a:rPr>
              <a:t>ș</a:t>
            </a:r>
            <a:r>
              <a:rPr kumimoji="0" lang="en-US" sz="1400" b="1" i="0" u="sng" strike="noStrike" kern="1200" cap="none" spc="0" normalizeH="0" baseline="0" noProof="0" dirty="0" err="1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</a:rPr>
              <a:t>i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</a:rPr>
              <a:t> </a:t>
            </a:r>
            <a:r>
              <a:rPr kumimoji="0" lang="en-US" sz="1400" b="1" i="0" u="sng" strike="noStrike" kern="1200" cap="none" spc="0" normalizeH="0" baseline="0" noProof="0" dirty="0" err="1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</a:rPr>
              <a:t>rezultatele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</a:rPr>
              <a:t> </a:t>
            </a:r>
            <a:r>
              <a:rPr kumimoji="0" lang="ro-RO" sz="1400" b="1" i="0" u="sng" strike="noStrike" kern="1200" cap="none" spc="0" normalizeH="0" baseline="0" noProof="0" dirty="0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</a:rPr>
              <a:t>î</a:t>
            </a:r>
            <a:r>
              <a:rPr kumimoji="0" lang="en-US" sz="1400" b="1" i="0" u="sng" strike="noStrike" kern="1200" cap="none" spc="0" normalizeH="0" baseline="0" noProof="0" dirty="0" err="1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</a:rPr>
              <a:t>nv</a:t>
            </a:r>
            <a:r>
              <a:rPr kumimoji="0" lang="ro-RO" sz="1400" b="1" i="0" u="sng" strike="noStrike" kern="1200" cap="none" spc="0" normalizeH="0" baseline="0" noProof="0" dirty="0" err="1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</a:rPr>
              <a:t>ăță</a:t>
            </a:r>
            <a:r>
              <a:rPr kumimoji="0" lang="en-US" sz="1400" b="1" i="0" u="sng" strike="noStrike" kern="1200" cap="none" spc="0" normalizeH="0" baseline="0" noProof="0" dirty="0" err="1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</a:rPr>
              <a:t>rii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î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caracterizarea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programului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si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pe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supliment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;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19A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lvl="0" algn="just">
              <a:buClr>
                <a:srgbClr val="00319A"/>
              </a:buClr>
              <a:defRPr/>
            </a:pPr>
            <a:r>
              <a:rPr lang="ro-RO" sz="1400" b="1" i="1" u="sng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Noul RNCIS  </a:t>
            </a:r>
          </a:p>
          <a:p>
            <a:pPr marL="228600" lvl="0" indent="-228600" algn="l">
              <a:buFont typeface="Wingdings" panose="05000000000000000000" pitchFamily="2" charset="2"/>
              <a:buChar char="v"/>
            </a:pPr>
            <a:r>
              <a:rPr lang="ro-RO" sz="1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Aprobat</a:t>
            </a:r>
            <a:r>
              <a:rPr lang="ro-RO" sz="1400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prin </a:t>
            </a:r>
            <a:r>
              <a:rPr lang="nn-NO" sz="1400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ORDIN</a:t>
            </a:r>
            <a:r>
              <a:rPr lang="ro-RO" sz="1400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UL</a:t>
            </a:r>
            <a:r>
              <a:rPr lang="nn-NO" sz="1400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nr. 5.360 din 1 septembrie 2022</a:t>
            </a:r>
            <a:r>
              <a:rPr lang="ro-RO" sz="1400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 î</a:t>
            </a:r>
            <a:r>
              <a:rPr lang="nn-NO" sz="1400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 vig</a:t>
            </a:r>
            <a:r>
              <a:rPr lang="ro-RO" sz="1400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</a:t>
            </a:r>
            <a:r>
              <a:rPr lang="nn-NO" sz="1400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are </a:t>
            </a:r>
            <a:r>
              <a:rPr lang="ro-RO" sz="1400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începând cu </a:t>
            </a:r>
            <a:r>
              <a:rPr lang="en-US" sz="1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01.01.2023</a:t>
            </a:r>
            <a:r>
              <a:rPr lang="ro-RO" sz="1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n-US" sz="1400" b="1" dirty="0">
              <a:solidFill>
                <a:srgbClr val="4472C4">
                  <a:lumMod val="75000"/>
                </a:srgb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228600" lvl="0" indent="-228600" algn="l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La </a:t>
            </a:r>
            <a:r>
              <a:rPr lang="ro-RO" sz="1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US" sz="1400" b="1" dirty="0" err="1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nscrierea</a:t>
            </a:r>
            <a:r>
              <a:rPr lang="en-US" sz="1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US" sz="1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 RNC</a:t>
            </a:r>
            <a:r>
              <a:rPr lang="ro-RO" sz="1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</a:t>
            </a:r>
            <a:r>
              <a:rPr lang="ro-RO" sz="1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RNCIS se men</a:t>
            </a:r>
            <a:r>
              <a:rPr lang="ro-RO" sz="1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400" b="1" dirty="0" err="1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ioneaz</a:t>
            </a:r>
            <a:r>
              <a:rPr lang="ro-RO" sz="1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competen</a:t>
            </a:r>
            <a:r>
              <a:rPr lang="ro-RO" sz="1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400" b="1" dirty="0" err="1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ele</a:t>
            </a:r>
            <a:r>
              <a:rPr lang="ro-RO" sz="1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ro-RO" sz="1400" dirty="0">
              <a:solidFill>
                <a:prstClr val="black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228600" lvl="0" indent="-228600" algn="l">
              <a:buFont typeface="Wingdings" panose="05000000000000000000" pitchFamily="2" charset="2"/>
              <a:buChar char="v"/>
            </a:pPr>
            <a:r>
              <a:rPr lang="en-US" sz="1400" b="1" dirty="0" err="1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Implementarea</a:t>
            </a:r>
            <a:r>
              <a:rPr lang="en-US" sz="1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competen</a:t>
            </a:r>
            <a:r>
              <a:rPr lang="ro-RO" sz="1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400" b="1" dirty="0" err="1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elor</a:t>
            </a:r>
            <a:r>
              <a:rPr lang="en-US" sz="1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 din ESCO:</a:t>
            </a:r>
            <a:endParaRPr lang="ro-RO" sz="1400" b="1" dirty="0">
              <a:solidFill>
                <a:srgbClr val="4472C4">
                  <a:lumMod val="75000"/>
                </a:srgb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dac</a:t>
            </a:r>
            <a:r>
              <a:rPr lang="ro-RO" sz="1400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400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ocupa</a:t>
            </a:r>
            <a:r>
              <a:rPr lang="ro-RO" sz="1400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400" dirty="0" err="1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ia</a:t>
            </a:r>
            <a:r>
              <a:rPr lang="en-US" sz="1400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este</a:t>
            </a:r>
            <a:r>
              <a:rPr lang="en-US" sz="1400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aleas</a:t>
            </a:r>
            <a:r>
              <a:rPr lang="ro-RO" sz="1400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400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din ESCO</a:t>
            </a:r>
            <a:r>
              <a:rPr lang="ro-RO" sz="1400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devin</a:t>
            </a:r>
            <a:r>
              <a:rPr lang="en-US" sz="1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minimum </a:t>
            </a:r>
            <a:r>
              <a:rPr lang="en-US" sz="1400" b="1" dirty="0" err="1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obligatori</a:t>
            </a:r>
            <a:r>
              <a:rPr lang="ro-RO" sz="1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cele</a:t>
            </a:r>
            <a:r>
              <a:rPr lang="en-US" sz="1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din ESCO;</a:t>
            </a:r>
            <a:endParaRPr lang="ro-RO" sz="1400" dirty="0">
              <a:solidFill>
                <a:prstClr val="black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ro-RO" sz="1400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1400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ac</a:t>
            </a:r>
            <a:r>
              <a:rPr lang="ro-RO" sz="1400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400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ocupa</a:t>
            </a:r>
            <a:r>
              <a:rPr lang="ro-RO" sz="1400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400" dirty="0" err="1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ia</a:t>
            </a:r>
            <a:r>
              <a:rPr lang="en-US" sz="1400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apar</a:t>
            </a:r>
            <a:r>
              <a:rPr lang="ro-RO" sz="1400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400" dirty="0" err="1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ine</a:t>
            </a:r>
            <a:r>
              <a:rPr lang="en-US" sz="1400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doar </a:t>
            </a:r>
            <a:r>
              <a:rPr lang="en-US" sz="1400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COR </a:t>
            </a:r>
            <a:r>
              <a:rPr lang="en-US" sz="1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</a:t>
            </a:r>
            <a:r>
              <a:rPr lang="ro-RO" sz="1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80% din </a:t>
            </a:r>
            <a:r>
              <a:rPr lang="ro-RO" sz="1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competențe</a:t>
            </a:r>
            <a:r>
              <a:rPr lang="en-US" sz="1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se </a:t>
            </a:r>
            <a:r>
              <a:rPr lang="en-US" sz="1400" b="1" dirty="0" err="1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aleg</a:t>
            </a:r>
            <a:r>
              <a:rPr lang="en-US" sz="1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din </a:t>
            </a:r>
            <a:r>
              <a:rPr lang="en-US" sz="1400" b="1" dirty="0" err="1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competen</a:t>
            </a:r>
            <a:r>
              <a:rPr lang="ro-RO" sz="1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400" b="1" dirty="0" err="1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ele</a:t>
            </a:r>
            <a:r>
              <a:rPr lang="en-US" sz="1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grupei</a:t>
            </a:r>
            <a:r>
              <a:rPr lang="en-US" sz="1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400" b="1" dirty="0" err="1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baz</a:t>
            </a:r>
            <a:r>
              <a:rPr lang="ro-RO" sz="1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 de care </a:t>
            </a:r>
            <a:r>
              <a:rPr lang="en-US" sz="1400" b="1" dirty="0" err="1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apar</a:t>
            </a:r>
            <a:r>
              <a:rPr lang="ro-RO" sz="1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400" b="1" dirty="0" err="1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ine</a:t>
            </a:r>
            <a:r>
              <a:rPr lang="en-US" sz="1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ocupa</a:t>
            </a:r>
            <a:r>
              <a:rPr lang="ro-RO" sz="1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400" b="1" dirty="0" err="1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ia</a:t>
            </a:r>
            <a:r>
              <a:rPr lang="en-US" sz="1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US" sz="1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 COR/ISCO-08</a:t>
            </a:r>
            <a:r>
              <a:rPr lang="en-US" sz="1400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1400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în concordanță cu </a:t>
            </a:r>
            <a:r>
              <a:rPr lang="en-US" sz="1400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ESCO</a:t>
            </a:r>
            <a:r>
              <a:rPr lang="ro-RO" sz="1400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ANC</a:t>
            </a:r>
            <a:r>
              <a:rPr lang="ro-RO" sz="1400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î</a:t>
            </a:r>
            <a:r>
              <a:rPr lang="en-US" sz="1400" dirty="0" err="1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ncep</a:t>
            </a:r>
            <a:r>
              <a:rPr lang="ro-RO" sz="1400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â</a:t>
            </a:r>
            <a:r>
              <a:rPr lang="en-US" sz="1400" dirty="0" err="1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nd</a:t>
            </a:r>
            <a:r>
              <a:rPr lang="en-US" sz="1400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cu 01.01.2023</a:t>
            </a:r>
            <a:r>
              <a:rPr lang="ro-RO" sz="1400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a</a:t>
            </a:r>
            <a:r>
              <a:rPr lang="en-US" sz="1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publicat </a:t>
            </a:r>
            <a:r>
              <a:rPr lang="ro-RO" sz="1400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pe site-ul oficial </a:t>
            </a:r>
            <a:r>
              <a:rPr lang="en-US" sz="1400" dirty="0" err="1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toate</a:t>
            </a:r>
            <a:r>
              <a:rPr lang="en-US" sz="1400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competențele</a:t>
            </a:r>
            <a:r>
              <a:rPr lang="en-US" sz="1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din ESCO </a:t>
            </a:r>
            <a:r>
              <a:rPr lang="en-US" sz="1400" dirty="0" err="1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organizate</a:t>
            </a:r>
            <a:r>
              <a:rPr lang="en-US" sz="1400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US" sz="1400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grupe</a:t>
            </a:r>
            <a:r>
              <a:rPr lang="en-US" sz="1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400" b="1" dirty="0" err="1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baz</a:t>
            </a:r>
            <a:r>
              <a:rPr lang="ro-RO" sz="1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ă, </a:t>
            </a:r>
            <a:r>
              <a:rPr lang="en-US" sz="1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conform COR/ISCO/ESCO</a:t>
            </a:r>
            <a:r>
              <a:rPr lang="ro-RO" sz="1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ro-RO" sz="1400" dirty="0">
              <a:solidFill>
                <a:prstClr val="black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3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 descr="C:\Users\Anc\AppData\Local\Microsoft\Windows\INetCache\Content.Word\text_and_logoANC202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64" y="5801340"/>
            <a:ext cx="1439545" cy="612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0554151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ED04C67-4DD2-42A9-AD81-C54969B382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678" y="179498"/>
            <a:ext cx="5594644" cy="83028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-971339" y="6196942"/>
            <a:ext cx="13163339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164" y="-89394"/>
            <a:ext cx="12501403" cy="6947394"/>
          </a:xfrm>
          <a:prstGeom prst="rect">
            <a:avLst/>
          </a:prstGeom>
        </p:spPr>
      </p:pic>
      <p:pic>
        <p:nvPicPr>
          <p:cNvPr id="13" name="Picture 12" descr="C:\Users\Anc\AppData\Local\Microsoft\Windows\INetCache\Content.Word\text_and_logoANC202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016" y="5812542"/>
            <a:ext cx="1439545" cy="6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712016" y="1278678"/>
            <a:ext cx="8382000" cy="5461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o-RO" sz="1800" b="1" dirty="0">
                <a:solidFill>
                  <a:srgbClr val="00319A"/>
                </a:solidFill>
                <a:latin typeface="Trebuchet MS" panose="020B0603020202020204" pitchFamily="34" charset="0"/>
                <a:ea typeface="+mn-ea"/>
                <a:cs typeface="+mn-cs"/>
              </a:rPr>
              <a:t>Noul formular de înregistrare - RNCIS</a:t>
            </a:r>
            <a:endParaRPr lang="en-US" sz="2800" b="1" dirty="0">
              <a:solidFill>
                <a:srgbClr val="00319A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162" y="2130594"/>
            <a:ext cx="9078376" cy="332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85078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ED04C67-4DD2-42A9-AD81-C54969B382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678" y="179498"/>
            <a:ext cx="5594644" cy="8302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164" y="-89394"/>
            <a:ext cx="12501403" cy="6947394"/>
          </a:xfrm>
          <a:prstGeom prst="rect">
            <a:avLst/>
          </a:prstGeom>
        </p:spPr>
      </p:pic>
      <p:pic>
        <p:nvPicPr>
          <p:cNvPr id="13" name="Picture 12" descr="C:\Users\Anc\AppData\Local\Microsoft\Windows\INetCache\Content.Word\text_and_logoANC202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016" y="5812542"/>
            <a:ext cx="1439545" cy="6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714" y="2108462"/>
            <a:ext cx="5953125" cy="3114675"/>
          </a:xfrm>
          <a:prstGeom prst="rect">
            <a:avLst/>
          </a:prstGeom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445654" y="1139176"/>
            <a:ext cx="8382000" cy="709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o-RO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Noul formular de înregistrare - RNCIS</a:t>
            </a:r>
            <a:endParaRPr lang="en-US" sz="2800" b="1" dirty="0">
              <a:solidFill>
                <a:srgbClr val="00319A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6229840" y="2260942"/>
            <a:ext cx="628160" cy="1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itle 1">
            <a:hlinkClick r:id="rId6"/>
          </p:cNvPr>
          <p:cNvSpPr txBox="1">
            <a:spLocks/>
          </p:cNvSpPr>
          <p:nvPr/>
        </p:nvSpPr>
        <p:spPr>
          <a:xfrm>
            <a:off x="6858000" y="2080927"/>
            <a:ext cx="1066800" cy="360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1600" b="1" dirty="0">
                <a:solidFill>
                  <a:srgbClr val="00319A"/>
                </a:solidFill>
                <a:latin typeface="Trebuchet MS" panose="020B0603020202020204" pitchFamily="34" charset="0"/>
                <a:ea typeface="+mn-ea"/>
                <a:cs typeface="+mn-cs"/>
              </a:rPr>
              <a:t>ISCO-08</a:t>
            </a:r>
            <a:endParaRPr lang="en-US" sz="1600" b="1" dirty="0">
              <a:solidFill>
                <a:srgbClr val="00319A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6283039" y="3761813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itle 1">
            <a:hlinkClick r:id="rId7"/>
          </p:cNvPr>
          <p:cNvSpPr txBox="1">
            <a:spLocks/>
          </p:cNvSpPr>
          <p:nvPr/>
        </p:nvSpPr>
        <p:spPr>
          <a:xfrm>
            <a:off x="6869639" y="2953117"/>
            <a:ext cx="4738396" cy="1617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1600" b="1" dirty="0">
                <a:solidFill>
                  <a:srgbClr val="00319A"/>
                </a:solidFill>
                <a:latin typeface="Trebuchet MS" panose="020B0603020202020204" pitchFamily="34" charset="0"/>
                <a:ea typeface="+mn-ea"/>
                <a:cs typeface="+mn-cs"/>
              </a:rPr>
              <a:t>Competențe ESCO – Pe site-ul ANC se regăsesc competențele aferente grupelor de bază din ESCO, precum și lista competențelor transversale;</a:t>
            </a:r>
            <a:endParaRPr lang="en-US" sz="1600" b="1" dirty="0">
              <a:solidFill>
                <a:srgbClr val="00319A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-971339" y="6196942"/>
            <a:ext cx="13163339" cy="538120"/>
            <a:chOff x="-971339" y="6196942"/>
            <a:chExt cx="13163339" cy="538120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8819042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ED04C67-4DD2-42A9-AD81-C54969B382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678" y="179498"/>
            <a:ext cx="5594644" cy="8302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164" y="-89394"/>
            <a:ext cx="12501403" cy="6947394"/>
          </a:xfrm>
          <a:prstGeom prst="rect">
            <a:avLst/>
          </a:prstGeom>
        </p:spPr>
      </p:pic>
      <p:pic>
        <p:nvPicPr>
          <p:cNvPr id="13" name="Picture 12" descr="C:\Users\Anc\AppData\Local\Microsoft\Windows\INetCache\Content.Word\text_and_logoANC202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016" y="5812542"/>
            <a:ext cx="1439545" cy="612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-971339" y="6196942"/>
            <a:ext cx="13163339" cy="538120"/>
            <a:chOff x="-971339" y="6196942"/>
            <a:chExt cx="13163339" cy="53812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>
          <a:xfrm>
            <a:off x="445654" y="637074"/>
            <a:ext cx="8382000" cy="8683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o-RO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Noul formular de înregistrare - RNCIS</a:t>
            </a:r>
            <a:endParaRPr lang="en-US" sz="2800" b="1" dirty="0">
              <a:solidFill>
                <a:srgbClr val="00319A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654" y="1814527"/>
            <a:ext cx="5991225" cy="4027609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6001240" y="2060660"/>
            <a:ext cx="628160" cy="1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itle 1">
            <a:hlinkClick r:id="rId7"/>
          </p:cNvPr>
          <p:cNvSpPr txBox="1">
            <a:spLocks/>
          </p:cNvSpPr>
          <p:nvPr/>
        </p:nvSpPr>
        <p:spPr>
          <a:xfrm>
            <a:off x="6787661" y="1963012"/>
            <a:ext cx="2198254" cy="360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1200" b="1" dirty="0">
                <a:solidFill>
                  <a:srgbClr val="00319A"/>
                </a:solidFill>
                <a:latin typeface="Trebuchet MS" panose="020B0603020202020204" pitchFamily="34" charset="0"/>
                <a:ea typeface="+mn-ea"/>
                <a:cs typeface="+mn-cs"/>
              </a:rPr>
              <a:t>Acces la alte ocupații din COR/ESCO</a:t>
            </a:r>
            <a:endParaRPr lang="en-US" sz="1200" b="1" dirty="0">
              <a:solidFill>
                <a:srgbClr val="00319A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991898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ED04C67-4DD2-42A9-AD81-C54969B382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678" y="179498"/>
            <a:ext cx="5594644" cy="8302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164" y="-89394"/>
            <a:ext cx="12501403" cy="6947394"/>
          </a:xfrm>
          <a:prstGeom prst="rect">
            <a:avLst/>
          </a:prstGeom>
        </p:spPr>
      </p:pic>
      <p:pic>
        <p:nvPicPr>
          <p:cNvPr id="13" name="Picture 12" descr="C:\Users\Anc\AppData\Local\Microsoft\Windows\INetCache\Content.Word\text_and_logoANC202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016" y="5812542"/>
            <a:ext cx="1439545" cy="612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-971339" y="6196942"/>
            <a:ext cx="13163339" cy="538120"/>
            <a:chOff x="-971339" y="6196942"/>
            <a:chExt cx="13163339" cy="53812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445654" y="1139176"/>
            <a:ext cx="8382000" cy="8683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o-RO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Noul formular de înregistrare - RNCIS</a:t>
            </a:r>
            <a:endParaRPr lang="en-US" sz="2800" b="1" dirty="0">
              <a:solidFill>
                <a:srgbClr val="00319A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654" y="2304141"/>
            <a:ext cx="6677886" cy="327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30063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ED04C67-4DD2-42A9-AD81-C54969B382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678" y="221930"/>
            <a:ext cx="5594644" cy="8302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164" y="-89394"/>
            <a:ext cx="12501403" cy="6947394"/>
          </a:xfrm>
          <a:prstGeom prst="rect">
            <a:avLst/>
          </a:prstGeom>
        </p:spPr>
      </p:pic>
      <p:pic>
        <p:nvPicPr>
          <p:cNvPr id="13" name="Picture 12" descr="C:\Users\Anc\AppData\Local\Microsoft\Windows\INetCache\Content.Word\text_and_logoANC202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016" y="5812542"/>
            <a:ext cx="1439545" cy="612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-971339" y="6196942"/>
            <a:ext cx="13163339" cy="538120"/>
            <a:chOff x="-971339" y="6196942"/>
            <a:chExt cx="13163339" cy="53812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>
          <a:xfrm>
            <a:off x="445654" y="1139176"/>
            <a:ext cx="8382000" cy="8683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1800" b="1">
                <a:solidFill>
                  <a:srgbClr val="00319A"/>
                </a:solidFill>
                <a:latin typeface="Trebuchet MS" panose="020B0603020202020204" pitchFamily="34" charset="0"/>
              </a:rPr>
              <a:t>Noul formular de înregistrare - RNCIS</a:t>
            </a:r>
            <a:endParaRPr lang="en-US" sz="2800" b="1" dirty="0">
              <a:solidFill>
                <a:srgbClr val="00319A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654" y="1676400"/>
            <a:ext cx="6238875" cy="40132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27D9CE-9933-A254-8D6C-A79CE93B7F30}"/>
              </a:ext>
            </a:extLst>
          </p:cNvPr>
          <p:cNvSpPr txBox="1">
            <a:spLocks/>
          </p:cNvSpPr>
          <p:nvPr/>
        </p:nvSpPr>
        <p:spPr>
          <a:xfrm>
            <a:off x="445654" y="637074"/>
            <a:ext cx="8382000" cy="8683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o-RO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Noul formular de înregistrare - RNCIS</a:t>
            </a:r>
            <a:endParaRPr lang="en-US" sz="2800" b="1" dirty="0">
              <a:solidFill>
                <a:srgbClr val="00319A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708423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F38083-6414-2150-3F58-00A74727E9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678" y="179498"/>
            <a:ext cx="5594644" cy="8302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037968" y="-3305175"/>
            <a:ext cx="36576000" cy="203263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DE91D1E-0B9A-068A-8114-BDB2718F7F1A}"/>
              </a:ext>
            </a:extLst>
          </p:cNvPr>
          <p:cNvGrpSpPr/>
          <p:nvPr/>
        </p:nvGrpSpPr>
        <p:grpSpPr>
          <a:xfrm>
            <a:off x="-971339" y="6196942"/>
            <a:ext cx="13163339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latin typeface="Trebuchet MS" panose="020B0603020202020204" pitchFamily="34" charset="0"/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5BC3E71-D1A6-6BC8-ED6A-3CFCA963F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158" y="2575352"/>
            <a:ext cx="4849707" cy="1707296"/>
          </a:xfrm>
        </p:spPr>
        <p:txBody>
          <a:bodyPr>
            <a:noAutofit/>
          </a:bodyPr>
          <a:lstStyle/>
          <a:p>
            <a:pPr algn="l"/>
            <a:r>
              <a:rPr lang="ro-RO" sz="2000" dirty="0">
                <a:solidFill>
                  <a:srgbClr val="00319A"/>
                </a:solidFill>
                <a:latin typeface="Trebuchet MS" panose="020B0603020202020204" pitchFamily="34" charset="0"/>
              </a:rPr>
              <a:t>Propunerile experților implicați în activitatea A3.5.1. din proiectul POCA</a:t>
            </a:r>
            <a:endParaRPr lang="en-US" sz="3200" dirty="0">
              <a:solidFill>
                <a:srgbClr val="00319A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D3CE96D4-5F2D-02F7-E09A-D54F867671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5993705"/>
              </p:ext>
            </p:extLst>
          </p:nvPr>
        </p:nvGraphicFramePr>
        <p:xfrm>
          <a:off x="6250032" y="926901"/>
          <a:ext cx="4988560" cy="49801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4280">
                  <a:extLst>
                    <a:ext uri="{9D8B030D-6E8A-4147-A177-3AD203B41FA5}">
                      <a16:colId xmlns:a16="http://schemas.microsoft.com/office/drawing/2014/main" val="474639925"/>
                    </a:ext>
                  </a:extLst>
                </a:gridCol>
                <a:gridCol w="2494280">
                  <a:extLst>
                    <a:ext uri="{9D8B030D-6E8A-4147-A177-3AD203B41FA5}">
                      <a16:colId xmlns:a16="http://schemas.microsoft.com/office/drawing/2014/main" val="1442777654"/>
                    </a:ext>
                  </a:extLst>
                </a:gridCol>
              </a:tblGrid>
              <a:tr h="36835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kern="1200" dirty="0" err="1">
                          <a:solidFill>
                            <a:srgbClr val="00319A"/>
                          </a:solidFill>
                          <a:latin typeface="Trebuchet MS" panose="020B0603020202020204" pitchFamily="34" charset="0"/>
                          <a:ea typeface="+mj-ea"/>
                          <a:cs typeface="+mj-cs"/>
                        </a:rPr>
                        <a:t>Titlul</a:t>
                      </a:r>
                      <a:r>
                        <a:rPr lang="en-GB" sz="1400" b="1" kern="1200" dirty="0">
                          <a:solidFill>
                            <a:srgbClr val="00319A"/>
                          </a:solidFill>
                          <a:latin typeface="Trebuchet MS" panose="020B0603020202020204" pitchFamily="34" charset="0"/>
                          <a:ea typeface="+mj-ea"/>
                          <a:cs typeface="+mj-cs"/>
                        </a:rPr>
                        <a:t> </a:t>
                      </a:r>
                      <a:r>
                        <a:rPr lang="en-GB" sz="1400" b="1" kern="1200" dirty="0" err="1">
                          <a:solidFill>
                            <a:srgbClr val="00319A"/>
                          </a:solidFill>
                          <a:latin typeface="Trebuchet MS" panose="020B0603020202020204" pitchFamily="34" charset="0"/>
                          <a:ea typeface="+mj-ea"/>
                          <a:cs typeface="+mj-cs"/>
                        </a:rPr>
                        <a:t>specializarii</a:t>
                      </a:r>
                      <a:r>
                        <a:rPr lang="en-GB" sz="1400" b="1" kern="1200" dirty="0">
                          <a:solidFill>
                            <a:srgbClr val="00319A"/>
                          </a:solidFill>
                          <a:latin typeface="Trebuchet MS" panose="020B0603020202020204" pitchFamily="34" charset="0"/>
                          <a:ea typeface="+mj-ea"/>
                          <a:cs typeface="+mj-cs"/>
                        </a:rPr>
                        <a:t> (3)</a:t>
                      </a: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kern="1200" dirty="0">
                          <a:solidFill>
                            <a:srgbClr val="00319A"/>
                          </a:solidFill>
                          <a:latin typeface="Trebuchet MS" panose="020B0603020202020204" pitchFamily="34" charset="0"/>
                          <a:ea typeface="+mj-ea"/>
                          <a:cs typeface="+mj-cs"/>
                        </a:rPr>
                        <a:t>Nivel de</a:t>
                      </a:r>
                      <a:r>
                        <a:rPr lang="es-ES" sz="1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s-ES" sz="1400" b="1" kern="1200" dirty="0">
                          <a:solidFill>
                            <a:srgbClr val="00319A"/>
                          </a:solidFill>
                          <a:latin typeface="Trebuchet MS" panose="020B0603020202020204" pitchFamily="34" charset="0"/>
                          <a:ea typeface="+mj-ea"/>
                          <a:cs typeface="+mj-cs"/>
                        </a:rPr>
                        <a:t>calificare CNC/EQF al </a:t>
                      </a:r>
                      <a:r>
                        <a:rPr lang="es-ES" sz="1400" b="1" kern="1200" dirty="0" err="1">
                          <a:solidFill>
                            <a:srgbClr val="00319A"/>
                          </a:solidFill>
                          <a:latin typeface="Trebuchet MS" panose="020B0603020202020204" pitchFamily="34" charset="0"/>
                          <a:ea typeface="+mj-ea"/>
                          <a:cs typeface="+mj-cs"/>
                        </a:rPr>
                        <a:t>specializari</a:t>
                      </a:r>
                      <a:r>
                        <a:rPr lang="es-ES" sz="1400" b="1" kern="1200" dirty="0">
                          <a:solidFill>
                            <a:srgbClr val="00319A"/>
                          </a:solidFill>
                          <a:latin typeface="Trebuchet MS" panose="020B0603020202020204" pitchFamily="34" charset="0"/>
                          <a:ea typeface="+mj-ea"/>
                          <a:cs typeface="+mj-cs"/>
                        </a:rPr>
                        <a:t>  (3)</a:t>
                      </a: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2464506"/>
                  </a:ext>
                </a:extLst>
              </a:tr>
              <a:tr h="198048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  <a:latin typeface="Trebuchet MS" panose="020B0603020202020204" pitchFamily="34" charset="0"/>
                        </a:rPr>
                        <a:t>cercetător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489049"/>
                  </a:ext>
                </a:extLst>
              </a:tr>
              <a:tr h="198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err="1">
                          <a:effectLst/>
                          <a:latin typeface="Trebuchet MS" panose="020B0603020202020204" pitchFamily="34" charset="0"/>
                        </a:rPr>
                        <a:t>inginer</a:t>
                      </a:r>
                      <a:r>
                        <a:rPr lang="en-GB" sz="1200" u="none" strike="noStrike" dirty="0">
                          <a:effectLst/>
                          <a:latin typeface="Trebuchet MS" panose="020B0603020202020204" pitchFamily="34" charset="0"/>
                        </a:rPr>
                        <a:t> de </a:t>
                      </a:r>
                      <a:r>
                        <a:rPr lang="en-GB" sz="1200" u="none" strike="noStrike" dirty="0" err="1">
                          <a:effectLst/>
                          <a:latin typeface="Trebuchet MS" panose="020B0603020202020204" pitchFamily="34" charset="0"/>
                        </a:rPr>
                        <a:t>cercetare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0193278"/>
                  </a:ext>
                </a:extLst>
              </a:tr>
              <a:tr h="198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err="1">
                          <a:effectLst/>
                          <a:latin typeface="Trebuchet MS" panose="020B0603020202020204" pitchFamily="34" charset="0"/>
                        </a:rPr>
                        <a:t>asistent</a:t>
                      </a:r>
                      <a:r>
                        <a:rPr lang="en-GB" sz="1200" u="none" strike="noStrike" dirty="0">
                          <a:effectLst/>
                          <a:latin typeface="Trebuchet MS" panose="020B0603020202020204" pitchFamily="34" charset="0"/>
                        </a:rPr>
                        <a:t> de </a:t>
                      </a:r>
                      <a:r>
                        <a:rPr lang="en-GB" sz="1200" u="none" strike="noStrike" dirty="0" err="1">
                          <a:effectLst/>
                          <a:latin typeface="Trebuchet MS" panose="020B0603020202020204" pitchFamily="34" charset="0"/>
                        </a:rPr>
                        <a:t>cercetare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961731"/>
                  </a:ext>
                </a:extLst>
              </a:tr>
              <a:tr h="198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  <a:latin typeface="Trebuchet MS" panose="020B0603020202020204" pitchFamily="34" charset="0"/>
                        </a:rPr>
                        <a:t>consilier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670892"/>
                  </a:ext>
                </a:extLst>
              </a:tr>
              <a:tr h="198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rebuchet MS" panose="020B0603020202020204" pitchFamily="34" charset="0"/>
                        </a:rPr>
                        <a:t>expert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527954"/>
                  </a:ext>
                </a:extLst>
              </a:tr>
              <a:tr h="198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rebuchet MS" panose="020B0603020202020204" pitchFamily="34" charset="0"/>
                        </a:rPr>
                        <a:t>inspector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3540536"/>
                  </a:ext>
                </a:extLst>
              </a:tr>
              <a:tr h="198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err="1">
                          <a:effectLst/>
                          <a:latin typeface="Trebuchet MS" panose="020B0603020202020204" pitchFamily="34" charset="0"/>
                        </a:rPr>
                        <a:t>proiectant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2218054"/>
                  </a:ext>
                </a:extLst>
              </a:tr>
              <a:tr h="198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rebuchet MS" panose="020B0603020202020204" pitchFamily="34" charset="0"/>
                        </a:rPr>
                        <a:t>specialist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8039527"/>
                  </a:ext>
                </a:extLst>
              </a:tr>
              <a:tr h="198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rebuchet MS" panose="020B0603020202020204" pitchFamily="34" charset="0"/>
                        </a:rPr>
                        <a:t>auditor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994290"/>
                  </a:ext>
                </a:extLst>
              </a:tr>
              <a:tr h="198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err="1">
                          <a:effectLst/>
                          <a:latin typeface="Trebuchet MS" panose="020B0603020202020204" pitchFamily="34" charset="0"/>
                        </a:rPr>
                        <a:t>analist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186842"/>
                  </a:ext>
                </a:extLst>
              </a:tr>
              <a:tr h="198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err="1">
                          <a:effectLst/>
                          <a:latin typeface="Trebuchet MS" panose="020B0603020202020204" pitchFamily="34" charset="0"/>
                        </a:rPr>
                        <a:t>Asistent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659304"/>
                  </a:ext>
                </a:extLst>
              </a:tr>
              <a:tr h="198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rebuchet MS" panose="020B0603020202020204" pitchFamily="34" charset="0"/>
                        </a:rPr>
                        <a:t>consultant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032647"/>
                  </a:ext>
                </a:extLst>
              </a:tr>
              <a:tr h="198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rebuchet MS" panose="020B0603020202020204" pitchFamily="34" charset="0"/>
                        </a:rPr>
                        <a:t>evaluator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6514184"/>
                  </a:ext>
                </a:extLst>
              </a:tr>
              <a:tr h="198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rebuchet MS" panose="020B0603020202020204" pitchFamily="34" charset="0"/>
                        </a:rPr>
                        <a:t>broker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4094339"/>
                  </a:ext>
                </a:extLst>
              </a:tr>
              <a:tr h="198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err="1">
                          <a:effectLst/>
                          <a:latin typeface="Trebuchet MS" panose="020B0603020202020204" pitchFamily="34" charset="0"/>
                        </a:rPr>
                        <a:t>gemolog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9872534"/>
                  </a:ext>
                </a:extLst>
              </a:tr>
              <a:tr h="198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  <a:latin typeface="Trebuchet MS" panose="020B0603020202020204" pitchFamily="34" charset="0"/>
                        </a:rPr>
                        <a:t>administrator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0924824"/>
                  </a:ext>
                </a:extLst>
              </a:tr>
              <a:tr h="198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err="1">
                          <a:effectLst/>
                          <a:latin typeface="Trebuchet MS" panose="020B0603020202020204" pitchFamily="34" charset="0"/>
                        </a:rPr>
                        <a:t>lichidator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543599"/>
                  </a:ext>
                </a:extLst>
              </a:tr>
              <a:tr h="198048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  <a:latin typeface="Trebuchet MS" panose="020B0603020202020204" pitchFamily="34" charset="0"/>
                        </a:rPr>
                        <a:t>manager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181310"/>
                  </a:ext>
                </a:extLst>
              </a:tr>
              <a:tr h="198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rebuchet MS" panose="020B0603020202020204" pitchFamily="34" charset="0"/>
                        </a:rPr>
                        <a:t>Preparator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671930"/>
                  </a:ext>
                </a:extLst>
              </a:tr>
              <a:tr h="198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err="1">
                          <a:effectLst/>
                          <a:latin typeface="Trebuchet MS" panose="020B0603020202020204" pitchFamily="34" charset="0"/>
                        </a:rPr>
                        <a:t>Tehnician</a:t>
                      </a:r>
                      <a:r>
                        <a:rPr lang="en-GB" sz="1200" u="none" strike="noStrike" dirty="0">
                          <a:effectLst/>
                          <a:latin typeface="Trebuchet MS" panose="020B0603020202020204" pitchFamily="34" charset="0"/>
                        </a:rPr>
                        <a:t> superior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255584"/>
                  </a:ext>
                </a:extLst>
              </a:tr>
              <a:tr h="198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err="1">
                          <a:effectLst/>
                          <a:latin typeface="Trebuchet MS" panose="020B0603020202020204" pitchFamily="34" charset="0"/>
                        </a:rPr>
                        <a:t>Maistru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62513"/>
                  </a:ext>
                </a:extLst>
              </a:tr>
              <a:tr h="198048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  <a:latin typeface="Trebuchet MS" panose="020B0603020202020204" pitchFamily="34" charset="0"/>
                        </a:rPr>
                        <a:t>Subinginer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57248"/>
                  </a:ext>
                </a:extLst>
              </a:tr>
              <a:tr h="11638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err="1">
                          <a:effectLst/>
                          <a:latin typeface="Trebuchet MS" panose="020B0603020202020204" pitchFamily="34" charset="0"/>
                        </a:rPr>
                        <a:t>Laborant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3943388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92733BCD-8EF9-5BCE-67AE-D55976501B68}"/>
              </a:ext>
            </a:extLst>
          </p:cNvPr>
          <p:cNvSpPr txBox="1"/>
          <p:nvPr/>
        </p:nvSpPr>
        <p:spPr>
          <a:xfrm>
            <a:off x="477158" y="1238571"/>
            <a:ext cx="48497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o-RO" sz="2400" b="1" dirty="0">
                <a:solidFill>
                  <a:srgbClr val="00319A"/>
                </a:solidFill>
                <a:latin typeface="Trebuchet MS" panose="020B0603020202020204" pitchFamily="34" charset="0"/>
              </a:rPr>
              <a:t>II. Activitatea 3.5.1. - Analiza privind titlurile calificărilor obținute prin sistemul de învățământ superior</a:t>
            </a:r>
            <a:endParaRPr lang="en-US" sz="40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88661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14441</TotalTime>
  <Words>494</Words>
  <Application>Microsoft Office PowerPoint</Application>
  <PresentationFormat>Widescreen</PresentationFormat>
  <Paragraphs>93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Trebuchet MS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Propunerile experților implicați în activitatea A3.5.1. din proiectul POCA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INTALNIRE ARACIS-ANC</dc:title>
  <dc:creator>Windows User</dc:creator>
  <cp:lastModifiedBy>Virgil Ion</cp:lastModifiedBy>
  <cp:revision>584</cp:revision>
  <cp:lastPrinted>2022-06-27T05:11:15Z</cp:lastPrinted>
  <dcterms:created xsi:type="dcterms:W3CDTF">2022-04-27T23:52:38Z</dcterms:created>
  <dcterms:modified xsi:type="dcterms:W3CDTF">2023-02-23T08:10:58Z</dcterms:modified>
</cp:coreProperties>
</file>