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58" r:id="rId4"/>
    <p:sldId id="261" r:id="rId5"/>
    <p:sldId id="262" r:id="rId6"/>
    <p:sldId id="266" r:id="rId7"/>
    <p:sldId id="264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59" r:id="rId18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28138EA-9190-4A03-8762-2BD535E106AC}">
          <p14:sldIdLst>
            <p14:sldId id="279"/>
            <p14:sldId id="257"/>
          </p14:sldIdLst>
        </p14:section>
        <p14:section name="Conținut" id="{8659D398-6825-4B59-8CBA-9EF9A0DF9718}">
          <p14:sldIdLst>
            <p14:sldId id="258"/>
            <p14:sldId id="261"/>
            <p14:sldId id="262"/>
            <p14:sldId id="266"/>
            <p14:sldId id="264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</p14:sldIdLst>
        </p14:section>
        <p14:section name="Outro" id="{9C6D373D-4428-436A-9BB5-396BC484DBBF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60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728606-6400-4306-A991-26E319382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5FFC25D-0B1A-4AD6-A7E1-966620772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46EEE3-BC6F-4F8C-8433-7BF1D08F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A94910-B0C1-4615-B2FD-B49CAE3A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E6C5F3-8AE3-4A56-9A3C-B9E1A7A4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2260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2DA859-7445-4D72-8817-D8EF9FAF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51FC45-2B08-468B-B766-B5BFE60D6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9D9F39-A4DA-4E77-A46F-13B99929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5FE9DA-559E-42A0-8F29-457BCBBE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87DFB9-7086-4FEF-BE11-D8FD7F7A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3409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301DD6E-6169-4C71-9380-955D5F729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3F2D51F-1EC5-491E-BB59-B966F1B89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CA491A-97E2-4C6E-A58C-286BB07F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D16717-389A-4633-89CB-01DC6C84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E490E-30A1-4389-8C44-FC02528F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5343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9E9330-100A-447B-9041-CF0D12DE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C1E721-19DF-46DD-8E9B-7EC94AF6A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558687-C715-4AE4-A673-2D7A41BD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389D4F-D0F6-43E6-92D3-E38C3187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4A15B2-E32B-4558-BE85-14D79B0A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9534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3C4F1-691E-42C6-A838-88B7E99F6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6F2C54-D472-42E7-8073-63FBDAA0B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23A93F-B8B3-4781-930B-56F9FE34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E218C9-B8F7-457B-8455-A16141D9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3FA473-D3B8-4077-82CC-E90EEA21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6607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181A71-8159-4B10-8055-215C67A4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708980-DF24-4E56-A3EC-F32FADDB5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9029F4-80F4-415D-B843-65848311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9D224B-3C1B-4CDD-9CFD-8594975D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A3CCFA-B1F7-4B80-BF9A-E29448FE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64B630-4FAD-4133-B582-36F8CA53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42032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D46817-48C7-4A19-BCCD-29292218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772CF88-0492-46EA-B06F-25DF4B79F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341FC73-1EC1-4D6C-A848-BD49D3E8B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9B4DE05-473E-41CA-BF4A-3C4604DE8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2F47A12-EA11-434C-8B22-68BF83170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7698E42-F5F9-4621-8C33-7E1AFA6A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39D730-3F47-4FAE-8F8D-77490C79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058F17-061E-48BA-AD17-B67F3AAC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53651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82380-6816-41AE-9852-8B664374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1E1990-AF06-42D8-9400-94137170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43EFA57-D254-47A3-89A6-C117C8E2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B2E7246-4130-43A0-A509-97462C7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6983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CF42F4D-A1CA-44E2-9A73-DBD7815AC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F2423D8-C9C6-4537-BD26-7E751890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3E4DAC-06DD-4BBF-AB15-1F02EF32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653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6EB809-3798-4E34-A559-2477FEEB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400176-2B48-423E-9CB2-90F6228E8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E18036-A977-4750-BE4D-E44E1A1C4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8358168-BC28-469B-9BF1-1B0E1EF0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79BA2B-B6B4-42B0-896D-154731F1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2C6A22-020B-402F-8A22-8FC3C8A4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3014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FA9BC0-27CC-41DB-9B98-337DCB76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54E5A4-BC90-4654-BB57-3C20D7777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8465A8-EBE6-41DE-8420-F52FD5D06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8DF86F-446F-45D6-AC7B-8A56241E0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6243E2-5CB5-404E-ADDE-9DE82C07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405E1D-FC2E-4962-81AB-8E432DEA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9146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2BB0709-3F05-43A7-BE0C-D5D76932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DE63B4-055C-466A-83FC-000731F9D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156B53-65A7-436A-AA30-B45122960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C595F-A9E8-407C-B6A5-BD83D942DD5A}" type="datetimeFigureOut">
              <a:rPr lang="ro-RO" smtClean="0"/>
              <a:t>09.02.2023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AA8F0B-9EA5-4AB4-BB81-8586E08D9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65C8AA-91D6-43E7-AAA1-8C2B23A4D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4040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19CBD8-AF28-4DA4-9348-80A611C59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79B668-BE8C-4EE7-8244-4771FF412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-12037968" y="-3305175"/>
            <a:ext cx="36576000" cy="20326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AE88B9-613A-4CC2-965F-985DF4D2C088}"/>
              </a:ext>
            </a:extLst>
          </p:cNvPr>
          <p:cNvSpPr txBox="1"/>
          <p:nvPr/>
        </p:nvSpPr>
        <p:spPr>
          <a:xfrm>
            <a:off x="4637207" y="3743483"/>
            <a:ext cx="970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rgbClr val="00319A"/>
                </a:solidFill>
                <a:latin typeface="Trebuchet MS" panose="020B0603020202020204" pitchFamily="34" charset="0"/>
              </a:rPr>
              <a:t>PROIECT POCA 129872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3428C7-1EC2-4E72-B2C7-599AC6BD5AF2}"/>
              </a:ext>
            </a:extLst>
          </p:cNvPr>
          <p:cNvSpPr txBox="1"/>
          <p:nvPr/>
        </p:nvSpPr>
        <p:spPr>
          <a:xfrm>
            <a:off x="4637207" y="4191570"/>
            <a:ext cx="970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Creșterea capacității administrative a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ANC și MMJS prin sistematizare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și simplificare legislativă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în domeniul calificărilor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99ED61-B54F-49AF-80F9-BDB0C44BFD0E}"/>
              </a:ext>
            </a:extLst>
          </p:cNvPr>
          <p:cNvSpPr txBox="1"/>
          <p:nvPr/>
        </p:nvSpPr>
        <p:spPr>
          <a:xfrm>
            <a:off x="8586580" y="5416032"/>
            <a:ext cx="544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>
                <a:solidFill>
                  <a:srgbClr val="00319A"/>
                </a:solidFill>
                <a:latin typeface="Trebuchet MS" panose="020B0603020202020204" pitchFamily="34" charset="0"/>
              </a:rPr>
              <a:t>Cod MySMIS129872</a:t>
            </a:r>
            <a:endParaRPr lang="ro-RO" sz="1600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54F846-8F88-47F7-B2F4-5702A4C4A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079" y="1009786"/>
            <a:ext cx="7117979" cy="456842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3031AC-6E0E-47B6-A7F9-3609713EF224}"/>
              </a:ext>
            </a:extLst>
          </p:cNvPr>
          <p:cNvSpPr txBox="1"/>
          <p:nvPr/>
        </p:nvSpPr>
        <p:spPr>
          <a:xfrm>
            <a:off x="6961306" y="1385268"/>
            <a:ext cx="4914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rgbClr val="00319A"/>
                </a:solidFill>
                <a:latin typeface="Trebuchet MS" panose="020B0603020202020204" pitchFamily="34" charset="0"/>
              </a:rPr>
              <a:t>Eveniment diseminare: „</a:t>
            </a:r>
            <a:r>
              <a:rPr lang="ro-RO" sz="2400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Standardizarea </a:t>
            </a:r>
            <a:r>
              <a:rPr lang="ro-RO" sz="2400" b="1" dirty="0">
                <a:solidFill>
                  <a:srgbClr val="00319A"/>
                </a:solidFill>
                <a:latin typeface="Trebuchet MS" panose="020B0603020202020204" pitchFamily="34" charset="0"/>
              </a:rPr>
              <a:t>procesului de evaluare a competențelor profesionale – vector pentru transparența și recunoașterea </a:t>
            </a:r>
            <a:r>
              <a:rPr lang="ro-RO" sz="2400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calificărilor.”</a:t>
            </a:r>
            <a:endParaRPr lang="ro-RO" sz="24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43371B4-C609-4DBE-9F12-29F0E78CD9A6}"/>
              </a:ext>
            </a:extLst>
          </p:cNvPr>
          <p:cNvCxnSpPr/>
          <p:nvPr/>
        </p:nvCxnSpPr>
        <p:spPr>
          <a:xfrm flipH="1">
            <a:off x="7104181" y="3744769"/>
            <a:ext cx="4772025" cy="0"/>
          </a:xfrm>
          <a:prstGeom prst="line">
            <a:avLst/>
          </a:prstGeom>
          <a:ln w="28575">
            <a:solidFill>
              <a:srgbClr val="0031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:\Users\Anc\AppData\Local\Microsoft\Windows\INetCache\Content.Word\text_and_logoANC2022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92" y="5754586"/>
            <a:ext cx="1355857" cy="6264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182852" y="5223443"/>
            <a:ext cx="249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Hotel Palace, Sinaia</a:t>
            </a:r>
          </a:p>
          <a:p>
            <a:pPr algn="ctr"/>
            <a:r>
              <a:rPr lang="ro-RO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16-18 </a:t>
            </a:r>
            <a:r>
              <a:rPr lang="ro-RO" b="1" dirty="0">
                <a:solidFill>
                  <a:srgbClr val="00319A"/>
                </a:solidFill>
                <a:latin typeface="Trebuchet MS" panose="020B0603020202020204" pitchFamily="34" charset="0"/>
              </a:rPr>
              <a:t>februarie 2023</a:t>
            </a:r>
          </a:p>
        </p:txBody>
      </p:sp>
    </p:spTree>
    <p:extLst>
      <p:ext uri="{BB962C8B-B14F-4D97-AF65-F5344CB8AC3E}">
        <p14:creationId xmlns:p14="http://schemas.microsoft.com/office/powerpoint/2010/main" val="311966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339" y="-117089"/>
            <a:ext cx="13318041" cy="6975089"/>
          </a:xfrm>
          <a:prstGeom prst="rect">
            <a:avLst/>
          </a:prstGeom>
        </p:spPr>
      </p:pic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14" y="5798548"/>
            <a:ext cx="1640382" cy="5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 b="6183"/>
          <a:stretch/>
        </p:blipFill>
        <p:spPr>
          <a:xfrm>
            <a:off x="551542" y="1009786"/>
            <a:ext cx="11219543" cy="466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9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211"/>
            <a:ext cx="11887200" cy="6436519"/>
          </a:xfrm>
          <a:prstGeom prst="rect">
            <a:avLst/>
          </a:prstGeom>
        </p:spPr>
      </p:pic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14" y="5588000"/>
            <a:ext cx="1736027" cy="60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3" b="59294"/>
          <a:stretch/>
        </p:blipFill>
        <p:spPr>
          <a:xfrm>
            <a:off x="1664046" y="1179073"/>
            <a:ext cx="9023494" cy="322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7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6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B6067D-E041-4C3E-80B8-3894A57EE840}"/>
              </a:ext>
            </a:extLst>
          </p:cNvPr>
          <p:cNvSpPr txBox="1"/>
          <p:nvPr/>
        </p:nvSpPr>
        <p:spPr>
          <a:xfrm>
            <a:off x="422091" y="893964"/>
            <a:ext cx="106487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500" dirty="0">
                <a:solidFill>
                  <a:schemeClr val="accent1"/>
                </a:solidFill>
              </a:rPr>
              <a:t> </a:t>
            </a:r>
            <a:r>
              <a:rPr lang="en-US" sz="2500" dirty="0">
                <a:solidFill>
                  <a:schemeClr val="accent1"/>
                </a:solidFill>
              </a:rPr>
              <a:t>STANDARD OCUPA</a:t>
            </a:r>
            <a:r>
              <a:rPr lang="ro-RO" sz="2500" dirty="0">
                <a:solidFill>
                  <a:schemeClr val="accent1"/>
                </a:solidFill>
              </a:rPr>
              <a:t>ȚIONAL </a:t>
            </a:r>
            <a:endParaRPr lang="en-US" sz="2500" dirty="0">
              <a:solidFill>
                <a:schemeClr val="accent1"/>
              </a:solidFill>
            </a:endParaRPr>
          </a:p>
          <a:p>
            <a:pPr algn="ctr"/>
            <a:r>
              <a:rPr lang="ro-RO" sz="2500" dirty="0">
                <a:solidFill>
                  <a:schemeClr val="accent1"/>
                </a:solidFill>
              </a:rPr>
              <a:t>(MODEL ÎN VIGOARE DIN IUNIE 2023, conform </a:t>
            </a:r>
          </a:p>
          <a:p>
            <a:pPr algn="ctr"/>
            <a:r>
              <a:rPr lang="nn-NO" sz="2500" dirty="0">
                <a:solidFill>
                  <a:schemeClr val="accent1"/>
                </a:solidFill>
              </a:rPr>
              <a:t>ORDIN</a:t>
            </a:r>
            <a:r>
              <a:rPr lang="ro-RO" sz="2500" dirty="0">
                <a:solidFill>
                  <a:schemeClr val="accent1"/>
                </a:solidFill>
              </a:rPr>
              <a:t>ULUI</a:t>
            </a:r>
            <a:r>
              <a:rPr lang="nn-NO" sz="2500" dirty="0">
                <a:solidFill>
                  <a:schemeClr val="accent1"/>
                </a:solidFill>
              </a:rPr>
              <a:t> Nr. 6250/2156/2022 </a:t>
            </a:r>
            <a:r>
              <a:rPr lang="en-GB" sz="2500" dirty="0" err="1">
                <a:solidFill>
                  <a:schemeClr val="accent1"/>
                </a:solidFill>
              </a:rPr>
              <a:t>pentru</a:t>
            </a:r>
            <a:r>
              <a:rPr lang="en-GB" sz="2500" dirty="0">
                <a:solidFill>
                  <a:schemeClr val="accent1"/>
                </a:solidFill>
              </a:rPr>
              <a:t> </a:t>
            </a:r>
            <a:r>
              <a:rPr lang="en-GB" sz="2500" dirty="0" err="1">
                <a:solidFill>
                  <a:schemeClr val="accent1"/>
                </a:solidFill>
              </a:rPr>
              <a:t>aprobarea</a:t>
            </a:r>
            <a:r>
              <a:rPr lang="en-GB" sz="2500" dirty="0">
                <a:solidFill>
                  <a:schemeClr val="accent1"/>
                </a:solidFill>
              </a:rPr>
              <a:t> </a:t>
            </a:r>
            <a:r>
              <a:rPr lang="en-GB" sz="2500" dirty="0" err="1">
                <a:solidFill>
                  <a:schemeClr val="accent1"/>
                </a:solidFill>
              </a:rPr>
              <a:t>Metodologiei</a:t>
            </a:r>
            <a:r>
              <a:rPr lang="en-GB" sz="2500" dirty="0">
                <a:solidFill>
                  <a:schemeClr val="accent1"/>
                </a:solidFill>
              </a:rPr>
              <a:t> de </a:t>
            </a:r>
            <a:r>
              <a:rPr lang="en-GB" sz="2500" dirty="0" err="1">
                <a:solidFill>
                  <a:schemeClr val="accent1"/>
                </a:solidFill>
              </a:rPr>
              <a:t>elaborare</a:t>
            </a:r>
            <a:r>
              <a:rPr lang="en-GB" sz="2500" dirty="0">
                <a:solidFill>
                  <a:schemeClr val="accent1"/>
                </a:solidFill>
              </a:rPr>
              <a:t>, </a:t>
            </a:r>
            <a:r>
              <a:rPr lang="en-GB" sz="2500" dirty="0" err="1">
                <a:solidFill>
                  <a:schemeClr val="accent1"/>
                </a:solidFill>
              </a:rPr>
              <a:t>validare</a:t>
            </a:r>
            <a:r>
              <a:rPr lang="en-GB" sz="2500" dirty="0">
                <a:solidFill>
                  <a:schemeClr val="accent1"/>
                </a:solidFill>
              </a:rPr>
              <a:t>, </a:t>
            </a:r>
            <a:r>
              <a:rPr lang="en-GB" sz="2500" dirty="0" err="1">
                <a:solidFill>
                  <a:schemeClr val="accent1"/>
                </a:solidFill>
              </a:rPr>
              <a:t>aprobare</a:t>
            </a:r>
            <a:r>
              <a:rPr lang="en-GB" sz="2500" dirty="0">
                <a:solidFill>
                  <a:schemeClr val="accent1"/>
                </a:solidFill>
              </a:rPr>
              <a:t> </a:t>
            </a:r>
            <a:r>
              <a:rPr lang="en-GB" sz="2500" dirty="0" err="1">
                <a:solidFill>
                  <a:schemeClr val="accent1"/>
                </a:solidFill>
              </a:rPr>
              <a:t>şi</a:t>
            </a:r>
            <a:r>
              <a:rPr lang="en-GB" sz="2500" dirty="0">
                <a:solidFill>
                  <a:schemeClr val="accent1"/>
                </a:solidFill>
              </a:rPr>
              <a:t> </a:t>
            </a:r>
            <a:r>
              <a:rPr lang="en-GB" sz="2500" dirty="0" err="1">
                <a:solidFill>
                  <a:schemeClr val="accent1"/>
                </a:solidFill>
              </a:rPr>
              <a:t>gestionare</a:t>
            </a:r>
            <a:r>
              <a:rPr lang="en-GB" sz="2500" dirty="0">
                <a:solidFill>
                  <a:schemeClr val="accent1"/>
                </a:solidFill>
              </a:rPr>
              <a:t> a </a:t>
            </a:r>
            <a:r>
              <a:rPr lang="en-GB" sz="2500" dirty="0" err="1">
                <a:solidFill>
                  <a:schemeClr val="accent1"/>
                </a:solidFill>
              </a:rPr>
              <a:t>standardelor</a:t>
            </a:r>
            <a:r>
              <a:rPr lang="en-GB" sz="2500" dirty="0">
                <a:solidFill>
                  <a:schemeClr val="accent1"/>
                </a:solidFill>
              </a:rPr>
              <a:t> </a:t>
            </a:r>
            <a:r>
              <a:rPr lang="en-GB" sz="2500" dirty="0" err="1" smtClean="0">
                <a:solidFill>
                  <a:schemeClr val="accent1"/>
                </a:solidFill>
              </a:rPr>
              <a:t>ocupaţionale</a:t>
            </a:r>
            <a:r>
              <a:rPr lang="ro-RO" sz="2500" dirty="0" smtClean="0">
                <a:solidFill>
                  <a:schemeClr val="accent1"/>
                </a:solidFill>
              </a:rPr>
              <a:t>) </a:t>
            </a:r>
            <a:endParaRPr lang="ro-RO" sz="2500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96" y="5846385"/>
            <a:ext cx="1553566" cy="532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0195" y="2136339"/>
            <a:ext cx="1109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ro-RO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2091" y="2554881"/>
            <a:ext cx="114215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1500" b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Standardul</a:t>
            </a:r>
            <a:r>
              <a:rPr lang="fr-FR" sz="15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ocupaționa</a:t>
            </a:r>
            <a:r>
              <a:rPr lang="ro-RO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l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(SO) este un instrument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naţional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referinţă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care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cuprinde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elemente</a:t>
            </a:r>
            <a:r>
              <a:rPr lang="fr-FR" sz="15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referitoare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la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activităţile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şi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condiţiile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învăţare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stabilite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într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-un program 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educaţie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şi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formare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profesională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baza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căruia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o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persoană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dobândeşte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cunoştinţele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şi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deprinderile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necesare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pentru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a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îndeplini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cu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succes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sarcinile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unei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ocupaţii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cerute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piaţa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muncii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. </a:t>
            </a:r>
            <a:endParaRPr lang="en-GB" sz="15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SO se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întocmesc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pentru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ocupaţii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prevăzute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Clasificarea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ocupaţiilor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din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România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specialişti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cu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experienţă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practică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domeniul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ocupaţional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al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standardului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împreună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cu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specialişti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formare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şi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educaţie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asigurarea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calităţii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sau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coordonatori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direcţi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ai </a:t>
            </a:r>
            <a:r>
              <a:rPr lang="fr-FR" sz="1500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acestora</a:t>
            </a:r>
            <a:r>
              <a:rPr lang="fr-FR" sz="15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.</a:t>
            </a:r>
            <a:endParaRPr lang="en-GB" sz="15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Standardul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ocupațional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:</a:t>
            </a:r>
            <a:endParaRPr lang="en-GB" sz="15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a)   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descrie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activităţilor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specifice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unei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ocupatii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desfăşurate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sub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forma 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sarcini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si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atributii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;</a:t>
            </a:r>
            <a:endParaRPr lang="en-GB" sz="15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0000"/>
              </a:lnSpc>
              <a:buAutoNum type="alphaLcParenR" startAt="2"/>
            </a:pP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precizează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competenţele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aferente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activităţilor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specifice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unei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ocupaţii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10000"/>
              </a:lnSpc>
              <a:buAutoNum type="alphaLcParenR" startAt="2"/>
            </a:pP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nivelul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calificare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asociat</a:t>
            </a:r>
            <a:endParaRPr lang="en-GB" sz="15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0000"/>
              </a:lnSpc>
              <a:buAutoNum type="alphaLcParenR" startAt="3"/>
            </a:pP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este un instrument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esential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procesul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educație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și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formare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profesională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342900" indent="-342900" algn="just">
              <a:lnSpc>
                <a:spcPct val="110000"/>
              </a:lnSpc>
              <a:buAutoNum type="alphaLcParenR" startAt="4"/>
            </a:pP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are o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structură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definită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la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nivel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național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;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796207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6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B6067D-E041-4C3E-80B8-3894A57EE840}"/>
              </a:ext>
            </a:extLst>
          </p:cNvPr>
          <p:cNvSpPr txBox="1"/>
          <p:nvPr/>
        </p:nvSpPr>
        <p:spPr>
          <a:xfrm>
            <a:off x="746720" y="827388"/>
            <a:ext cx="10648726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1600" dirty="0" smtClean="0"/>
              <a:t> </a:t>
            </a:r>
            <a:r>
              <a:rPr lang="en-US" sz="1600" b="1" dirty="0">
                <a:solidFill>
                  <a:schemeClr val="accent1"/>
                </a:solidFill>
              </a:rPr>
              <a:t>STANDARD OCUPA</a:t>
            </a:r>
            <a:r>
              <a:rPr lang="ro-RO" sz="1600" b="1" dirty="0">
                <a:solidFill>
                  <a:schemeClr val="accent1"/>
                </a:solidFill>
              </a:rPr>
              <a:t>ȚIONAL (MODEL ÎN VIGOARE DIN IUNIE 2023)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195" y="2136339"/>
            <a:ext cx="1109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ro-RO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F20D60B-AA40-E534-141F-6604B4498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529" y="1306373"/>
            <a:ext cx="9549823" cy="489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28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6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B6067D-E041-4C3E-80B8-3894A57EE840}"/>
              </a:ext>
            </a:extLst>
          </p:cNvPr>
          <p:cNvSpPr txBox="1"/>
          <p:nvPr/>
        </p:nvSpPr>
        <p:spPr>
          <a:xfrm>
            <a:off x="418443" y="853420"/>
            <a:ext cx="10648726" cy="42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1600" dirty="0" smtClean="0"/>
              <a:t> </a:t>
            </a:r>
            <a:r>
              <a:rPr lang="en-US" sz="1600" b="1" dirty="0">
                <a:solidFill>
                  <a:schemeClr val="accent1"/>
                </a:solidFill>
              </a:rPr>
              <a:t>STANDARD OCUPA</a:t>
            </a:r>
            <a:r>
              <a:rPr lang="ro-RO" sz="1600" b="1" dirty="0">
                <a:solidFill>
                  <a:schemeClr val="accent1"/>
                </a:solidFill>
              </a:rPr>
              <a:t>ȚIONAL (MODEL ÎN VIGOARE DIN IUNIE 2023)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195" y="2136339"/>
            <a:ext cx="1109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ro-RO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  <p:pic>
        <p:nvPicPr>
          <p:cNvPr id="12" name="Content Placeholder 3">
            <a:extLst>
              <a:ext uri="{FF2B5EF4-FFF2-40B4-BE49-F238E27FC236}">
                <a16:creationId xmlns="" xmlns:a16="http://schemas.microsoft.com/office/drawing/2014/main" id="{317F137F-19D3-E3D8-4A73-56ABA0960D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52" t="18743" r="8539" b="7936"/>
          <a:stretch/>
        </p:blipFill>
        <p:spPr>
          <a:xfrm>
            <a:off x="1532726" y="1264713"/>
            <a:ext cx="9798420" cy="470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868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38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B6067D-E041-4C3E-80B8-3894A57EE840}"/>
              </a:ext>
            </a:extLst>
          </p:cNvPr>
          <p:cNvSpPr txBox="1"/>
          <p:nvPr/>
        </p:nvSpPr>
        <p:spPr>
          <a:xfrm>
            <a:off x="418443" y="853420"/>
            <a:ext cx="10648726" cy="42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>
                <a:solidFill>
                  <a:schemeClr val="accent1"/>
                </a:solidFill>
              </a:rPr>
              <a:t>STANDARD OCUPA</a:t>
            </a:r>
            <a:r>
              <a:rPr lang="ro-RO" sz="1600" b="1" dirty="0">
                <a:solidFill>
                  <a:schemeClr val="accent1"/>
                </a:solidFill>
              </a:rPr>
              <a:t>ȚIONAL (MODEL ÎN VIGOARE DIN IUNIE 2023)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195" y="2136339"/>
            <a:ext cx="1109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ro-RO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EB49DE1-8790-575A-895D-BAC430CEB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85" y="1262877"/>
            <a:ext cx="8692537" cy="50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67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38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B6067D-E041-4C3E-80B8-3894A57EE840}"/>
              </a:ext>
            </a:extLst>
          </p:cNvPr>
          <p:cNvSpPr txBox="1"/>
          <p:nvPr/>
        </p:nvSpPr>
        <p:spPr>
          <a:xfrm>
            <a:off x="771637" y="765214"/>
            <a:ext cx="10648726" cy="42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1600" dirty="0" smtClean="0"/>
              <a:t> </a:t>
            </a:r>
            <a:r>
              <a:rPr lang="en-US" sz="1600" b="1" dirty="0">
                <a:solidFill>
                  <a:schemeClr val="accent1"/>
                </a:solidFill>
              </a:rPr>
              <a:t>STANDARD OCUPA</a:t>
            </a:r>
            <a:r>
              <a:rPr lang="ro-RO" sz="1600" b="1" dirty="0">
                <a:solidFill>
                  <a:schemeClr val="accent1"/>
                </a:solidFill>
              </a:rPr>
              <a:t>ȚIONAL (MODEL ÎN VIGOARE DIN IUNIE 2023)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195" y="2136339"/>
            <a:ext cx="1109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ro-RO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C66CE80-60E5-2F1D-F6BE-958D71E58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982" y="1275395"/>
            <a:ext cx="8438036" cy="50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17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971624B-AFA7-4252-832D-CE9B9458B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84" y="-89394"/>
            <a:ext cx="12501403" cy="69473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D3428C7-1EC2-4E72-B2C7-599AC6BD5AF2}"/>
              </a:ext>
            </a:extLst>
          </p:cNvPr>
          <p:cNvSpPr txBox="1"/>
          <p:nvPr/>
        </p:nvSpPr>
        <p:spPr>
          <a:xfrm>
            <a:off x="3167297" y="2107716"/>
            <a:ext cx="10580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b="1" dirty="0">
                <a:solidFill>
                  <a:srgbClr val="00319A"/>
                </a:solidFill>
                <a:latin typeface="Trebuchet MS" panose="020B0603020202020204" pitchFamily="34" charset="0"/>
              </a:rPr>
              <a:t>MULȚUMESC!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E24BDA5-489C-4AD7-8E5E-D47527B82CAF}"/>
              </a:ext>
            </a:extLst>
          </p:cNvPr>
          <p:cNvSpPr txBox="1"/>
          <p:nvPr/>
        </p:nvSpPr>
        <p:spPr>
          <a:xfrm>
            <a:off x="1062447" y="4254167"/>
            <a:ext cx="5443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319A"/>
                </a:solidFill>
                <a:latin typeface="Trebuchet MS" panose="020B0603020202020204" pitchFamily="34" charset="0"/>
              </a:rPr>
              <a:t>PROIECT POCA 129872 // </a:t>
            </a:r>
            <a:r>
              <a:rPr lang="ro-RO" sz="1600" dirty="0">
                <a:solidFill>
                  <a:srgbClr val="00319A"/>
                </a:solidFill>
                <a:latin typeface="Trebuchet MS" panose="020B0603020202020204" pitchFamily="34" charset="0"/>
              </a:rPr>
              <a:t>Creșterea capacității administrative a  ANC și MMJS prin sistematizare și simplificare legislativă în domeniul calificărilor</a:t>
            </a:r>
            <a:endParaRPr lang="ro-RO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3B07ACA-41F1-4AD5-AF9A-407D293E7F28}"/>
              </a:ext>
            </a:extLst>
          </p:cNvPr>
          <p:cNvSpPr txBox="1"/>
          <p:nvPr/>
        </p:nvSpPr>
        <p:spPr>
          <a:xfrm>
            <a:off x="7559352" y="4582192"/>
            <a:ext cx="544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b="1" dirty="0">
                <a:solidFill>
                  <a:srgbClr val="00319A"/>
                </a:solidFill>
                <a:latin typeface="Trebuchet MS" panose="020B0603020202020204" pitchFamily="34" charset="0"/>
              </a:rPr>
              <a:t>proiectpoca129872@anc.edu.ro</a:t>
            </a:r>
            <a:endParaRPr lang="ro-RO" sz="1400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D45CB86-0185-4259-A4B0-2C929D842612}"/>
              </a:ext>
            </a:extLst>
          </p:cNvPr>
          <p:cNvSpPr txBox="1"/>
          <p:nvPr/>
        </p:nvSpPr>
        <p:spPr>
          <a:xfrm>
            <a:off x="7559352" y="4325458"/>
            <a:ext cx="544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b="1" dirty="0">
                <a:solidFill>
                  <a:srgbClr val="00319A"/>
                </a:solidFill>
                <a:latin typeface="Trebuchet MS" panose="020B0603020202020204" pitchFamily="34" charset="0"/>
              </a:rPr>
              <a:t>http://poca.anc.edu.ro/</a:t>
            </a:r>
            <a:endParaRPr lang="ro-RO" sz="1400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0586A5A-B2C7-4CAE-8A98-9537815F2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01012" y="4400176"/>
            <a:ext cx="158340" cy="158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E3A495-0275-422E-8489-C4D058AFD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1012" y="4684028"/>
            <a:ext cx="158340" cy="158340"/>
          </a:xfrm>
          <a:prstGeom prst="rect">
            <a:avLst/>
          </a:prstGeom>
        </p:spPr>
      </p:pic>
      <p:pic>
        <p:nvPicPr>
          <p:cNvPr id="14" name="Picture 13" descr="C:\Users\Anc\AppData\Local\Microsoft\Windows\INetCache\Content.Word\text_and_logoANC202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5" y="5664423"/>
            <a:ext cx="1553566" cy="53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381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B869AC7-C831-4092-8BC6-1E6F32017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F5DD356-75F7-40EB-8F44-78984A156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07" y="5457362"/>
            <a:ext cx="1895386" cy="701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B5A326C-66B8-4538-A021-9416DBA8C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-16002306" y="-4171501"/>
            <a:ext cx="36576000" cy="20326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AE88B9-613A-4CC2-965F-985DF4D2C088}"/>
              </a:ext>
            </a:extLst>
          </p:cNvPr>
          <p:cNvSpPr txBox="1"/>
          <p:nvPr/>
        </p:nvSpPr>
        <p:spPr>
          <a:xfrm>
            <a:off x="1423937" y="1774500"/>
            <a:ext cx="9705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Activitate</a:t>
            </a:r>
            <a:r>
              <a:rPr lang="en-US" sz="4000" b="1" dirty="0"/>
              <a:t>: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A5</a:t>
            </a:r>
            <a:r>
              <a:rPr lang="en-US" sz="4000" b="1" dirty="0"/>
              <a:t>. </a:t>
            </a:r>
            <a:r>
              <a:rPr lang="en-US" sz="4000" b="1" dirty="0" err="1"/>
              <a:t>Actualizarea</a:t>
            </a:r>
            <a:r>
              <a:rPr lang="en-US" sz="4000" b="1" dirty="0"/>
              <a:t> </a:t>
            </a:r>
            <a:r>
              <a:rPr lang="en-US" sz="4000" b="1" dirty="0" err="1"/>
              <a:t>Registrului</a:t>
            </a:r>
            <a:r>
              <a:rPr lang="en-US" sz="4000" b="1" dirty="0"/>
              <a:t> Na</a:t>
            </a:r>
            <a:r>
              <a:rPr lang="ro-RO" sz="4000" b="1" dirty="0"/>
              <a:t>ț</a:t>
            </a:r>
            <a:r>
              <a:rPr lang="en-US" sz="4000" b="1" dirty="0" err="1"/>
              <a:t>ional</a:t>
            </a:r>
            <a:r>
              <a:rPr lang="en-US" sz="4000" b="1" dirty="0"/>
              <a:t> al </a:t>
            </a:r>
            <a:r>
              <a:rPr lang="en-US" sz="4000" b="1" dirty="0" err="1" smtClean="0"/>
              <a:t>Calific</a:t>
            </a:r>
            <a:r>
              <a:rPr lang="ro-RO" sz="4000" b="1" dirty="0"/>
              <a:t>ă</a:t>
            </a:r>
            <a:r>
              <a:rPr lang="en-US" sz="4000" b="1" dirty="0" err="1" smtClean="0"/>
              <a:t>rilor</a:t>
            </a:r>
            <a:endParaRPr lang="ro-RO" sz="4000" b="1" dirty="0"/>
          </a:p>
        </p:txBody>
      </p:sp>
    </p:spTree>
    <p:extLst>
      <p:ext uri="{BB962C8B-B14F-4D97-AF65-F5344CB8AC3E}">
        <p14:creationId xmlns:p14="http://schemas.microsoft.com/office/powerpoint/2010/main" val="19563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03" y="-34882"/>
            <a:ext cx="12501403" cy="6947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B6067D-E041-4C3E-80B8-3894A57EE840}"/>
              </a:ext>
            </a:extLst>
          </p:cNvPr>
          <p:cNvSpPr txBox="1"/>
          <p:nvPr/>
        </p:nvSpPr>
        <p:spPr>
          <a:xfrm>
            <a:off x="500332" y="1224166"/>
            <a:ext cx="11291977" cy="424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000" b="1" dirty="0" err="1" smtClean="0"/>
              <a:t>Subactivități</a:t>
            </a:r>
            <a:r>
              <a:rPr lang="ro-RO" sz="2000" b="1" dirty="0" smtClean="0"/>
              <a:t>:</a:t>
            </a:r>
          </a:p>
          <a:p>
            <a:pPr algn="just"/>
            <a:endParaRPr lang="ro-RO" sz="2000" b="1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b="1" dirty="0" smtClean="0"/>
              <a:t>A5.1</a:t>
            </a:r>
            <a:r>
              <a:rPr lang="en-US" sz="2000" b="1" dirty="0"/>
              <a:t>. </a:t>
            </a:r>
            <a:r>
              <a:rPr lang="en-US" sz="2000" b="1" dirty="0" err="1"/>
              <a:t>Revizuirea</a:t>
            </a:r>
            <a:r>
              <a:rPr lang="en-US" sz="2000" b="1" dirty="0"/>
              <a:t> </a:t>
            </a:r>
            <a:r>
              <a:rPr lang="en-US" sz="2000" b="1" dirty="0" err="1"/>
              <a:t>descrierilor</a:t>
            </a:r>
            <a:r>
              <a:rPr lang="en-US" sz="2000" b="1" dirty="0"/>
              <a:t> </a:t>
            </a:r>
            <a:r>
              <a:rPr lang="en-US" sz="2000" b="1" dirty="0" err="1"/>
              <a:t>calific</a:t>
            </a:r>
            <a:r>
              <a:rPr lang="ro-RO" sz="2000" b="1" dirty="0"/>
              <a:t>ă</a:t>
            </a:r>
            <a:r>
              <a:rPr lang="en-US" sz="2000" b="1" dirty="0" err="1"/>
              <a:t>rilor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b="1" dirty="0" err="1"/>
              <a:t>urmeaz</a:t>
            </a:r>
            <a:r>
              <a:rPr lang="ro-RO" sz="2000" b="1" dirty="0"/>
              <a:t>ă</a:t>
            </a:r>
            <a:r>
              <a:rPr lang="en-US" sz="2000" b="1" dirty="0"/>
              <a:t> a fi </a:t>
            </a:r>
            <a:r>
              <a:rPr lang="en-US" sz="2000" b="1" dirty="0" err="1"/>
              <a:t>preluate</a:t>
            </a:r>
            <a:r>
              <a:rPr lang="en-US" sz="2000" b="1" dirty="0"/>
              <a:t> din </a:t>
            </a:r>
            <a:r>
              <a:rPr lang="en-US" sz="2000" b="1" dirty="0" err="1"/>
              <a:t>Nomenclatorul</a:t>
            </a:r>
            <a:r>
              <a:rPr lang="en-US" sz="2000" b="1" dirty="0"/>
              <a:t> </a:t>
            </a:r>
            <a:r>
              <a:rPr lang="en-US" sz="2000" b="1" dirty="0" err="1"/>
              <a:t>Calific</a:t>
            </a:r>
            <a:r>
              <a:rPr lang="ro-RO" sz="2000" b="1" dirty="0"/>
              <a:t>ă</a:t>
            </a:r>
            <a:r>
              <a:rPr lang="en-US" sz="2000" b="1" dirty="0" err="1"/>
              <a:t>rilor</a:t>
            </a:r>
            <a:r>
              <a:rPr lang="en-US" sz="2000" b="1" dirty="0"/>
              <a:t> </a:t>
            </a:r>
            <a:r>
              <a:rPr lang="en-US" sz="2000" b="1" dirty="0" err="1"/>
              <a:t>Profesionale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vederea</a:t>
            </a:r>
            <a:r>
              <a:rPr lang="en-US" sz="2000" b="1" dirty="0"/>
              <a:t> </a:t>
            </a:r>
            <a:r>
              <a:rPr lang="en-US" sz="2000" b="1" dirty="0" err="1" smtClean="0"/>
              <a:t>înregistr</a:t>
            </a:r>
            <a:r>
              <a:rPr lang="ro-RO" sz="2000" b="1" dirty="0" smtClean="0"/>
              <a:t>ă</a:t>
            </a:r>
            <a:r>
              <a:rPr lang="en-US" sz="2000" b="1" dirty="0" err="1" smtClean="0"/>
              <a:t>rii</a:t>
            </a:r>
            <a:r>
              <a:rPr lang="en-US" sz="2000" b="1" dirty="0" smtClean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RNC</a:t>
            </a:r>
          </a:p>
          <a:p>
            <a:pPr algn="just"/>
            <a:r>
              <a:rPr lang="en-US" sz="2000" dirty="0" err="1"/>
              <a:t>Principalele</a:t>
            </a:r>
            <a:r>
              <a:rPr lang="en-US" sz="2000" dirty="0"/>
              <a:t> </a:t>
            </a:r>
            <a:r>
              <a:rPr lang="en-US" sz="2000" dirty="0" err="1"/>
              <a:t>etape</a:t>
            </a:r>
            <a:r>
              <a:rPr lang="en-US" sz="2000" dirty="0"/>
              <a:t> ale </a:t>
            </a:r>
            <a:r>
              <a:rPr lang="en-US" sz="2000" dirty="0" err="1"/>
              <a:t>subactivit</a:t>
            </a:r>
            <a:r>
              <a:rPr lang="ro-RO" sz="2000" dirty="0" err="1"/>
              <a:t>ăț</a:t>
            </a:r>
            <a:r>
              <a:rPr lang="en-US" sz="2000" dirty="0"/>
              <a:t>ii </a:t>
            </a:r>
            <a:r>
              <a:rPr lang="en-US" sz="2000" dirty="0" err="1"/>
              <a:t>sunt</a:t>
            </a:r>
            <a:r>
              <a:rPr lang="en-US" sz="2000" dirty="0"/>
              <a:t>:</a:t>
            </a:r>
          </a:p>
          <a:p>
            <a:pPr algn="just"/>
            <a:r>
              <a:rPr lang="en-US" sz="2000" dirty="0"/>
              <a:t>1. </a:t>
            </a:r>
            <a:r>
              <a:rPr lang="en-US" sz="2000" dirty="0" err="1"/>
              <a:t>Analiza</a:t>
            </a:r>
            <a:r>
              <a:rPr lang="en-US" sz="2000" dirty="0"/>
              <a:t> </a:t>
            </a:r>
            <a:r>
              <a:rPr lang="en-US" sz="2000" dirty="0" err="1"/>
              <a:t>calific</a:t>
            </a:r>
            <a:r>
              <a:rPr lang="ro-RO" sz="2000" dirty="0"/>
              <a:t>ă</a:t>
            </a:r>
            <a:r>
              <a:rPr lang="en-US" sz="2000" dirty="0" err="1"/>
              <a:t>rilor</a:t>
            </a:r>
            <a:r>
              <a:rPr lang="en-US" sz="2000" dirty="0"/>
              <a:t> din </a:t>
            </a:r>
            <a:r>
              <a:rPr lang="en-US" sz="2000" dirty="0" err="1"/>
              <a:t>Nomenclator</a:t>
            </a:r>
            <a:r>
              <a:rPr lang="en-US" sz="2000" dirty="0"/>
              <a:t> </a:t>
            </a:r>
            <a:r>
              <a:rPr lang="ro-RO" sz="2000" dirty="0"/>
              <a:t>ș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ro-RO" sz="2000" dirty="0"/>
              <a:t>î</a:t>
            </a:r>
            <a:r>
              <a:rPr lang="en-US" sz="2000" dirty="0" err="1"/>
              <a:t>ntocmirea</a:t>
            </a:r>
            <a:r>
              <a:rPr lang="en-US" sz="2000" dirty="0"/>
              <a:t> fi</a:t>
            </a:r>
            <a:r>
              <a:rPr lang="ro-RO" sz="2000" dirty="0"/>
              <a:t>ș</a:t>
            </a:r>
            <a:r>
              <a:rPr lang="en-US" sz="2000" dirty="0" err="1"/>
              <a:t>elor</a:t>
            </a:r>
            <a:r>
              <a:rPr lang="en-US" sz="2000" dirty="0"/>
              <a:t> descriptive ale </a:t>
            </a:r>
            <a:r>
              <a:rPr lang="en-US" sz="2000" dirty="0" err="1"/>
              <a:t>calific</a:t>
            </a:r>
            <a:r>
              <a:rPr lang="ro-RO" sz="2000" dirty="0"/>
              <a:t>ă</a:t>
            </a:r>
            <a:r>
              <a:rPr lang="en-US" sz="2000" dirty="0" err="1"/>
              <a:t>rilor</a:t>
            </a:r>
            <a:r>
              <a:rPr lang="en-US" sz="2000" dirty="0"/>
              <a:t>;</a:t>
            </a:r>
          </a:p>
          <a:p>
            <a:pPr algn="just"/>
            <a:r>
              <a:rPr lang="en-US" sz="2000" dirty="0" smtClean="0"/>
              <a:t>2. </a:t>
            </a:r>
            <a:r>
              <a:rPr lang="en-US" sz="2000" dirty="0" err="1" smtClean="0"/>
              <a:t>Elaborarea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>
                <a:solidFill>
                  <a:srgbClr val="FF0000"/>
                </a:solidFill>
              </a:rPr>
              <a:t>267</a:t>
            </a:r>
            <a:r>
              <a:rPr lang="en-US" sz="2000" dirty="0"/>
              <a:t> </a:t>
            </a:r>
            <a:r>
              <a:rPr lang="en-US" sz="2000" dirty="0" smtClean="0"/>
              <a:t>de </a:t>
            </a:r>
            <a:r>
              <a:rPr lang="en-US" sz="2000" dirty="0" err="1" smtClean="0"/>
              <a:t>standarde</a:t>
            </a:r>
            <a:r>
              <a:rPr lang="en-US" sz="2000" dirty="0" smtClean="0"/>
              <a:t> </a:t>
            </a:r>
            <a:r>
              <a:rPr lang="en-US" sz="2000" dirty="0" err="1" smtClean="0"/>
              <a:t>ocupa</a:t>
            </a:r>
            <a:r>
              <a:rPr lang="ro-RO" sz="2000" dirty="0" smtClean="0"/>
              <a:t>ț</a:t>
            </a:r>
            <a:r>
              <a:rPr lang="en-US" sz="2000" dirty="0" err="1" smtClean="0"/>
              <a:t>ionale</a:t>
            </a:r>
            <a:r>
              <a:rPr lang="en-US" sz="2000" dirty="0" smtClean="0"/>
              <a:t> </a:t>
            </a:r>
            <a:r>
              <a:rPr lang="ro-RO" sz="2000" dirty="0" smtClean="0"/>
              <a:t>(prin atribuirea de contracte de prestări servicii de elaborare/ revizuire SO – achizi</a:t>
            </a:r>
            <a:r>
              <a:rPr lang="ro-RO" sz="2000" dirty="0"/>
              <a:t>ț</a:t>
            </a:r>
            <a:r>
              <a:rPr lang="ro-RO" sz="2000" dirty="0" smtClean="0"/>
              <a:t>ie publică)</a:t>
            </a:r>
            <a:endParaRPr lang="ro-RO" sz="2000" dirty="0"/>
          </a:p>
          <a:p>
            <a:pPr algn="just"/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b="1" dirty="0"/>
              <a:t>A5.2 </a:t>
            </a:r>
            <a:r>
              <a:rPr lang="en-US" sz="2000" b="1" dirty="0" err="1"/>
              <a:t>Înregistrarea</a:t>
            </a:r>
            <a:r>
              <a:rPr lang="en-US" sz="2000" b="1" dirty="0"/>
              <a:t> </a:t>
            </a:r>
            <a:r>
              <a:rPr lang="en-US" sz="2000" b="1" dirty="0" err="1"/>
              <a:t>tuturor</a:t>
            </a:r>
            <a:r>
              <a:rPr lang="en-US" sz="2000" b="1" dirty="0"/>
              <a:t> </a:t>
            </a:r>
            <a:r>
              <a:rPr lang="en-US" sz="2000" b="1" dirty="0" err="1"/>
              <a:t>califi</a:t>
            </a:r>
            <a:r>
              <a:rPr lang="ro-RO" sz="2000" b="1" dirty="0"/>
              <a:t>că</a:t>
            </a:r>
            <a:r>
              <a:rPr lang="en-US" sz="2000" b="1" dirty="0" err="1"/>
              <a:t>rilor</a:t>
            </a:r>
            <a:r>
              <a:rPr lang="en-US" sz="2000" b="1" dirty="0"/>
              <a:t> </a:t>
            </a:r>
            <a:r>
              <a:rPr lang="en-US" sz="2000" b="1" dirty="0" err="1"/>
              <a:t>noi</a:t>
            </a:r>
            <a:r>
              <a:rPr lang="en-US" sz="2000" b="1" dirty="0"/>
              <a:t> </a:t>
            </a:r>
            <a:r>
              <a:rPr lang="ro-RO" sz="2000" b="1" dirty="0"/>
              <a:t>ș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revizuite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Registrul</a:t>
            </a:r>
            <a:r>
              <a:rPr lang="en-US" sz="2000" b="1" dirty="0"/>
              <a:t> </a:t>
            </a:r>
            <a:r>
              <a:rPr lang="en-US" sz="2000" b="1" dirty="0" err="1"/>
              <a:t>Național</a:t>
            </a:r>
            <a:r>
              <a:rPr lang="en-US" sz="2000" b="1" dirty="0"/>
              <a:t> al </a:t>
            </a:r>
            <a:r>
              <a:rPr lang="en-US" sz="2000" b="1" dirty="0" err="1"/>
              <a:t>Calific</a:t>
            </a:r>
            <a:r>
              <a:rPr lang="ro-RO" sz="2000" b="1" dirty="0"/>
              <a:t>ă</a:t>
            </a:r>
            <a:r>
              <a:rPr lang="en-US" sz="2000" b="1" dirty="0" err="1"/>
              <a:t>rilor</a:t>
            </a:r>
            <a:endParaRPr lang="en-US" sz="2000" b="1" dirty="0"/>
          </a:p>
          <a:p>
            <a:pPr algn="just"/>
            <a:r>
              <a:rPr lang="en-US" sz="2000" dirty="0" err="1"/>
              <a:t>Subactivitatea</a:t>
            </a:r>
            <a:r>
              <a:rPr lang="en-US" sz="2000" dirty="0"/>
              <a:t> </a:t>
            </a:r>
            <a:r>
              <a:rPr lang="en-US" sz="2000" dirty="0" err="1"/>
              <a:t>presupune</a:t>
            </a:r>
            <a:r>
              <a:rPr lang="en-US" sz="2000" dirty="0"/>
              <a:t> </a:t>
            </a:r>
            <a:r>
              <a:rPr lang="en-US" sz="2000" dirty="0" err="1"/>
              <a:t>înregistrarea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RNC a </a:t>
            </a:r>
            <a:r>
              <a:rPr lang="en-US" sz="2000" dirty="0" err="1"/>
              <a:t>tuturor</a:t>
            </a:r>
            <a:r>
              <a:rPr lang="en-US" sz="2000" dirty="0"/>
              <a:t> </a:t>
            </a:r>
            <a:r>
              <a:rPr lang="en-US" sz="2000" dirty="0" err="1"/>
              <a:t>calific</a:t>
            </a:r>
            <a:r>
              <a:rPr lang="ro-RO" sz="2000" dirty="0"/>
              <a:t>ă</a:t>
            </a:r>
            <a:r>
              <a:rPr lang="en-US" sz="2000" dirty="0" err="1"/>
              <a:t>rilor</a:t>
            </a:r>
            <a:r>
              <a:rPr lang="en-US" sz="2000" dirty="0"/>
              <a:t> din </a:t>
            </a:r>
            <a:r>
              <a:rPr lang="en-US" sz="2000" dirty="0" err="1"/>
              <a:t>Nomenclatorul</a:t>
            </a:r>
            <a:r>
              <a:rPr lang="en-US" sz="2000" dirty="0"/>
              <a:t> </a:t>
            </a:r>
            <a:r>
              <a:rPr lang="en-US" sz="2000" dirty="0" err="1"/>
              <a:t>calificărilor</a:t>
            </a:r>
            <a:r>
              <a:rPr lang="en-US" sz="2000" dirty="0"/>
              <a:t> </a:t>
            </a:r>
            <a:r>
              <a:rPr lang="en-US" sz="2000" dirty="0" err="1"/>
              <a:t>pentru</a:t>
            </a:r>
            <a:r>
              <a:rPr lang="en-US" sz="2000" dirty="0"/>
              <a:t> care se pot </a:t>
            </a:r>
            <a:r>
              <a:rPr lang="en-US" sz="2000" dirty="0" err="1"/>
              <a:t>organiza</a:t>
            </a:r>
            <a:r>
              <a:rPr lang="en-US" sz="2000" dirty="0"/>
              <a:t> </a:t>
            </a:r>
            <a:r>
              <a:rPr lang="en-US" sz="2000" dirty="0" err="1"/>
              <a:t>programe</a:t>
            </a:r>
            <a:r>
              <a:rPr lang="en-US" sz="2000" dirty="0"/>
              <a:t> </a:t>
            </a:r>
            <a:r>
              <a:rPr lang="en-US" sz="2000" dirty="0" err="1"/>
              <a:t>finalizate</a:t>
            </a:r>
            <a:r>
              <a:rPr lang="en-US" sz="2000" dirty="0"/>
              <a:t> cu certificate de </a:t>
            </a:r>
            <a:r>
              <a:rPr lang="en-US" sz="2000" dirty="0" err="1"/>
              <a:t>calificare</a:t>
            </a:r>
            <a:r>
              <a:rPr lang="en-US" sz="2000" dirty="0"/>
              <a:t> </a:t>
            </a:r>
            <a:r>
              <a:rPr lang="en-US" sz="2000" dirty="0" err="1"/>
              <a:t>analizate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cadrul</a:t>
            </a:r>
            <a:r>
              <a:rPr lang="en-US" sz="2000" dirty="0"/>
              <a:t> </a:t>
            </a:r>
            <a:r>
              <a:rPr lang="en-US" sz="2000" dirty="0" err="1"/>
              <a:t>subactivitații</a:t>
            </a:r>
            <a:r>
              <a:rPr lang="en-US" sz="2000" dirty="0"/>
              <a:t> A5.1 </a:t>
            </a:r>
            <a:r>
              <a:rPr lang="ro-RO" sz="2000" dirty="0"/>
              <a:t>ș</a:t>
            </a:r>
            <a:r>
              <a:rPr lang="en-US" sz="2000" dirty="0" err="1"/>
              <a:t>i</a:t>
            </a:r>
            <a:r>
              <a:rPr lang="en-US" sz="2000" dirty="0"/>
              <a:t> a </a:t>
            </a:r>
            <a:r>
              <a:rPr lang="en-US" sz="2000" dirty="0" err="1"/>
              <a:t>calific</a:t>
            </a:r>
            <a:r>
              <a:rPr lang="ro-RO" sz="2000" dirty="0"/>
              <a:t>ă</a:t>
            </a:r>
            <a:r>
              <a:rPr lang="en-US" sz="2000" dirty="0" err="1"/>
              <a:t>rilor</a:t>
            </a:r>
            <a:r>
              <a:rPr lang="en-US" sz="2000" dirty="0"/>
              <a:t> elaborate/</a:t>
            </a:r>
            <a:r>
              <a:rPr lang="en-US" sz="2000" dirty="0" err="1"/>
              <a:t>revizuite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cadrul</a:t>
            </a:r>
            <a:r>
              <a:rPr lang="en-US" sz="2000" dirty="0"/>
              <a:t> </a:t>
            </a:r>
            <a:r>
              <a:rPr lang="en-US" sz="2000" dirty="0" err="1"/>
              <a:t>aceleia</a:t>
            </a:r>
            <a:r>
              <a:rPr lang="ro-RO" sz="2000" dirty="0"/>
              <a:t>ș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subactivitații</a:t>
            </a:r>
            <a:r>
              <a:rPr lang="en-US" sz="2000" dirty="0"/>
              <a:t>. </a:t>
            </a:r>
            <a:endParaRPr lang="ro-RO" sz="2000" dirty="0"/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5" y="5664423"/>
            <a:ext cx="1553566" cy="53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9482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64" y="-89394"/>
            <a:ext cx="12501403" cy="6947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B6067D-E041-4C3E-80B8-3894A57EE840}"/>
              </a:ext>
            </a:extLst>
          </p:cNvPr>
          <p:cNvSpPr txBox="1"/>
          <p:nvPr/>
        </p:nvSpPr>
        <p:spPr>
          <a:xfrm>
            <a:off x="491706" y="1095555"/>
            <a:ext cx="11110405" cy="415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algn="just"/>
            <a:r>
              <a:rPr lang="en-US" sz="2000" dirty="0"/>
              <a:t>P</a:t>
            </a:r>
            <a:r>
              <a:rPr lang="ro-RO" sz="2000" dirty="0"/>
              <a:t>â</a:t>
            </a:r>
            <a:r>
              <a:rPr lang="en-US" sz="2000" dirty="0"/>
              <a:t>n</a:t>
            </a:r>
            <a:r>
              <a:rPr lang="ro-RO" sz="2000" dirty="0"/>
              <a:t>ă</a:t>
            </a:r>
            <a:r>
              <a:rPr lang="en-US" sz="2000" dirty="0"/>
              <a:t> </a:t>
            </a:r>
            <a:r>
              <a:rPr lang="ro-RO" sz="2000" dirty="0"/>
              <a:t>î</a:t>
            </a:r>
            <a:r>
              <a:rPr lang="en-US" sz="2000" dirty="0"/>
              <a:t>n </a:t>
            </a:r>
            <a:r>
              <a:rPr lang="en-US" sz="2000" dirty="0" err="1"/>
              <a:t>prezent</a:t>
            </a:r>
            <a:r>
              <a:rPr lang="en-US" sz="2000" dirty="0"/>
              <a:t> au </a:t>
            </a:r>
            <a:r>
              <a:rPr lang="en-US" sz="2000" dirty="0" err="1"/>
              <a:t>fost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ro-RO" sz="2000" dirty="0"/>
              <a:t>ț</a:t>
            </a:r>
            <a:r>
              <a:rPr lang="en-US" sz="2000" dirty="0" err="1"/>
              <a:t>iate</a:t>
            </a:r>
            <a:r>
              <a:rPr lang="en-US" sz="2000" dirty="0"/>
              <a:t>/ </a:t>
            </a:r>
            <a:r>
              <a:rPr lang="en-US" sz="2000" dirty="0" err="1"/>
              <a:t>derulate</a:t>
            </a:r>
            <a:r>
              <a:rPr lang="en-US" sz="2000" dirty="0"/>
              <a:t> </a:t>
            </a:r>
            <a:r>
              <a:rPr lang="ro-RO" sz="2000" b="1" dirty="0" smtClean="0"/>
              <a:t>10 </a:t>
            </a:r>
            <a:r>
              <a:rPr lang="en-US" sz="2000" b="1" dirty="0" err="1" smtClean="0"/>
              <a:t>proceduri</a:t>
            </a:r>
            <a:r>
              <a:rPr lang="en-US" sz="2000" b="1" dirty="0" smtClean="0"/>
              <a:t> </a:t>
            </a:r>
            <a:r>
              <a:rPr lang="en-US" sz="2000" b="1" dirty="0"/>
              <a:t>de </a:t>
            </a:r>
            <a:r>
              <a:rPr lang="en-US" sz="2000" b="1" dirty="0" err="1"/>
              <a:t>achizi</a:t>
            </a:r>
            <a:r>
              <a:rPr lang="ro-RO" sz="2000" b="1" dirty="0"/>
              <a:t>ț</a:t>
            </a:r>
            <a:r>
              <a:rPr lang="en-US" sz="2000" b="1" dirty="0" err="1"/>
              <a:t>ie</a:t>
            </a:r>
            <a:r>
              <a:rPr lang="en-US" sz="2000" b="1" dirty="0"/>
              <a:t> public</a:t>
            </a:r>
            <a:r>
              <a:rPr lang="ro-RO" sz="2000" b="1" dirty="0"/>
              <a:t>ă</a:t>
            </a:r>
            <a:r>
              <a:rPr lang="en-US" sz="2000" b="1" dirty="0"/>
              <a:t> </a:t>
            </a:r>
            <a:r>
              <a:rPr lang="en-US" sz="2000" dirty="0"/>
              <a:t>care au </a:t>
            </a:r>
            <a:r>
              <a:rPr lang="en-US" sz="2000" dirty="0" err="1"/>
              <a:t>vizat</a:t>
            </a:r>
            <a:r>
              <a:rPr lang="en-US" sz="2000" dirty="0"/>
              <a:t> un </a:t>
            </a:r>
            <a:r>
              <a:rPr lang="en-US" sz="2000" dirty="0" err="1"/>
              <a:t>num</a:t>
            </a:r>
            <a:r>
              <a:rPr lang="ro-RO" sz="2000" dirty="0"/>
              <a:t>ă</a:t>
            </a:r>
            <a:r>
              <a:rPr lang="en-US" sz="2000" dirty="0"/>
              <a:t>r de </a:t>
            </a:r>
            <a:r>
              <a:rPr lang="en-US" sz="2000" b="1" dirty="0" smtClean="0"/>
              <a:t>577 </a:t>
            </a:r>
            <a:r>
              <a:rPr lang="en-US" sz="2000" dirty="0" err="1" smtClean="0"/>
              <a:t>ocupa</a:t>
            </a:r>
            <a:r>
              <a:rPr lang="ro-RO" sz="2000" dirty="0"/>
              <a:t>ț</a:t>
            </a:r>
            <a:r>
              <a:rPr lang="en-US" sz="2000" dirty="0"/>
              <a:t>ii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vederea</a:t>
            </a:r>
            <a:r>
              <a:rPr lang="en-US" sz="2000" dirty="0"/>
              <a:t> el</a:t>
            </a:r>
            <a:r>
              <a:rPr lang="ro-RO" sz="2000" dirty="0"/>
              <a:t>a</a:t>
            </a:r>
            <a:r>
              <a:rPr lang="en-US" sz="2000" dirty="0" err="1"/>
              <a:t>borării</a:t>
            </a:r>
            <a:r>
              <a:rPr lang="en-US" sz="2000" dirty="0"/>
              <a:t>/</a:t>
            </a:r>
            <a:r>
              <a:rPr lang="en-US" sz="2000" dirty="0" err="1"/>
              <a:t>revizuirii</a:t>
            </a:r>
            <a:r>
              <a:rPr lang="en-US" sz="2000" dirty="0"/>
              <a:t> SO, </a:t>
            </a:r>
            <a:r>
              <a:rPr lang="en-US" sz="2000" dirty="0" err="1"/>
              <a:t>astfel</a:t>
            </a:r>
            <a:r>
              <a:rPr lang="en-US" sz="2000" dirty="0"/>
              <a:t>: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en-US" sz="2000" dirty="0"/>
              <a:t>Lot 1 </a:t>
            </a:r>
            <a:r>
              <a:rPr lang="en-US" sz="2000" dirty="0" smtClean="0"/>
              <a:t>- L4 </a:t>
            </a:r>
            <a:r>
              <a:rPr lang="en-US" sz="2000" dirty="0"/>
              <a:t>– </a:t>
            </a:r>
            <a:r>
              <a:rPr lang="en-US" sz="2000" dirty="0" smtClean="0">
                <a:solidFill>
                  <a:srgbClr val="FF0000"/>
                </a:solidFill>
              </a:rPr>
              <a:t>202 </a:t>
            </a:r>
            <a:r>
              <a:rPr lang="en-US" sz="2000" dirty="0" err="1" smtClean="0">
                <a:solidFill>
                  <a:srgbClr val="FF0000"/>
                </a:solidFill>
              </a:rPr>
              <a:t>ocupații</a:t>
            </a:r>
            <a:r>
              <a:rPr lang="ro-RO" sz="2000" dirty="0">
                <a:solidFill>
                  <a:srgbClr val="FF0000"/>
                </a:solidFill>
              </a:rPr>
              <a:t>;</a:t>
            </a:r>
            <a:endParaRPr lang="en-US" sz="2000" dirty="0">
              <a:solidFill>
                <a:srgbClr val="FF0000"/>
              </a:solidFill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en-US" sz="2000" dirty="0" smtClean="0"/>
              <a:t>Lot </a:t>
            </a:r>
            <a:r>
              <a:rPr lang="en-US" sz="2000" dirty="0"/>
              <a:t>5 – </a:t>
            </a:r>
            <a:r>
              <a:rPr lang="en-US" sz="2000" dirty="0">
                <a:solidFill>
                  <a:srgbClr val="FF0000"/>
                </a:solidFill>
              </a:rPr>
              <a:t>98 de </a:t>
            </a:r>
            <a:r>
              <a:rPr lang="en-US" sz="2000" dirty="0" err="1" smtClean="0">
                <a:solidFill>
                  <a:srgbClr val="FF0000"/>
                </a:solidFill>
              </a:rPr>
              <a:t>ocupa</a:t>
            </a:r>
            <a:r>
              <a:rPr lang="ro-RO" sz="2000" dirty="0" smtClean="0">
                <a:solidFill>
                  <a:srgbClr val="FF0000"/>
                </a:solidFill>
              </a:rPr>
              <a:t>ț</a:t>
            </a:r>
            <a:r>
              <a:rPr lang="en-US" sz="2000" dirty="0" smtClean="0">
                <a:solidFill>
                  <a:srgbClr val="FF0000"/>
                </a:solidFill>
              </a:rPr>
              <a:t>ii</a:t>
            </a:r>
            <a:r>
              <a:rPr lang="ro-RO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en-US" sz="2000" dirty="0" smtClean="0"/>
              <a:t>Lot </a:t>
            </a:r>
            <a:r>
              <a:rPr lang="en-US" sz="2000" dirty="0"/>
              <a:t>6 – </a:t>
            </a:r>
            <a:r>
              <a:rPr lang="en-US" sz="2000" dirty="0">
                <a:solidFill>
                  <a:srgbClr val="FF0000"/>
                </a:solidFill>
              </a:rPr>
              <a:t>97 de </a:t>
            </a:r>
            <a:r>
              <a:rPr lang="en-US" sz="2000" dirty="0" err="1" smtClean="0">
                <a:solidFill>
                  <a:srgbClr val="FF0000"/>
                </a:solidFill>
              </a:rPr>
              <a:t>ocupa</a:t>
            </a:r>
            <a:r>
              <a:rPr lang="ro-RO" sz="2000" dirty="0">
                <a:solidFill>
                  <a:srgbClr val="FF0000"/>
                </a:solidFill>
              </a:rPr>
              <a:t>ț</a:t>
            </a:r>
            <a:r>
              <a:rPr lang="en-US" sz="2000" dirty="0" smtClean="0">
                <a:solidFill>
                  <a:srgbClr val="FF0000"/>
                </a:solidFill>
              </a:rPr>
              <a:t>ii</a:t>
            </a:r>
            <a:r>
              <a:rPr lang="ro-RO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000" dirty="0"/>
              <a:t>Lot </a:t>
            </a:r>
            <a:r>
              <a:rPr lang="en-US" sz="2000" dirty="0" smtClean="0"/>
              <a:t>7 </a:t>
            </a:r>
            <a:r>
              <a:rPr lang="en-US" sz="2000" dirty="0"/>
              <a:t>– </a:t>
            </a:r>
            <a:r>
              <a:rPr lang="en-US" sz="2000" dirty="0" smtClean="0">
                <a:solidFill>
                  <a:srgbClr val="FF0000"/>
                </a:solidFill>
              </a:rPr>
              <a:t>53 </a:t>
            </a:r>
            <a:r>
              <a:rPr lang="en-US" sz="2000" dirty="0">
                <a:solidFill>
                  <a:srgbClr val="FF0000"/>
                </a:solidFill>
              </a:rPr>
              <a:t>de </a:t>
            </a:r>
            <a:r>
              <a:rPr lang="en-US" sz="2000" dirty="0" err="1" smtClean="0">
                <a:solidFill>
                  <a:srgbClr val="FF0000"/>
                </a:solidFill>
              </a:rPr>
              <a:t>ocupa</a:t>
            </a:r>
            <a:r>
              <a:rPr lang="ro-RO" sz="2000" dirty="0" smtClean="0">
                <a:solidFill>
                  <a:srgbClr val="FF0000"/>
                </a:solidFill>
              </a:rPr>
              <a:t>ț</a:t>
            </a:r>
            <a:r>
              <a:rPr lang="en-US" sz="2000" dirty="0" smtClean="0">
                <a:solidFill>
                  <a:srgbClr val="FF0000"/>
                </a:solidFill>
              </a:rPr>
              <a:t>ii</a:t>
            </a:r>
            <a:r>
              <a:rPr lang="ro-RO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000" dirty="0" smtClean="0"/>
              <a:t>Lot 8 </a:t>
            </a:r>
            <a:r>
              <a:rPr lang="en-US" sz="2000" dirty="0"/>
              <a:t>– </a:t>
            </a:r>
            <a:r>
              <a:rPr lang="en-US" sz="2000" dirty="0" smtClean="0">
                <a:solidFill>
                  <a:srgbClr val="FF0000"/>
                </a:solidFill>
              </a:rPr>
              <a:t>64 </a:t>
            </a:r>
            <a:r>
              <a:rPr lang="en-US" sz="2000" dirty="0">
                <a:solidFill>
                  <a:srgbClr val="FF0000"/>
                </a:solidFill>
              </a:rPr>
              <a:t>de </a:t>
            </a:r>
            <a:r>
              <a:rPr lang="en-US" sz="2000" dirty="0" err="1" smtClean="0">
                <a:solidFill>
                  <a:srgbClr val="FF0000"/>
                </a:solidFill>
              </a:rPr>
              <a:t>ocupa</a:t>
            </a:r>
            <a:r>
              <a:rPr lang="ro-RO" sz="2000" dirty="0" smtClean="0">
                <a:solidFill>
                  <a:srgbClr val="FF0000"/>
                </a:solidFill>
              </a:rPr>
              <a:t>ț</a:t>
            </a:r>
            <a:r>
              <a:rPr lang="en-US" sz="2000" dirty="0" smtClean="0">
                <a:solidFill>
                  <a:srgbClr val="FF0000"/>
                </a:solidFill>
              </a:rPr>
              <a:t>ii</a:t>
            </a:r>
            <a:r>
              <a:rPr lang="ro-RO" sz="2000" dirty="0" smtClean="0">
                <a:solidFill>
                  <a:srgbClr val="FF0000"/>
                </a:solidFill>
              </a:rPr>
              <a:t>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2000" dirty="0" smtClean="0"/>
              <a:t>Lot 9- </a:t>
            </a:r>
            <a:r>
              <a:rPr lang="ro-RO" sz="2000" dirty="0" smtClean="0">
                <a:solidFill>
                  <a:srgbClr val="FF0000"/>
                </a:solidFill>
              </a:rPr>
              <a:t>44 de ocupații (19 în proces de contractare);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2000" dirty="0" smtClean="0"/>
              <a:t>Lot 10 – </a:t>
            </a:r>
            <a:r>
              <a:rPr lang="ro-RO" sz="2000" dirty="0" smtClean="0">
                <a:solidFill>
                  <a:srgbClr val="FF0000"/>
                </a:solidFill>
              </a:rPr>
              <a:t>19 ocupații (în procedură de evaluare).</a:t>
            </a:r>
          </a:p>
          <a:p>
            <a:pPr algn="just"/>
            <a:endParaRPr lang="ro-RO" sz="20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o-RO" sz="2000" dirty="0" smtClean="0"/>
              <a:t>Loturile de ocupații s-au constituit în baza propunerilor din piața muncii și a priorităților identificate de către ANC în raport cu reglementările în vigoare. </a:t>
            </a:r>
            <a:endParaRPr lang="en-US" sz="2000" dirty="0"/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87" y="5494829"/>
            <a:ext cx="1553564" cy="547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9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02" y="-57419"/>
            <a:ext cx="12501403" cy="6947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B6067D-E041-4C3E-80B8-3894A57EE840}"/>
              </a:ext>
            </a:extLst>
          </p:cNvPr>
          <p:cNvSpPr txBox="1"/>
          <p:nvPr/>
        </p:nvSpPr>
        <p:spPr>
          <a:xfrm>
            <a:off x="431800" y="1173956"/>
            <a:ext cx="11387667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o-RO" sz="2000" dirty="0" smtClean="0"/>
              <a:t>Procedurile de achiziție publică s-</a:t>
            </a:r>
            <a:r>
              <a:rPr lang="en-US" sz="2000" dirty="0" smtClean="0"/>
              <a:t>au </a:t>
            </a:r>
            <a:r>
              <a:rPr lang="ro-RO" sz="2000" dirty="0" smtClean="0"/>
              <a:t>finalizat prin încheierea de </a:t>
            </a:r>
            <a:r>
              <a:rPr lang="ro-RO" sz="2000" b="1" dirty="0" smtClean="0"/>
              <a:t>c</a:t>
            </a:r>
            <a:r>
              <a:rPr lang="en-US" sz="2000" b="1" dirty="0" err="1" smtClean="0"/>
              <a:t>ontracte</a:t>
            </a:r>
            <a:r>
              <a:rPr lang="en-US" sz="2000" b="1" dirty="0" smtClean="0"/>
              <a:t> </a:t>
            </a:r>
            <a:r>
              <a:rPr lang="en-US" sz="2000" b="1" dirty="0"/>
              <a:t>de </a:t>
            </a:r>
            <a:r>
              <a:rPr lang="en-US" sz="2000" b="1" dirty="0" err="1"/>
              <a:t>prestari</a:t>
            </a:r>
            <a:r>
              <a:rPr lang="en-US" sz="2000" b="1" dirty="0"/>
              <a:t> </a:t>
            </a:r>
            <a:r>
              <a:rPr lang="en-US" sz="2000" b="1" dirty="0" err="1"/>
              <a:t>servicii</a:t>
            </a:r>
            <a:r>
              <a:rPr lang="en-US" sz="2000" b="1" dirty="0"/>
              <a:t> </a:t>
            </a:r>
            <a:r>
              <a:rPr lang="ro-RO" sz="2000" dirty="0"/>
              <a:t>î</a:t>
            </a:r>
            <a:r>
              <a:rPr lang="en-US" sz="2000" dirty="0"/>
              <a:t>n </a:t>
            </a:r>
            <a:r>
              <a:rPr lang="en-US" sz="2000" dirty="0" err="1"/>
              <a:t>vederea</a:t>
            </a:r>
            <a:r>
              <a:rPr lang="en-US" sz="2000" dirty="0"/>
              <a:t> </a:t>
            </a:r>
            <a:r>
              <a:rPr lang="en-US" sz="2000" dirty="0" err="1"/>
              <a:t>elabor</a:t>
            </a:r>
            <a:r>
              <a:rPr lang="ro-RO" sz="2000" dirty="0"/>
              <a:t>ă</a:t>
            </a:r>
            <a:r>
              <a:rPr lang="en-US" sz="2000" dirty="0" err="1"/>
              <a:t>rii</a:t>
            </a:r>
            <a:r>
              <a:rPr lang="en-US" sz="2000" dirty="0"/>
              <a:t>/ </a:t>
            </a:r>
            <a:r>
              <a:rPr lang="en-US" sz="2000" dirty="0" err="1"/>
              <a:t>revizuirii</a:t>
            </a:r>
            <a:r>
              <a:rPr lang="en-US" sz="2000" dirty="0"/>
              <a:t> </a:t>
            </a:r>
            <a:r>
              <a:rPr lang="en-US" sz="2000" dirty="0" smtClean="0"/>
              <a:t>SO</a:t>
            </a:r>
            <a:r>
              <a:rPr lang="ro-RO" sz="2000" dirty="0" smtClean="0"/>
              <a:t>, astfel</a:t>
            </a:r>
            <a:r>
              <a:rPr lang="en-US" sz="2000" dirty="0" smtClean="0"/>
              <a:t>:</a:t>
            </a:r>
            <a:endParaRPr lang="en-US" sz="2000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Lot 1 + Lot 2 – </a:t>
            </a:r>
            <a:r>
              <a:rPr lang="en-US" b="1" dirty="0">
                <a:solidFill>
                  <a:srgbClr val="FF0000"/>
                </a:solidFill>
              </a:rPr>
              <a:t>52 </a:t>
            </a:r>
            <a:r>
              <a:rPr lang="en-US" b="1" dirty="0" err="1" smtClean="0">
                <a:solidFill>
                  <a:srgbClr val="FF0000"/>
                </a:solidFill>
              </a:rPr>
              <a:t>ocupații</a:t>
            </a:r>
            <a:r>
              <a:rPr lang="ro-RO" b="1" dirty="0">
                <a:solidFill>
                  <a:srgbClr val="FF0000"/>
                </a:solidFill>
              </a:rPr>
              <a:t>;</a:t>
            </a:r>
            <a:endParaRPr lang="en-US" b="1" dirty="0">
              <a:solidFill>
                <a:srgbClr val="FF0000"/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Lot 3 – </a:t>
            </a:r>
            <a:r>
              <a:rPr lang="en-US" b="1" dirty="0">
                <a:solidFill>
                  <a:srgbClr val="FF0000"/>
                </a:solidFill>
              </a:rPr>
              <a:t>26 </a:t>
            </a:r>
            <a:r>
              <a:rPr lang="ro-RO" b="1" dirty="0" smtClean="0">
                <a:solidFill>
                  <a:srgbClr val="FF0000"/>
                </a:solidFill>
              </a:rPr>
              <a:t>de </a:t>
            </a:r>
            <a:r>
              <a:rPr lang="en-US" b="1" dirty="0" err="1" smtClean="0">
                <a:solidFill>
                  <a:srgbClr val="FF0000"/>
                </a:solidFill>
              </a:rPr>
              <a:t>ocupa</a:t>
            </a:r>
            <a:r>
              <a:rPr lang="ro-RO" b="1" dirty="0">
                <a:solidFill>
                  <a:srgbClr val="FF0000"/>
                </a:solidFill>
              </a:rPr>
              <a:t>ț</a:t>
            </a:r>
            <a:r>
              <a:rPr lang="en-US" b="1" dirty="0" smtClean="0">
                <a:solidFill>
                  <a:srgbClr val="FF0000"/>
                </a:solidFill>
              </a:rPr>
              <a:t>ii</a:t>
            </a:r>
            <a:r>
              <a:rPr lang="ro-RO" b="1" dirty="0" smtClean="0">
                <a:solidFill>
                  <a:srgbClr val="FF0000"/>
                </a:solidFill>
              </a:rPr>
              <a:t>;</a:t>
            </a:r>
            <a:endParaRPr lang="en-US" b="1" dirty="0">
              <a:solidFill>
                <a:srgbClr val="FF0000"/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Lot 4 – </a:t>
            </a:r>
            <a:r>
              <a:rPr lang="en-US" b="1" dirty="0">
                <a:solidFill>
                  <a:srgbClr val="FF0000"/>
                </a:solidFill>
              </a:rPr>
              <a:t>22 de </a:t>
            </a:r>
            <a:r>
              <a:rPr lang="en-US" b="1" dirty="0" err="1">
                <a:solidFill>
                  <a:srgbClr val="FF0000"/>
                </a:solidFill>
              </a:rPr>
              <a:t>ocupa</a:t>
            </a:r>
            <a:r>
              <a:rPr lang="ro-RO" b="1" dirty="0">
                <a:solidFill>
                  <a:srgbClr val="FF0000"/>
                </a:solidFill>
              </a:rPr>
              <a:t>ț</a:t>
            </a:r>
            <a:r>
              <a:rPr lang="en-US" b="1" dirty="0" smtClean="0">
                <a:solidFill>
                  <a:srgbClr val="FF0000"/>
                </a:solidFill>
              </a:rPr>
              <a:t>ii</a:t>
            </a:r>
            <a:r>
              <a:rPr lang="ro-RO" b="1" dirty="0" smtClean="0">
                <a:solidFill>
                  <a:srgbClr val="FF0000"/>
                </a:solidFill>
              </a:rPr>
              <a:t>;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Lot 5 </a:t>
            </a:r>
            <a:r>
              <a:rPr lang="en-US" b="1" dirty="0"/>
              <a:t>– </a:t>
            </a:r>
            <a:r>
              <a:rPr lang="en-US" b="1" dirty="0" smtClean="0">
                <a:solidFill>
                  <a:srgbClr val="FF0000"/>
                </a:solidFill>
              </a:rPr>
              <a:t>18 </a:t>
            </a:r>
            <a:r>
              <a:rPr lang="ro-RO" b="1" dirty="0" smtClean="0">
                <a:solidFill>
                  <a:srgbClr val="FF0000"/>
                </a:solidFill>
              </a:rPr>
              <a:t>de </a:t>
            </a:r>
            <a:r>
              <a:rPr lang="en-US" b="1" dirty="0" err="1" smtClean="0">
                <a:solidFill>
                  <a:srgbClr val="FF0000"/>
                </a:solidFill>
              </a:rPr>
              <a:t>ocupa</a:t>
            </a:r>
            <a:r>
              <a:rPr lang="ro-RO" b="1" dirty="0">
                <a:solidFill>
                  <a:srgbClr val="FF0000"/>
                </a:solidFill>
              </a:rPr>
              <a:t>ț</a:t>
            </a:r>
            <a:r>
              <a:rPr lang="en-US" b="1" dirty="0" smtClean="0">
                <a:solidFill>
                  <a:srgbClr val="FF0000"/>
                </a:solidFill>
              </a:rPr>
              <a:t>ii</a:t>
            </a:r>
            <a:r>
              <a:rPr lang="ro-RO" b="1" dirty="0" smtClean="0">
                <a:solidFill>
                  <a:srgbClr val="FF0000"/>
                </a:solidFill>
              </a:rPr>
              <a:t>;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Lot </a:t>
            </a:r>
            <a:r>
              <a:rPr lang="en-US" b="1" dirty="0" smtClean="0"/>
              <a:t>6 </a:t>
            </a:r>
            <a:r>
              <a:rPr lang="en-US" b="1" dirty="0"/>
              <a:t>– </a:t>
            </a:r>
            <a:r>
              <a:rPr lang="en-US" b="1" dirty="0" smtClean="0">
                <a:solidFill>
                  <a:srgbClr val="FF0000"/>
                </a:solidFill>
              </a:rPr>
              <a:t>68 </a:t>
            </a:r>
            <a:r>
              <a:rPr lang="en-US" b="1" dirty="0">
                <a:solidFill>
                  <a:srgbClr val="FF0000"/>
                </a:solidFill>
              </a:rPr>
              <a:t>de </a:t>
            </a:r>
            <a:r>
              <a:rPr lang="en-US" b="1" dirty="0" err="1">
                <a:solidFill>
                  <a:srgbClr val="FF0000"/>
                </a:solidFill>
              </a:rPr>
              <a:t>ocupa</a:t>
            </a:r>
            <a:r>
              <a:rPr lang="ro-RO" b="1" dirty="0">
                <a:solidFill>
                  <a:srgbClr val="FF0000"/>
                </a:solidFill>
              </a:rPr>
              <a:t>ț</a:t>
            </a:r>
            <a:r>
              <a:rPr lang="en-US" b="1" dirty="0" smtClean="0">
                <a:solidFill>
                  <a:srgbClr val="FF0000"/>
                </a:solidFill>
              </a:rPr>
              <a:t>ii</a:t>
            </a:r>
            <a:r>
              <a:rPr lang="ro-RO" b="1" dirty="0" smtClean="0">
                <a:solidFill>
                  <a:srgbClr val="FF0000"/>
                </a:solidFill>
              </a:rPr>
              <a:t>;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Lot </a:t>
            </a:r>
            <a:r>
              <a:rPr lang="en-US" b="1" dirty="0" smtClean="0"/>
              <a:t>7 </a:t>
            </a:r>
            <a:r>
              <a:rPr lang="en-US" b="1" dirty="0"/>
              <a:t>– </a:t>
            </a:r>
            <a:r>
              <a:rPr lang="en-US" b="1" dirty="0" smtClean="0">
                <a:solidFill>
                  <a:srgbClr val="FF0000"/>
                </a:solidFill>
              </a:rPr>
              <a:t>18 </a:t>
            </a:r>
            <a:r>
              <a:rPr lang="ro-RO" b="1" dirty="0" smtClean="0">
                <a:solidFill>
                  <a:srgbClr val="FF0000"/>
                </a:solidFill>
              </a:rPr>
              <a:t>de </a:t>
            </a:r>
            <a:r>
              <a:rPr lang="en-US" b="1" dirty="0" err="1" smtClean="0">
                <a:solidFill>
                  <a:srgbClr val="FF0000"/>
                </a:solidFill>
              </a:rPr>
              <a:t>ocupa</a:t>
            </a:r>
            <a:r>
              <a:rPr lang="ro-RO" b="1" dirty="0">
                <a:solidFill>
                  <a:srgbClr val="FF0000"/>
                </a:solidFill>
              </a:rPr>
              <a:t>ț</a:t>
            </a:r>
            <a:r>
              <a:rPr lang="en-US" b="1" dirty="0" smtClean="0">
                <a:solidFill>
                  <a:srgbClr val="FF0000"/>
                </a:solidFill>
              </a:rPr>
              <a:t>ii</a:t>
            </a:r>
            <a:r>
              <a:rPr lang="ro-RO" b="1" dirty="0" smtClean="0">
                <a:solidFill>
                  <a:srgbClr val="FF0000"/>
                </a:solidFill>
              </a:rPr>
              <a:t>;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ro-RO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Lot 8 </a:t>
            </a:r>
            <a:r>
              <a:rPr lang="en-US" b="1" dirty="0"/>
              <a:t>– </a:t>
            </a:r>
            <a:r>
              <a:rPr lang="ro-RO" b="1" dirty="0" smtClean="0">
                <a:solidFill>
                  <a:srgbClr val="FF0000"/>
                </a:solidFill>
              </a:rPr>
              <a:t>37 de ocupații;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b="1" dirty="0" smtClean="0"/>
              <a:t>Lot 9 – </a:t>
            </a:r>
            <a:r>
              <a:rPr lang="ro-RO" b="1" dirty="0" smtClean="0">
                <a:solidFill>
                  <a:srgbClr val="FF0000"/>
                </a:solidFill>
              </a:rPr>
              <a:t>19 ocupații (în curs de contractare);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b="1" dirty="0" smtClean="0"/>
              <a:t>Lot 10 – </a:t>
            </a:r>
            <a:r>
              <a:rPr lang="ro-RO" b="1" dirty="0" smtClean="0">
                <a:solidFill>
                  <a:srgbClr val="FF0000"/>
                </a:solidFill>
              </a:rPr>
              <a:t>19 ocupații (în procedură de evaluare).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05" y="5589017"/>
            <a:ext cx="1627706" cy="683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591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04" y="0"/>
            <a:ext cx="12501403" cy="6947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B6067D-E041-4C3E-80B8-3894A57EE840}"/>
              </a:ext>
            </a:extLst>
          </p:cNvPr>
          <p:cNvSpPr txBox="1"/>
          <p:nvPr/>
        </p:nvSpPr>
        <p:spPr>
          <a:xfrm>
            <a:off x="801325" y="1158946"/>
            <a:ext cx="105893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o-RO" sz="2000" dirty="0" smtClean="0"/>
          </a:p>
          <a:p>
            <a:pPr algn="just"/>
            <a:r>
              <a:rPr lang="ro-RO" sz="2000" dirty="0" smtClean="0"/>
              <a:t>Până </a:t>
            </a:r>
            <a:r>
              <a:rPr lang="ro-RO" sz="2000" dirty="0"/>
              <a:t>în prezent </a:t>
            </a:r>
            <a:r>
              <a:rPr lang="en-US" sz="2000" dirty="0" smtClean="0"/>
              <a:t>au </a:t>
            </a:r>
            <a:r>
              <a:rPr lang="en-US" sz="2000" dirty="0" err="1"/>
              <a:t>fost</a:t>
            </a:r>
            <a:r>
              <a:rPr lang="en-US" sz="2000" dirty="0"/>
              <a:t> </a:t>
            </a:r>
            <a:r>
              <a:rPr lang="en-US" sz="2000" b="1" dirty="0" err="1"/>
              <a:t>aprobate</a:t>
            </a:r>
            <a:r>
              <a:rPr lang="en-US" sz="2000" b="1" dirty="0"/>
              <a:t> </a:t>
            </a:r>
            <a:r>
              <a:rPr lang="ro-RO" sz="2000" b="1" u="sng" dirty="0" smtClean="0">
                <a:solidFill>
                  <a:srgbClr val="FF0000"/>
                </a:solidFill>
              </a:rPr>
              <a:t>190</a:t>
            </a:r>
            <a:r>
              <a:rPr lang="en-US" sz="2000" b="1" dirty="0" smtClean="0"/>
              <a:t> </a:t>
            </a:r>
            <a:r>
              <a:rPr lang="en-US" sz="2000" b="1" dirty="0"/>
              <a:t>de </a:t>
            </a:r>
            <a:r>
              <a:rPr lang="en-US" sz="2000" b="1" dirty="0" err="1"/>
              <a:t>standarde</a:t>
            </a:r>
            <a:r>
              <a:rPr lang="en-US" sz="2000" b="1" dirty="0"/>
              <a:t> </a:t>
            </a:r>
            <a:r>
              <a:rPr lang="en-US" sz="2000" b="1" dirty="0" err="1"/>
              <a:t>ocupa</a:t>
            </a:r>
            <a:r>
              <a:rPr lang="ro-RO" sz="2000" b="1" dirty="0"/>
              <a:t>ț</a:t>
            </a:r>
            <a:r>
              <a:rPr lang="en-US" sz="2000" b="1" dirty="0" err="1" smtClean="0"/>
              <a:t>ionale</a:t>
            </a:r>
            <a:r>
              <a:rPr lang="ro-RO" sz="2000" dirty="0" smtClean="0"/>
              <a:t>, din cele </a:t>
            </a:r>
            <a:r>
              <a:rPr lang="en-US" sz="2000" b="1" dirty="0" smtClean="0"/>
              <a:t>223</a:t>
            </a:r>
            <a:r>
              <a:rPr lang="ro-RO" sz="2000" b="1" dirty="0" smtClean="0"/>
              <a:t> contractate, astfel: </a:t>
            </a:r>
            <a:endParaRPr lang="en-US" sz="20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 smtClean="0"/>
              <a:t>2020 – </a:t>
            </a:r>
            <a:r>
              <a:rPr lang="en-US" sz="2000" b="1" dirty="0" smtClean="0">
                <a:solidFill>
                  <a:srgbClr val="FF0000"/>
                </a:solidFill>
              </a:rPr>
              <a:t>7 SO </a:t>
            </a:r>
            <a:r>
              <a:rPr lang="en-US" sz="2000" b="1" dirty="0" err="1" smtClean="0">
                <a:solidFill>
                  <a:srgbClr val="FF0000"/>
                </a:solidFill>
              </a:rPr>
              <a:t>aprobate</a:t>
            </a:r>
            <a:r>
              <a:rPr lang="ro-RO" sz="2000" b="1" dirty="0">
                <a:solidFill>
                  <a:srgbClr val="FF0000"/>
                </a:solidFill>
              </a:rPr>
              <a:t>;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 smtClean="0"/>
              <a:t>2021 – </a:t>
            </a:r>
            <a:r>
              <a:rPr lang="en-US" sz="2000" b="1" dirty="0" smtClean="0">
                <a:solidFill>
                  <a:srgbClr val="FF0000"/>
                </a:solidFill>
              </a:rPr>
              <a:t>69 SO </a:t>
            </a:r>
            <a:r>
              <a:rPr lang="en-US" sz="2000" b="1" dirty="0" err="1" smtClean="0">
                <a:solidFill>
                  <a:srgbClr val="FF0000"/>
                </a:solidFill>
              </a:rPr>
              <a:t>aprobate</a:t>
            </a:r>
            <a:r>
              <a:rPr lang="ro-RO" sz="2000" b="1" dirty="0" smtClean="0">
                <a:solidFill>
                  <a:srgbClr val="FF0000"/>
                </a:solidFill>
              </a:rPr>
              <a:t>;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 smtClean="0"/>
              <a:t>2022 – </a:t>
            </a:r>
            <a:r>
              <a:rPr lang="en-US" sz="2000" b="1" dirty="0" smtClean="0">
                <a:solidFill>
                  <a:srgbClr val="FF0000"/>
                </a:solidFill>
              </a:rPr>
              <a:t>105 SO </a:t>
            </a:r>
            <a:r>
              <a:rPr lang="en-US" sz="2000" b="1" dirty="0" err="1" smtClean="0">
                <a:solidFill>
                  <a:srgbClr val="FF0000"/>
                </a:solidFill>
              </a:rPr>
              <a:t>aprobate</a:t>
            </a:r>
            <a:r>
              <a:rPr lang="ro-RO" sz="2000" b="1" dirty="0" smtClean="0">
                <a:solidFill>
                  <a:srgbClr val="FF0000"/>
                </a:solidFill>
              </a:rPr>
              <a:t>;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ro-RO" sz="20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o-RO" sz="2000" b="1" dirty="0" smtClean="0"/>
              <a:t>2023 – </a:t>
            </a:r>
            <a:r>
              <a:rPr lang="ro-RO" sz="2000" b="1" dirty="0" smtClean="0">
                <a:solidFill>
                  <a:srgbClr val="FF0000"/>
                </a:solidFill>
              </a:rPr>
              <a:t>9 SO aprobate.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/>
              <a:t>2020 – </a:t>
            </a:r>
            <a:r>
              <a:rPr lang="ro-RO" sz="2000" dirty="0"/>
              <a:t>4</a:t>
            </a:r>
            <a:r>
              <a:rPr lang="ro-RO" sz="2000" dirty="0" smtClean="0"/>
              <a:t> SO – nivel 6 de calificare; 3 SO – nivel 2-4 de calificare </a:t>
            </a:r>
            <a:endParaRPr lang="en-US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/>
              <a:t>2021</a:t>
            </a:r>
            <a:r>
              <a:rPr lang="ro-RO" sz="2000" dirty="0" smtClean="0"/>
              <a:t> - 42 </a:t>
            </a:r>
            <a:r>
              <a:rPr lang="ro-RO" sz="2000" dirty="0"/>
              <a:t>SO – nivel 6 de calificare; </a:t>
            </a:r>
            <a:r>
              <a:rPr lang="ro-RO" sz="2000" dirty="0" smtClean="0"/>
              <a:t>27 </a:t>
            </a:r>
            <a:r>
              <a:rPr lang="ro-RO" sz="2000" dirty="0"/>
              <a:t>SO – nivel </a:t>
            </a:r>
            <a:r>
              <a:rPr lang="ro-RO" sz="2000" dirty="0" smtClean="0"/>
              <a:t>1-4 </a:t>
            </a:r>
            <a:r>
              <a:rPr lang="ro-RO" sz="2000" dirty="0"/>
              <a:t>de calificare </a:t>
            </a:r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/>
              <a:t>2022</a:t>
            </a:r>
            <a:r>
              <a:rPr lang="ro-RO" sz="2000" dirty="0"/>
              <a:t> - </a:t>
            </a:r>
            <a:r>
              <a:rPr lang="ro-RO" sz="2000" dirty="0" smtClean="0"/>
              <a:t>41 </a:t>
            </a:r>
            <a:r>
              <a:rPr lang="ro-RO" sz="2000" dirty="0"/>
              <a:t>SO – nivel 6 de calificare; </a:t>
            </a:r>
            <a:r>
              <a:rPr lang="ro-RO" sz="2000" dirty="0" smtClean="0"/>
              <a:t>64 </a:t>
            </a:r>
            <a:r>
              <a:rPr lang="ro-RO" sz="2000" dirty="0"/>
              <a:t>SO – nivel 1-4 de calificare </a:t>
            </a:r>
            <a:endParaRPr lang="ro-RO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o-RO" sz="2000" dirty="0" smtClean="0"/>
              <a:t>2023 - 3 </a:t>
            </a:r>
            <a:r>
              <a:rPr lang="ro-RO" sz="2000" dirty="0"/>
              <a:t>SO – nivel 6 de calificare; </a:t>
            </a:r>
            <a:r>
              <a:rPr lang="ro-RO" sz="2000" dirty="0" smtClean="0"/>
              <a:t>6 SO </a:t>
            </a:r>
            <a:r>
              <a:rPr lang="ro-RO" sz="2000" dirty="0"/>
              <a:t>– nivel </a:t>
            </a:r>
            <a:r>
              <a:rPr lang="ro-RO" sz="2000" dirty="0" smtClean="0"/>
              <a:t>2-4 </a:t>
            </a:r>
            <a:r>
              <a:rPr lang="ro-RO" sz="2000" dirty="0"/>
              <a:t>de calificare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58" y="5484826"/>
            <a:ext cx="1714203" cy="712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209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84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B6067D-E041-4C3E-80B8-3894A57EE840}"/>
              </a:ext>
            </a:extLst>
          </p:cNvPr>
          <p:cNvSpPr txBox="1"/>
          <p:nvPr/>
        </p:nvSpPr>
        <p:spPr>
          <a:xfrm>
            <a:off x="487680" y="1179623"/>
            <a:ext cx="1123748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2000" dirty="0" smtClean="0"/>
              <a:t>  </a:t>
            </a:r>
            <a:r>
              <a:rPr lang="ro-RO" sz="2000" b="1" dirty="0" smtClean="0"/>
              <a:t>ACTUALIZAREA ȘI GESTIONAREA RNCP</a:t>
            </a:r>
          </a:p>
          <a:p>
            <a:pPr algn="ctr">
              <a:lnSpc>
                <a:spcPct val="150000"/>
              </a:lnSpc>
            </a:pPr>
            <a:endParaRPr lang="ro-RO" b="1" dirty="0" smtClean="0"/>
          </a:p>
          <a:p>
            <a:pPr algn="ctr">
              <a:lnSpc>
                <a:spcPct val="150000"/>
              </a:lnSpc>
            </a:pPr>
            <a:endParaRPr lang="ro-RO" b="1" dirty="0" smtClean="0"/>
          </a:p>
          <a:p>
            <a:pPr algn="just"/>
            <a:r>
              <a:rPr lang="en-US" sz="2500" dirty="0" err="1" smtClean="0"/>
              <a:t>În</a:t>
            </a:r>
            <a:r>
              <a:rPr lang="en-US" sz="2500" dirty="0" smtClean="0"/>
              <a:t> </a:t>
            </a:r>
            <a:r>
              <a:rPr lang="en-US" sz="2500" dirty="0" err="1" smtClean="0"/>
              <a:t>acord</a:t>
            </a:r>
            <a:r>
              <a:rPr lang="en-US" sz="2500" dirty="0" smtClean="0"/>
              <a:t> cu </a:t>
            </a:r>
            <a:r>
              <a:rPr lang="en-US" sz="2500" dirty="0" err="1" smtClean="0"/>
              <a:t>reglementările</a:t>
            </a:r>
            <a:r>
              <a:rPr lang="en-US" sz="2500" dirty="0" smtClean="0"/>
              <a:t> </a:t>
            </a:r>
            <a:r>
              <a:rPr lang="en-US" sz="2500" dirty="0" err="1" smtClean="0"/>
              <a:t>în</a:t>
            </a:r>
            <a:r>
              <a:rPr lang="en-US" sz="2500" dirty="0" smtClean="0"/>
              <a:t> </a:t>
            </a:r>
            <a:r>
              <a:rPr lang="en-US" sz="2500" dirty="0" err="1" smtClean="0"/>
              <a:t>vigoare</a:t>
            </a:r>
            <a:r>
              <a:rPr lang="en-US" sz="2500" dirty="0" smtClean="0"/>
              <a:t>, </a:t>
            </a:r>
            <a:r>
              <a:rPr lang="en-US" sz="2500" dirty="0" err="1" smtClean="0"/>
              <a:t>în</a:t>
            </a:r>
            <a:r>
              <a:rPr lang="en-US" sz="2500" dirty="0" smtClean="0"/>
              <a:t> </a:t>
            </a:r>
            <a:r>
              <a:rPr lang="en-US" sz="2500" dirty="0" err="1" smtClean="0"/>
              <a:t>baza</a:t>
            </a:r>
            <a:r>
              <a:rPr lang="en-US" sz="2500" dirty="0" smtClean="0"/>
              <a:t> SO </a:t>
            </a:r>
            <a:r>
              <a:rPr lang="en-US" sz="2500" dirty="0" err="1" smtClean="0"/>
              <a:t>aprobate</a:t>
            </a:r>
            <a:r>
              <a:rPr lang="en-US" sz="2500" dirty="0" smtClean="0"/>
              <a:t> au </a:t>
            </a:r>
            <a:r>
              <a:rPr lang="en-US" sz="2500" dirty="0" err="1" smtClean="0"/>
              <a:t>fost</a:t>
            </a:r>
            <a:r>
              <a:rPr lang="en-US" sz="2500" dirty="0" smtClean="0"/>
              <a:t> </a:t>
            </a:r>
            <a:r>
              <a:rPr lang="en-US" sz="2500" dirty="0" err="1" smtClean="0"/>
              <a:t>realizate</a:t>
            </a:r>
            <a:r>
              <a:rPr lang="en-US" sz="2500" dirty="0" smtClean="0"/>
              <a:t> </a:t>
            </a:r>
            <a:r>
              <a:rPr lang="en-US" sz="2500" dirty="0" err="1" smtClean="0"/>
              <a:t>demersurile</a:t>
            </a:r>
            <a:r>
              <a:rPr lang="en-US" sz="2500" dirty="0" smtClean="0"/>
              <a:t> </a:t>
            </a:r>
            <a:r>
              <a:rPr lang="en-US" sz="2500" dirty="0" err="1" smtClean="0"/>
              <a:t>specifice</a:t>
            </a:r>
            <a:r>
              <a:rPr lang="en-US" sz="2500" dirty="0" smtClean="0"/>
              <a:t> de </a:t>
            </a:r>
            <a:r>
              <a:rPr lang="ro-RO" sz="2500" dirty="0" smtClean="0"/>
              <a:t>aprobare</a:t>
            </a:r>
            <a:r>
              <a:rPr lang="en-US" sz="2500" dirty="0" smtClean="0"/>
              <a:t> a </a:t>
            </a:r>
            <a:r>
              <a:rPr lang="ro-RO" sz="2500" b="1" u="sng" dirty="0" smtClean="0"/>
              <a:t>118 </a:t>
            </a:r>
            <a:r>
              <a:rPr lang="en-US" sz="2500" b="1" u="sng" dirty="0" err="1" smtClean="0"/>
              <a:t>calificări</a:t>
            </a:r>
            <a:r>
              <a:rPr lang="ro-RO" sz="2500" b="1" u="sng" dirty="0" smtClean="0"/>
              <a:t> </a:t>
            </a:r>
            <a:r>
              <a:rPr lang="en-US" sz="2500" dirty="0" err="1" smtClean="0"/>
              <a:t>în</a:t>
            </a:r>
            <a:r>
              <a:rPr lang="en-US" sz="2500" dirty="0" smtClean="0"/>
              <a:t> </a:t>
            </a:r>
            <a:r>
              <a:rPr lang="en-US" sz="2500" dirty="0" err="1" smtClean="0"/>
              <a:t>vederea</a:t>
            </a:r>
            <a:r>
              <a:rPr lang="en-US" sz="2500" dirty="0" smtClean="0"/>
              <a:t> </a:t>
            </a:r>
            <a:r>
              <a:rPr lang="en-US" sz="2500" dirty="0" err="1" smtClean="0"/>
              <a:t>introducerii</a:t>
            </a:r>
            <a:r>
              <a:rPr lang="en-US" sz="2500" dirty="0" smtClean="0"/>
              <a:t> </a:t>
            </a:r>
            <a:r>
              <a:rPr lang="en-US" sz="2500" dirty="0" err="1" smtClean="0"/>
              <a:t>în</a:t>
            </a:r>
            <a:r>
              <a:rPr lang="en-US" sz="2500" dirty="0" smtClean="0"/>
              <a:t> RNCP</a:t>
            </a:r>
            <a:r>
              <a:rPr lang="ro-RO" sz="2500" dirty="0"/>
              <a:t>, fiind </a:t>
            </a:r>
            <a:r>
              <a:rPr lang="ro-RO" sz="2500" dirty="0" smtClean="0"/>
              <a:t>în prezent prevăzute în </a:t>
            </a:r>
            <a:r>
              <a:rPr lang="ro-RO" sz="2500" b="1" u="sng" dirty="0" smtClean="0"/>
              <a:t>Lista calificărilor profesionale aprobate provizoriu în vederea introducerii în registrul național al calificărilor profesionale.</a:t>
            </a:r>
          </a:p>
          <a:p>
            <a:pPr algn="just"/>
            <a:endParaRPr lang="ro-RO" dirty="0" smtClean="0">
              <a:solidFill>
                <a:srgbClr val="FF0000"/>
              </a:solidFill>
            </a:endParaRPr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5" y="5664423"/>
            <a:ext cx="1553566" cy="53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496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6" y="-117089"/>
            <a:ext cx="12551238" cy="6975089"/>
          </a:xfrm>
          <a:prstGeom prst="rect">
            <a:avLst/>
          </a:prstGeom>
        </p:spPr>
      </p:pic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217" y="5765883"/>
            <a:ext cx="1553566" cy="5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3" b="6476"/>
          <a:stretch/>
        </p:blipFill>
        <p:spPr>
          <a:xfrm>
            <a:off x="783771" y="1009786"/>
            <a:ext cx="10987315" cy="46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63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6" y="-117089"/>
            <a:ext cx="12551238" cy="6975089"/>
          </a:xfrm>
          <a:prstGeom prst="rect">
            <a:avLst/>
          </a:prstGeom>
        </p:spPr>
      </p:pic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31" y="5784211"/>
            <a:ext cx="1553566" cy="5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0" b="6423"/>
          <a:stretch/>
        </p:blipFill>
        <p:spPr>
          <a:xfrm>
            <a:off x="827314" y="1009786"/>
            <a:ext cx="10566400" cy="46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765</Words>
  <Application>Microsoft Office PowerPoint</Application>
  <PresentationFormat>Widescreen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Anc</dc:creator>
  <cp:lastModifiedBy>Andreea</cp:lastModifiedBy>
  <cp:revision>87</cp:revision>
  <dcterms:created xsi:type="dcterms:W3CDTF">2021-08-25T05:41:15Z</dcterms:created>
  <dcterms:modified xsi:type="dcterms:W3CDTF">2023-02-09T12:48:44Z</dcterms:modified>
</cp:coreProperties>
</file>