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  <p:sldMasterId id="2147483649" r:id="rId2"/>
  </p:sldMasterIdLst>
  <p:notesMasterIdLst>
    <p:notesMasterId r:id="rId21"/>
  </p:notesMasterIdLst>
  <p:sldIdLst>
    <p:sldId id="256" r:id="rId3"/>
    <p:sldId id="271" r:id="rId4"/>
    <p:sldId id="283" r:id="rId5"/>
    <p:sldId id="284" r:id="rId6"/>
    <p:sldId id="285" r:id="rId7"/>
    <p:sldId id="286" r:id="rId8"/>
    <p:sldId id="287" r:id="rId9"/>
    <p:sldId id="288" r:id="rId10"/>
    <p:sldId id="293" r:id="rId11"/>
    <p:sldId id="294" r:id="rId12"/>
    <p:sldId id="295" r:id="rId13"/>
    <p:sldId id="296" r:id="rId14"/>
    <p:sldId id="297" r:id="rId15"/>
    <p:sldId id="298" r:id="rId16"/>
    <p:sldId id="299" r:id="rId17"/>
    <p:sldId id="300" r:id="rId18"/>
    <p:sldId id="301" r:id="rId19"/>
    <p:sldId id="289" r:id="rId20"/>
  </p:sldIdLst>
  <p:sldSz cx="12192000" cy="6858000"/>
  <p:notesSz cx="6797675" cy="9926638"/>
  <p:defaultTextStyle>
    <a:defPPr lvl="0">
      <a:defRPr lang="en-US"/>
    </a:defPPr>
    <a:lvl1pPr marL="0" lv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6991665-4863-49FC-B960-265F7E23DF46}">
  <a:tblStyle styleId="{E6991665-4863-49FC-B960-265F7E23DF46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9EFF7"/>
          </a:solidFill>
        </a:fill>
      </a:tcStyle>
    </a:wholeTbl>
    <a:band1H>
      <a:tcTxStyle/>
      <a:tcStyle>
        <a:tcBdr/>
        <a:fill>
          <a:solidFill>
            <a:srgbClr val="D0DEEF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0DEEF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B0092C-C474-4DA2-A304-7A4593990746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9838"/>
            <a:ext cx="59563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BB175B-D5B8-47E6-B844-44BCF45353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422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7BB175B-D5B8-47E6-B844-44BCF453536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37272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5859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090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5322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01022-D706-4DF2-84BD-BC11A857800E}" type="datetime1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1092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E8BBD-F4B1-4CC1-A8B2-F2CB485F3FCC}" type="datetime1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6855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BC6FD-9E87-4782-9CA3-4B50A731DF66}" type="datetime1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3392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77C3C-C6F9-4E57-A3AC-3310D6ACE69F}" type="datetime1">
              <a:rPr lang="en-US" smtClean="0"/>
              <a:t>5/10/2019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20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E76E7-1E2A-4BC1-B0C3-C952144415E6}" type="datetime1">
              <a:rPr lang="en-US" smtClean="0"/>
              <a:t>5/10/2019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9079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D92E0-18BB-4DC1-8CA4-6F28E890039D}" type="datetime1">
              <a:rPr lang="en-US" smtClean="0"/>
              <a:t>5/10/2019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8234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E485-F745-430E-89DC-7D25E879BA10}" type="datetime1">
              <a:rPr lang="en-US" smtClean="0"/>
              <a:t>5/10/2019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3741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611E-DD3C-427A-84EB-276280856405}" type="datetime1">
              <a:rPr lang="en-US" smtClean="0"/>
              <a:t>5/10/2019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2269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4356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BA2A3-5110-4CC9-998A-2A5DC1E87752}" type="datetime1">
              <a:rPr lang="en-US" smtClean="0"/>
              <a:t>5/10/2019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015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5B058-50BC-4C9E-8A33-88DA2126ABCB}" type="datetime1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140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5FEEF-02F7-4D25-90AF-247FE1723B12}" type="datetime1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614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550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691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775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448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798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358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130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FCCBF-6F67-4A76-85F8-D7CD9F23D297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/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562" y="122036"/>
            <a:ext cx="3387090" cy="719455"/>
          </a:xfrm>
          <a:prstGeom prst="rect">
            <a:avLst/>
          </a:prstGeom>
        </p:spPr>
      </p:pic>
      <p:pic>
        <p:nvPicPr>
          <p:cNvPr id="8" name="Picture 7"/>
          <p:cNvPicPr/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7487" y="158548"/>
            <a:ext cx="1504950" cy="646430"/>
          </a:xfrm>
          <a:prstGeom prst="rect">
            <a:avLst/>
          </a:prstGeom>
        </p:spPr>
      </p:pic>
      <p:pic>
        <p:nvPicPr>
          <p:cNvPr id="9" name="Picture 8" descr="C:\Users\Drivers\Documents\My Documents\2019\ianuarie - aprilie\RO PRES\RO\_LOGO\LOGO - FULL VERSION\CMYK\JPG\Logo-RO-FULL-CMYK.jpg"/>
          <p:cNvPicPr/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7828" y="158548"/>
            <a:ext cx="1829435" cy="7556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37483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34" r:id="rId1"/>
    <p:sldLayoutId id="2147484235" r:id="rId2"/>
    <p:sldLayoutId id="2147484236" r:id="rId3"/>
    <p:sldLayoutId id="2147484237" r:id="rId4"/>
    <p:sldLayoutId id="2147484238" r:id="rId5"/>
    <p:sldLayoutId id="2147484239" r:id="rId6"/>
    <p:sldLayoutId id="2147484240" r:id="rId7"/>
    <p:sldLayoutId id="2147484241" r:id="rId8"/>
    <p:sldLayoutId id="2147484242" r:id="rId9"/>
    <p:sldLayoutId id="2147484243" r:id="rId10"/>
    <p:sldLayoutId id="2147484244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FCCBF-6F67-4A76-85F8-D7CD9F23D297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/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6654" y="155364"/>
            <a:ext cx="3387090" cy="719455"/>
          </a:xfrm>
          <a:prstGeom prst="rect">
            <a:avLst/>
          </a:prstGeom>
        </p:spPr>
      </p:pic>
      <p:pic>
        <p:nvPicPr>
          <p:cNvPr id="8" name="Picture 7"/>
          <p:cNvPicPr/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8579" y="191876"/>
            <a:ext cx="1504950" cy="646430"/>
          </a:xfrm>
          <a:prstGeom prst="rect">
            <a:avLst/>
          </a:prstGeom>
        </p:spPr>
      </p:pic>
      <p:pic>
        <p:nvPicPr>
          <p:cNvPr id="9" name="Picture 8" descr="C:\Users\Drivers\Documents\My Documents\2019\ianuarie - aprilie\RO PRES\RO\_LOGO\LOGO - FULL VERSION\CMYK\JPG\Logo-RO-FULL-CMYK.jpg"/>
          <p:cNvPicPr/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8920" y="191876"/>
            <a:ext cx="1829435" cy="7556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73870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2" r:id="rId1"/>
    <p:sldLayoutId id="2147484323" r:id="rId2"/>
    <p:sldLayoutId id="2147484324" r:id="rId3"/>
    <p:sldLayoutId id="2147484325" r:id="rId4"/>
    <p:sldLayoutId id="2147484326" r:id="rId5"/>
    <p:sldLayoutId id="2147484327" r:id="rId6"/>
    <p:sldLayoutId id="2147484328" r:id="rId7"/>
    <p:sldLayoutId id="2147484329" r:id="rId8"/>
    <p:sldLayoutId id="2147484330" r:id="rId9"/>
    <p:sldLayoutId id="2147484331" r:id="rId10"/>
    <p:sldLayoutId id="214748433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mailto:office@anc.edu.ro" TargetMode="Externa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396" y="1761956"/>
            <a:ext cx="9983586" cy="3196281"/>
          </a:xfrm>
        </p:spPr>
        <p:txBody>
          <a:bodyPr>
            <a:normAutofit fontScale="90000"/>
          </a:bodyPr>
          <a:lstStyle/>
          <a:p>
            <a:r>
              <a:rPr lang="ro-RO" b="1" dirty="0" smtClean="0"/>
              <a:t/>
            </a:r>
            <a:br>
              <a:rPr lang="ro-RO" b="1" dirty="0" smtClean="0"/>
            </a:br>
            <a:r>
              <a:rPr lang="ro-RO" b="1" dirty="0"/>
              <a:t/>
            </a:r>
            <a:br>
              <a:rPr lang="ro-RO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 err="1">
                <a:latin typeface="Arial" panose="020B0604020202020204" pitchFamily="34" charset="0"/>
              </a:rPr>
              <a:t>Corelarea</a:t>
            </a:r>
            <a:r>
              <a:rPr lang="en-US" dirty="0">
                <a:latin typeface="Arial" panose="020B0604020202020204" pitchFamily="34" charset="0"/>
              </a:rPr>
              <a:t> ISCED cu HG </a:t>
            </a:r>
            <a:r>
              <a:rPr lang="en-US" dirty="0" err="1">
                <a:latin typeface="Arial" panose="020B0604020202020204" pitchFamily="34" charset="0"/>
              </a:rPr>
              <a:t>privind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domeniile</a:t>
            </a:r>
            <a:r>
              <a:rPr lang="en-US" dirty="0">
                <a:latin typeface="Arial" panose="020B0604020202020204" pitchFamily="34" charset="0"/>
              </a:rPr>
              <a:t> de </a:t>
            </a:r>
            <a:r>
              <a:rPr lang="en-US" dirty="0" err="1" smtClean="0">
                <a:latin typeface="Arial" panose="020B0604020202020204" pitchFamily="34" charset="0"/>
              </a:rPr>
              <a:t>studii</a:t>
            </a:r>
            <a:r>
              <a:rPr lang="ro-RO" dirty="0" smtClean="0">
                <a:latin typeface="Arial" panose="020B0604020202020204" pitchFamily="34" charset="0"/>
              </a:rPr>
              <a:t>, </a:t>
            </a:r>
            <a:br>
              <a:rPr lang="ro-RO" dirty="0" smtClean="0">
                <a:latin typeface="Arial" panose="020B0604020202020204" pitchFamily="34" charset="0"/>
              </a:rPr>
            </a:br>
            <a:r>
              <a:rPr lang="ro-RO" dirty="0" smtClean="0">
                <a:latin typeface="Arial" panose="020B0604020202020204" pitchFamily="34" charset="0"/>
              </a:rPr>
              <a:t>pentru </a:t>
            </a:r>
            <a:br>
              <a:rPr lang="ro-RO" dirty="0" smtClean="0">
                <a:latin typeface="Arial" panose="020B0604020202020204" pitchFamily="34" charset="0"/>
              </a:rPr>
            </a:br>
            <a:r>
              <a:rPr lang="en-US" dirty="0" smtClean="0">
                <a:latin typeface="Arial" panose="020B0604020202020204" pitchFamily="34" charset="0"/>
              </a:rPr>
              <a:t>UNIVERSITATEA TEHNIC</a:t>
            </a:r>
            <a:r>
              <a:rPr lang="ro-RO" dirty="0" smtClean="0">
                <a:latin typeface="Arial" panose="020B0604020202020204" pitchFamily="34" charset="0"/>
              </a:rPr>
              <a:t>Ă DIN CLUJ-NAPOCA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4210" y="5597594"/>
            <a:ext cx="11017958" cy="1182604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Autoritatea Na</a:t>
            </a:r>
            <a:r>
              <a:rPr lang="ro-RO" b="1" dirty="0" smtClean="0">
                <a:latin typeface="Arial" panose="020B0604020202020204" pitchFamily="34" charset="0"/>
                <a:cs typeface="Arial" panose="020B0604020202020204" pitchFamily="34" charset="0"/>
              </a:rPr>
              <a:t>ț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ional</a:t>
            </a:r>
            <a:r>
              <a:rPr lang="ro-RO" b="1" dirty="0" smtClean="0">
                <a:latin typeface="Arial" panose="020B0604020202020204" pitchFamily="34" charset="0"/>
                <a:cs typeface="Arial" panose="020B0604020202020204" pitchFamily="34" charset="0"/>
              </a:rPr>
              <a:t>ă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pentru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Calific</a:t>
            </a:r>
            <a:r>
              <a:rPr lang="ro-RO" b="1" dirty="0" smtClean="0">
                <a:latin typeface="Arial" panose="020B0604020202020204" pitchFamily="34" charset="0"/>
                <a:cs typeface="Arial" panose="020B0604020202020204" pitchFamily="34" charset="0"/>
              </a:rPr>
              <a:t>ă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-</a:t>
            </a:r>
            <a:r>
              <a:rPr lang="ro-RO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ANC  </a:t>
            </a:r>
          </a:p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Pre</a:t>
            </a:r>
            <a:r>
              <a:rPr lang="ro-RO" dirty="0" smtClean="0">
                <a:latin typeface="Arial" panose="020B0604020202020204" pitchFamily="34" charset="0"/>
                <a:cs typeface="Arial" panose="020B0604020202020204" pitchFamily="34" charset="0"/>
              </a:rPr>
              <a:t>ș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edinte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Tiberiu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Dobrescu</a:t>
            </a:r>
            <a:endParaRPr lang="ro-RO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2508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081" y="933549"/>
            <a:ext cx="10890851" cy="65878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7 </a:t>
            </a:r>
            <a:r>
              <a:rPr lang="ro-RO" sz="4000" dirty="0" smtClean="0"/>
              <a:t>- </a:t>
            </a:r>
            <a:r>
              <a:rPr lang="en-US" sz="4000" dirty="0" smtClean="0"/>
              <a:t>INGINERIE, PRODUCŢIE ŞI CONSTRUCŢII</a:t>
            </a:r>
            <a:endParaRPr lang="ro-RO" sz="4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4614875"/>
              </p:ext>
            </p:extLst>
          </p:nvPr>
        </p:nvGraphicFramePr>
        <p:xfrm>
          <a:off x="508950" y="1592335"/>
          <a:ext cx="11131111" cy="49591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080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348029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802509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474453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694146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00298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079862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175662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583474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862148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980770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6577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74808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(Engineering,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manufacturing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meserii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(Engineering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engineering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Electronică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automatizare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(Electronics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automation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sistemelor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calculatoare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informației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Calculatoare și tehnologia informației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Tehnologia informației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6474511"/>
                  </a:ext>
                </a:extLst>
              </a:tr>
              <a:tr h="87294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(Engineering,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manufacturing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meserii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(Engineering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engineering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Electronică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automatizare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(Electronics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automation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 sistemelor, calculatoare și tehnologia informației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sistemelor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Automatică și informatică aplicată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14026595"/>
                  </a:ext>
                </a:extLst>
              </a:tr>
              <a:tr h="87294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(Engineering,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manufacturing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meserii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(Engineering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engineering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Electronică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automatizare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(Electronics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automation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mecanică, mecatronică, inginerie industrială și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robotică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Mecatronica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98052270"/>
                  </a:ext>
                </a:extLst>
              </a:tr>
              <a:tr h="87294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(Engineering,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manufacturing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meserii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(Engineering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engineering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0715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Mecanică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meserii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din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domeniul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metalurgiei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Mechanics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metal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trades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mecanică, mecatronică, inginerie industrială și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Sisteme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echipamente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termice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85563978"/>
                  </a:ext>
                </a:extLst>
              </a:tr>
              <a:tr h="87294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(Engineering,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manufacturing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meserii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(Engineering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engineering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0715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Mecanică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meserii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din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domeniul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metalurgiei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Mechanics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metal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trades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mecanică, mecatronică, inginerie industrială și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Mașini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instalații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pentru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agricultură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alimentară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61738975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84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081" y="933549"/>
            <a:ext cx="10890851" cy="65878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7 </a:t>
            </a:r>
            <a:r>
              <a:rPr lang="ro-RO" sz="4000" dirty="0" smtClean="0"/>
              <a:t>- </a:t>
            </a:r>
            <a:r>
              <a:rPr lang="en-US" sz="4000" dirty="0" smtClean="0"/>
              <a:t>INGINERIE, PRODUCŢIE ŞI CONSTRUCŢII</a:t>
            </a:r>
            <a:endParaRPr lang="ro-RO" sz="4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6171947"/>
              </p:ext>
            </p:extLst>
          </p:nvPr>
        </p:nvGraphicFramePr>
        <p:xfrm>
          <a:off x="508950" y="1592335"/>
          <a:ext cx="11131111" cy="49591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080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348029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802509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474453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694146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00298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079862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175662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583474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862148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980770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6577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74808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(Engineering,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manufacturing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meserii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(Engineering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engineering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Mecanică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meserii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din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domeniul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metalurgiei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Mechanics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metal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trades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mecanică, mecatronică, inginerie industrială și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mecanică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Echipamente pentru procese industriale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6474511"/>
                  </a:ext>
                </a:extLst>
              </a:tr>
              <a:tr h="87294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(Engineering,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manufacturing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Arhitectură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Architecture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Arhitectură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urbanism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Architecture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town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planning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 </a:t>
                      </a:r>
                      <a:r>
                        <a:rPr lang="pt-BR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umaniste</a:t>
                      </a:r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Arhitectură și urbanism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Arhitectură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Arhitectură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14026595"/>
                  </a:ext>
                </a:extLst>
              </a:tr>
              <a:tr h="87294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(Engineering,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manufacturing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Arhitectură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Architecture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construction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0732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civilă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(Building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civil engineering)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civilă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civilă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</a:t>
                      </a:r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civile, industriale </a:t>
                      </a:r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agricole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98052270"/>
                  </a:ext>
                </a:extLst>
              </a:tr>
              <a:tr h="87294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(Engineering,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manufacturing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Arhitectură şi construcţii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(Architecture and construction)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0732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civilă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(Building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civil engineering)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civilă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civilă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Căi</a:t>
                      </a:r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ferate</a:t>
                      </a:r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drumuri</a:t>
                      </a:r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poduri</a:t>
                      </a:r>
                      <a:endParaRPr lang="it-IT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85563978"/>
                  </a:ext>
                </a:extLst>
              </a:tr>
              <a:tr h="87294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(Engineering,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manufacturing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Arhitectură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Architecture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construction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0732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civilă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(Building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civil engineering)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civilă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civilă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Amenajări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hidrotehnice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61738975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7761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0371" y="759378"/>
            <a:ext cx="10890851" cy="65878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7 </a:t>
            </a:r>
            <a:r>
              <a:rPr lang="ro-RO" sz="4000" dirty="0" smtClean="0"/>
              <a:t>- </a:t>
            </a:r>
            <a:r>
              <a:rPr lang="en-US" sz="4000" dirty="0" smtClean="0"/>
              <a:t>INGINERIE, PRODUCŢIE ŞI CONSTRUCŢII</a:t>
            </a:r>
            <a:endParaRPr lang="ro-RO" sz="4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0456030"/>
              </p:ext>
            </p:extLst>
          </p:nvPr>
        </p:nvGraphicFramePr>
        <p:xfrm>
          <a:off x="535074" y="1324819"/>
          <a:ext cx="11291166" cy="54883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8437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367412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470654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852465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455307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2142308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17714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895035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099228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635726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844731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862149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6126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7823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(Engineering,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manufacturing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Arhitectură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Architecture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construction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0732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civilă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(Building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civil engineering)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civilă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civilă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urbană și dezvoltare regională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6474511"/>
                  </a:ext>
                </a:extLst>
              </a:tr>
              <a:tr h="7823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(Engineering,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manufacturing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Prelucrare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prelucrătoare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Manufacturing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processing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0724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Minerit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extractivă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Mining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extraction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geologică</a:t>
                      </a:r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mine, </a:t>
                      </a:r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petrol</a:t>
                      </a:r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gaze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geodezică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Măsurători terestre și cadastru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14026595"/>
                  </a:ext>
                </a:extLst>
              </a:tr>
              <a:tr h="124621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(Engineering,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manufacturing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calificări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interdisciplinare, care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implică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producţia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construcţiile</a:t>
                      </a:r>
                      <a:r>
                        <a:rPr lang="ro-RO" sz="105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Inter-disciplinary </a:t>
                      </a:r>
                      <a:r>
                        <a:rPr lang="en-US" sz="1050" b="1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programmes</a:t>
                      </a:r>
                      <a:r>
                        <a:rPr lang="en-US" sz="105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qualifications involving engineering, manufacturing and construction</a:t>
                      </a:r>
                      <a:r>
                        <a:rPr lang="ro-RO" sz="105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it-IT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0788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calificări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interdisciplinare care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implică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producţia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construcţiile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Inter-disciplinary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programmes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qualifications involving engineering, manufacturing and construction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r>
                        <a:rPr lang="it-IT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it-IT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mecanică, mecatronică, inginerie industrială și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economică în construcții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98052270"/>
                  </a:ext>
                </a:extLst>
              </a:tr>
              <a:tr h="93696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(Engineering,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manufacturing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meserii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(Engineering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engineering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Mecanică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meserii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din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domeniul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metalurgiei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Mechanics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metal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trades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mecanică, mecatronică, inginerie industrială și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Design industrial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85563978"/>
                  </a:ext>
                </a:extLst>
              </a:tr>
              <a:tr h="93696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(Engineering,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manufacturing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meserii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(Engineering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engineering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Mecanică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meserii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din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domeniul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metalurgiei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Mechanics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metal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trades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mecanică, mecatronică, inginerie industrială și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Sisteme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producție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digitală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61738975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06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0371" y="759378"/>
            <a:ext cx="10890851" cy="65878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7 </a:t>
            </a:r>
            <a:r>
              <a:rPr lang="ro-RO" sz="4000" dirty="0" smtClean="0"/>
              <a:t>- </a:t>
            </a:r>
            <a:r>
              <a:rPr lang="en-US" sz="4000" dirty="0" smtClean="0"/>
              <a:t>INGINERIE, PRODUCŢIE ŞI CONSTRUCŢII</a:t>
            </a:r>
            <a:endParaRPr lang="ro-RO" sz="4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9765864"/>
              </p:ext>
            </p:extLst>
          </p:nvPr>
        </p:nvGraphicFramePr>
        <p:xfrm>
          <a:off x="535074" y="1324819"/>
          <a:ext cx="11352126" cy="52153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858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374795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473195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862466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457765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969458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87383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818606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210491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827315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010194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6512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98653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(Engineering,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manufacturing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meserii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(Engineering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engineering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Autovehicule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nave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aeronave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Motor vehicles, ships and aircraft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mecanică, mecatronică, inginerie industrială și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industrială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Tehnologia construcțiilor de mașini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6474511"/>
                  </a:ext>
                </a:extLst>
              </a:tr>
              <a:tr h="131214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(Engineering,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manufacturing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Programe</a:t>
                      </a:r>
                      <a:r>
                        <a:rPr kumimoji="0" lang="it-I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it-I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calificări</a:t>
                      </a:r>
                      <a:r>
                        <a:rPr kumimoji="0" lang="it-I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interdisciplinare, care </a:t>
                      </a:r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implică</a:t>
                      </a:r>
                      <a:r>
                        <a:rPr kumimoji="0" lang="it-I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kumimoji="0" lang="it-I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producţia</a:t>
                      </a:r>
                      <a:r>
                        <a:rPr kumimoji="0" lang="it-I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it-I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construcţiile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Inter-disciplinary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programmes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and qualifications involving engineering, manufacturing and construction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it-IT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0788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it-IT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Programe şi calificări interdisciplinare care implică ingineria, producţia şi construcţiile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Inter-disciplinary programmes and qualifications involving engineering, manufacturing and construction</a:t>
                      </a:r>
                      <a:endParaRPr lang="it-IT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mecanică, mecatronică, inginerie industrială și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și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economică industrială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14026595"/>
                  </a:ext>
                </a:extLst>
              </a:tr>
              <a:tr h="131214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(Engineering,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manufacturing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Programe</a:t>
                      </a:r>
                      <a:r>
                        <a:rPr kumimoji="0" lang="it-I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it-I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calificări</a:t>
                      </a:r>
                      <a:r>
                        <a:rPr kumimoji="0" lang="it-I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interdisciplinare, care </a:t>
                      </a:r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implică</a:t>
                      </a:r>
                      <a:r>
                        <a:rPr kumimoji="0" lang="it-I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kumimoji="0" lang="it-I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producţia</a:t>
                      </a:r>
                      <a:r>
                        <a:rPr kumimoji="0" lang="it-I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it-I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construcţiile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Inter-disciplinary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programmes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and qualifications involving engineering, manufacturing and construction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it-IT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0788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Programe</a:t>
                      </a:r>
                      <a:r>
                        <a:rPr kumimoji="0" lang="it-I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it-I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calificări</a:t>
                      </a:r>
                      <a:r>
                        <a:rPr kumimoji="0" lang="it-I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interdisciplinare care </a:t>
                      </a:r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implică</a:t>
                      </a:r>
                      <a:r>
                        <a:rPr kumimoji="0" lang="it-I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kumimoji="0" lang="it-I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producţia</a:t>
                      </a:r>
                      <a:r>
                        <a:rPr kumimoji="0" lang="it-I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it-I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construcţiile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Inter-disciplinary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programmes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and qualifications involving engineering, manufacturing and construction</a:t>
                      </a:r>
                      <a:endParaRPr lang="it-IT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economică în domeniul electric, electronic și energetic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98052270"/>
                  </a:ext>
                </a:extLst>
              </a:tr>
              <a:tr h="95327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(Engineering,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manufacturing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meserii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(Engineering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engineering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Electricitate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energie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Electricity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energy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electronică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telecomunicații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Electromecanică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85563978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38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0371" y="759378"/>
            <a:ext cx="10890851" cy="65878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7 </a:t>
            </a:r>
            <a:r>
              <a:rPr lang="ro-RO" sz="4000" dirty="0" smtClean="0"/>
              <a:t>- </a:t>
            </a:r>
            <a:r>
              <a:rPr lang="en-US" sz="4000" dirty="0" smtClean="0"/>
              <a:t>INGINERIE, PRODUCŢIE ŞI CONSTRUCŢII</a:t>
            </a:r>
            <a:endParaRPr lang="ro-RO" sz="4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7859041"/>
              </p:ext>
            </p:extLst>
          </p:nvPr>
        </p:nvGraphicFramePr>
        <p:xfrm>
          <a:off x="420213" y="1542532"/>
          <a:ext cx="11291166" cy="49366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8437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367412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470654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852465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455307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786906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87383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010194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045029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714103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905691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947585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6343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83830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(Engineering,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manufacturing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meserii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(Engineering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engineering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Electricitate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energie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Electricity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energy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electronică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telecomunicații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Electronică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putere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acționări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6474511"/>
                  </a:ext>
                </a:extLst>
              </a:tr>
              <a:tr h="838302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(Engineering,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manufacturing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construction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 şi meserii inginereşti 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(Engineering and engineering trades)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Electricitate şi energie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(Electricity and energy)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electronică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telecomunicații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electrică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Electrotehnică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14026595"/>
                  </a:ext>
                </a:extLst>
              </a:tr>
              <a:tr h="1290355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(Engineering,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manufacturing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construction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meserii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(Engineering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engineering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trades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Electricitate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energie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Electricity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energy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electronică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telecomunicații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Instrumentație</a:t>
                      </a:r>
                      <a:r>
                        <a:rPr lang="fr-F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fr-F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achiziții</a:t>
                      </a:r>
                      <a:r>
                        <a:rPr lang="fr-F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date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98052270"/>
                  </a:ext>
                </a:extLst>
              </a:tr>
              <a:tr h="1335365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(Engineering,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manufacturing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construction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Programe</a:t>
                      </a:r>
                      <a:r>
                        <a:rPr kumimoji="0" lang="it-I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it-I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calificări</a:t>
                      </a:r>
                      <a:r>
                        <a:rPr kumimoji="0" lang="it-I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interdisciplinare, care </a:t>
                      </a:r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implică</a:t>
                      </a:r>
                      <a:r>
                        <a:rPr kumimoji="0" lang="it-I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kumimoji="0" lang="it-I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producţia</a:t>
                      </a:r>
                      <a:r>
                        <a:rPr kumimoji="0" lang="it-I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it-I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construcţiile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Inter-disciplinary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programmes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and qualifications involving engineering, manufacturing and construction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it-IT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0788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Programe</a:t>
                      </a:r>
                      <a:r>
                        <a:rPr kumimoji="0" lang="it-I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it-I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calificări</a:t>
                      </a:r>
                      <a:r>
                        <a:rPr kumimoji="0" lang="it-I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interdisciplinare care </a:t>
                      </a:r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implică</a:t>
                      </a:r>
                      <a:r>
                        <a:rPr kumimoji="0" lang="it-I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kumimoji="0" lang="it-I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producţia</a:t>
                      </a:r>
                      <a:r>
                        <a:rPr kumimoji="0" lang="it-I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it-I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construcţiile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Inter-disciplinary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programmes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and qualifications involving engineering, manufacturing and construction</a:t>
                      </a:r>
                      <a:endParaRPr lang="it-IT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mecanică, mecatronică, inginerie industrială și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domeniul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electric, electronic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energetic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85563978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60336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0371" y="759378"/>
            <a:ext cx="10890851" cy="65878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7 </a:t>
            </a:r>
            <a:r>
              <a:rPr lang="ro-RO" sz="4000" dirty="0" smtClean="0"/>
              <a:t>- </a:t>
            </a:r>
            <a:r>
              <a:rPr lang="en-US" sz="4000" dirty="0" smtClean="0"/>
              <a:t>INGINERIE, PRODUCŢIE ŞI CONSTRUCŢII</a:t>
            </a:r>
            <a:endParaRPr lang="ro-RO" sz="4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9431468"/>
              </p:ext>
            </p:extLst>
          </p:nvPr>
        </p:nvGraphicFramePr>
        <p:xfrm>
          <a:off x="420213" y="1542532"/>
          <a:ext cx="11291166" cy="51020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8437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367412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470654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852465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455307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786906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87383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010194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045029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714103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949234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904042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5842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11878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(Engineering,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manufacturing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Programe</a:t>
                      </a:r>
                      <a:r>
                        <a:rPr kumimoji="0" lang="it-I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it-I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calificări</a:t>
                      </a:r>
                      <a:r>
                        <a:rPr kumimoji="0" lang="it-I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interdisciplinare, care </a:t>
                      </a:r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implică</a:t>
                      </a:r>
                      <a:r>
                        <a:rPr kumimoji="0" lang="it-I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kumimoji="0" lang="it-I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producţia</a:t>
                      </a:r>
                      <a:r>
                        <a:rPr kumimoji="0" lang="it-I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it-I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construcţiile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Inter-disciplinary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programmes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and qualifications involving engineering, manufacturing and construction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it-IT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0788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Programe</a:t>
                      </a:r>
                      <a:r>
                        <a:rPr kumimoji="0" lang="it-I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it-I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calificări</a:t>
                      </a:r>
                      <a:r>
                        <a:rPr kumimoji="0" lang="it-I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interdisciplinare care </a:t>
                      </a:r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implică</a:t>
                      </a:r>
                      <a:r>
                        <a:rPr kumimoji="0" lang="it-I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kumimoji="0" lang="it-I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producţia</a:t>
                      </a:r>
                      <a:r>
                        <a:rPr kumimoji="0" lang="it-I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it-I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construcţiile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Inter-disciplinary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programmes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and qualifications involving engineering, manufacturing and construction</a:t>
                      </a:r>
                      <a:endParaRPr lang="it-IT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 inginerești aplicate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medicală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6474511"/>
                  </a:ext>
                </a:extLst>
              </a:tr>
              <a:tr h="772138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(Engineering,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manufacturing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construction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Arhitectură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Architecture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construction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0732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civilă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(Building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civil engineering)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civilă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 instalațiilor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Instalații pentru construcții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14026595"/>
                  </a:ext>
                </a:extLst>
              </a:tr>
              <a:tr h="1188512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(Engineering,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manufacturing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construction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meserii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(Engineering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engineering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Autovehicule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nave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aeronave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Motor vehicles, ships and aircraft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transporturilor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autovehiculelor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Autovehicule rutiere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98052270"/>
                  </a:ext>
                </a:extLst>
              </a:tr>
              <a:tr h="1229970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(Engineering,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manufacturing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construction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meserii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(Engineering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engineering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Autovehicule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nave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aeronave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Motor vehicles, ships and aircraft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transporturilor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transporturilor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transporturilor</a:t>
                      </a:r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pt-BR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traficului</a:t>
                      </a:r>
                      <a:endParaRPr lang="pt-BR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85563978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9277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0371" y="759378"/>
            <a:ext cx="10890851" cy="65878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7 </a:t>
            </a:r>
            <a:r>
              <a:rPr lang="ro-RO" sz="4000" dirty="0" smtClean="0"/>
              <a:t>- </a:t>
            </a:r>
            <a:r>
              <a:rPr lang="en-US" sz="4000" dirty="0" smtClean="0"/>
              <a:t>INGINERIE, PRODUCŢIE ŞI CONSTRUCŢII</a:t>
            </a:r>
            <a:endParaRPr lang="ro-RO" sz="4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1266218"/>
              </p:ext>
            </p:extLst>
          </p:nvPr>
        </p:nvGraphicFramePr>
        <p:xfrm>
          <a:off x="420213" y="1542532"/>
          <a:ext cx="11291166" cy="5160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8437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367412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470654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852465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455307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786906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87383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010194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045029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714103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905691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947585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5842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11878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(Engineering,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manufacturing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meserii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(Engineering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engineering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meserii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neclasificate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altă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Engineering and engineering trades not elsewhere classified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mecanică, mecatronică, inginerie industrială și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mecanică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 fină și nanotehnologii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6474511"/>
                  </a:ext>
                </a:extLst>
              </a:tr>
              <a:tr h="7721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(Engineering,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manufacturing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construction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Prelucrare şi industrie prelucrătoare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(Manufacturing and processing)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0722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Materiale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sticlă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hârtie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plastic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lemn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Materials (glass, paper, plastic and wood)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mecanică, mecatronică, inginerie industrială și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 materialelor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procesării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materialelor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14026595"/>
                  </a:ext>
                </a:extLst>
              </a:tr>
              <a:tr h="11885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(Engineering,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manufacturing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construction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Prelucrare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industrie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prelucrătoare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Manufacturing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processing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0722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Materiale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sticlă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hârtie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plastic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lemn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Materials (glass, paper, plastic and wood)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 materialelor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Știința materialelor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98052270"/>
                  </a:ext>
                </a:extLst>
              </a:tr>
              <a:tr h="12299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(Engineering,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manufacturing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construction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meserii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(Engineering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engineering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protecţia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mediului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înconjurător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Environmental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protection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technology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mecanică, mecatronică, inginerie industrială și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mediului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protecția</a:t>
                      </a:r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mediului</a:t>
                      </a:r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industrie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85563978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2548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0371" y="759378"/>
            <a:ext cx="10890851" cy="65878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7 </a:t>
            </a:r>
            <a:r>
              <a:rPr lang="ro-RO" sz="4000" dirty="0" smtClean="0"/>
              <a:t>- </a:t>
            </a:r>
            <a:r>
              <a:rPr lang="en-US" sz="4000" dirty="0" smtClean="0"/>
              <a:t>INGINERIE, PRODUCŢIE ŞI CONSTRUCŢII</a:t>
            </a:r>
            <a:endParaRPr lang="ro-RO" sz="4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7351697"/>
              </p:ext>
            </p:extLst>
          </p:nvPr>
        </p:nvGraphicFramePr>
        <p:xfrm>
          <a:off x="420213" y="1542532"/>
          <a:ext cx="11291166" cy="51020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8437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367412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470654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852465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455307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786906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87383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010194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045029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714103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905691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947585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5842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11878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(Engineering,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manufacturing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Programe</a:t>
                      </a:r>
                      <a:r>
                        <a:rPr kumimoji="0" lang="it-I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it-I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calificări</a:t>
                      </a:r>
                      <a:r>
                        <a:rPr kumimoji="0" lang="it-I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interdisciplinare, care </a:t>
                      </a:r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implică</a:t>
                      </a:r>
                      <a:r>
                        <a:rPr kumimoji="0" lang="it-I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kumimoji="0" lang="it-I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producţia</a:t>
                      </a:r>
                      <a:r>
                        <a:rPr kumimoji="0" lang="it-I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it-I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construcţiile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Inter-disciplinary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programmes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and qualifications involving engineering, manufacturing and construction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it-IT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0788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Programe</a:t>
                      </a:r>
                      <a:r>
                        <a:rPr kumimoji="0" lang="it-I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it-I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calificări</a:t>
                      </a:r>
                      <a:r>
                        <a:rPr kumimoji="0" lang="it-I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interdisciplinare care </a:t>
                      </a:r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implică</a:t>
                      </a:r>
                      <a:r>
                        <a:rPr kumimoji="0" lang="it-I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kumimoji="0" lang="it-I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producţia</a:t>
                      </a:r>
                      <a:r>
                        <a:rPr kumimoji="0" lang="it-I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it-I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construcţiile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Inter-disciplinary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programmes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and qualifications involving engineering, manufacturing and construction</a:t>
                      </a:r>
                      <a:endParaRPr lang="it-IT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și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economică în domeniul mecanic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6474511"/>
                  </a:ext>
                </a:extLst>
              </a:tr>
              <a:tr h="7721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(Engineering,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manufacturing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construction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Prelucrare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prelucrătoare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Manufacturing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processing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0724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Minerit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extractivă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Mining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extraction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geologică</a:t>
                      </a:r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mine, </a:t>
                      </a:r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petrol</a:t>
                      </a:r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gaze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Mine, petrol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gaze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minieră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14026595"/>
                  </a:ext>
                </a:extLst>
              </a:tr>
              <a:tr h="11885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(Engineering,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manufacturing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construction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Prelucrare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prelucrătoare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Manufacturing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processing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0721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Procesarea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alimentelor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Food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processing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 resurselor vegetale și animale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produselor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alimentare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Controlul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expertiza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produselor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alimentare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98052270"/>
                  </a:ext>
                </a:extLst>
              </a:tr>
              <a:tr h="12299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(Engineering,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manufacturing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construction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Prelucrare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prelucrătoare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Manufacturing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processing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0721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Procesarea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alimentelor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Food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processing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 resurselor vegetale și animale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produselor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alimentare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produselor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alimentare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85563978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19765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2660073"/>
            <a:ext cx="10676467" cy="3266194"/>
          </a:xfrm>
        </p:spPr>
        <p:txBody>
          <a:bodyPr/>
          <a:lstStyle/>
          <a:p>
            <a:pPr marL="0" indent="0">
              <a:buNone/>
            </a:pPr>
            <a:endParaRPr lang="ro-RO" dirty="0" smtClean="0"/>
          </a:p>
          <a:p>
            <a:pPr marL="0" indent="0" algn="ctr">
              <a:buNone/>
            </a:pPr>
            <a:r>
              <a:rPr lang="ro-RO" sz="5400" dirty="0" smtClean="0"/>
              <a:t>Vă mulțumim!</a:t>
            </a:r>
            <a:endParaRPr lang="en-US" sz="5400" dirty="0"/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677334" y="4606506"/>
            <a:ext cx="5982258" cy="17252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dirty="0" smtClean="0"/>
              <a:t>AUTORITATEA NA</a:t>
            </a:r>
            <a:r>
              <a:rPr lang="ro-RO" dirty="0" smtClean="0"/>
              <a:t>ȚIONALĂ PENTRU CALIFICĂRI</a:t>
            </a:r>
          </a:p>
          <a:p>
            <a:pPr marL="0" indent="0">
              <a:buFont typeface="Wingdings 3" charset="2"/>
              <a:buNone/>
            </a:pPr>
            <a:r>
              <a:rPr lang="ro-RO" dirty="0" smtClean="0">
                <a:hlinkClick r:id="rId2"/>
              </a:rPr>
              <a:t>office@anc.edu.ro</a:t>
            </a:r>
            <a:r>
              <a:rPr lang="ro-RO" dirty="0" smtClean="0"/>
              <a:t> </a:t>
            </a:r>
          </a:p>
          <a:p>
            <a:pPr marL="0" indent="0">
              <a:buFont typeface="Wingdings 3" charset="2"/>
              <a:buNone/>
            </a:pPr>
            <a:r>
              <a:rPr lang="ro-RO" dirty="0" smtClean="0"/>
              <a:t>www.anc.edu.ro</a:t>
            </a:r>
            <a:endParaRPr lang="en-US" dirty="0"/>
          </a:p>
        </p:txBody>
      </p:sp>
      <p:sp>
        <p:nvSpPr>
          <p:cNvPr id="6" name="Slide Number Placeholder 3"/>
          <p:cNvSpPr txBox="1">
            <a:spLocks/>
          </p:cNvSpPr>
          <p:nvPr/>
        </p:nvSpPr>
        <p:spPr>
          <a:xfrm>
            <a:off x="8832012" y="626721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9E50D555-AD09-4184-8F27-884809BFB095}" type="slidenum">
              <a:rPr lang="en-US" sz="900" smtClean="0">
                <a:solidFill>
                  <a:srgbClr val="5FCBEF"/>
                </a:solidFill>
                <a:latin typeface="Trebuchet MS" panose="020B0603020202020204"/>
              </a:rPr>
              <a:pPr>
                <a:defRPr/>
              </a:pPr>
              <a:t>18</a:t>
            </a:fld>
            <a:endParaRPr lang="en-US" sz="900">
              <a:solidFill>
                <a:srgbClr val="5FCBEF"/>
              </a:solidFill>
              <a:latin typeface="Trebuchet MS" panose="020B0603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2915012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2120" y="880107"/>
            <a:ext cx="8613316" cy="940068"/>
          </a:xfrm>
        </p:spPr>
        <p:txBody>
          <a:bodyPr>
            <a:noAutofit/>
          </a:bodyPr>
          <a:lstStyle/>
          <a:p>
            <a:pPr algn="ctr"/>
            <a:r>
              <a:rPr lang="ro-RO" sz="4000" dirty="0" smtClean="0"/>
              <a:t>ISCED–F – DOMENII LARGI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7281" y="1820175"/>
            <a:ext cx="8596668" cy="431630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ro-RO" b="1" dirty="0" smtClean="0"/>
          </a:p>
          <a:p>
            <a:r>
              <a:rPr lang="en-US" b="1" i="1" dirty="0"/>
              <a:t>01 </a:t>
            </a:r>
            <a:r>
              <a:rPr lang="en-US" b="1" i="1" dirty="0" err="1" smtClean="0"/>
              <a:t>Educa</a:t>
            </a:r>
            <a:r>
              <a:rPr lang="ro-RO" b="1" i="1" dirty="0" smtClean="0"/>
              <a:t>ție</a:t>
            </a:r>
            <a:r>
              <a:rPr lang="en-US" b="1" i="1" dirty="0" smtClean="0"/>
              <a:t> </a:t>
            </a:r>
            <a:endParaRPr lang="ro-RO" b="1" i="1" dirty="0" smtClean="0"/>
          </a:p>
          <a:p>
            <a:r>
              <a:rPr lang="en-US" b="1" i="1" dirty="0"/>
              <a:t>02 Arte </a:t>
            </a:r>
            <a:r>
              <a:rPr lang="en-US" b="1" i="1" dirty="0" err="1"/>
              <a:t>şi</a:t>
            </a:r>
            <a:r>
              <a:rPr lang="en-US" b="1" i="1" dirty="0"/>
              <a:t> </a:t>
            </a:r>
            <a:r>
              <a:rPr lang="en-US" b="1" i="1" dirty="0" err="1"/>
              <a:t>ştiinţe</a:t>
            </a:r>
            <a:r>
              <a:rPr lang="en-US" b="1" i="1" dirty="0"/>
              <a:t> </a:t>
            </a:r>
            <a:r>
              <a:rPr lang="en-US" b="1" i="1" dirty="0" err="1" smtClean="0"/>
              <a:t>umaniste</a:t>
            </a:r>
            <a:endParaRPr lang="ro-RO" b="1" i="1" dirty="0" smtClean="0"/>
          </a:p>
          <a:p>
            <a:r>
              <a:rPr lang="en-US" b="1" i="1" dirty="0" smtClean="0"/>
              <a:t>03 </a:t>
            </a:r>
            <a:r>
              <a:rPr lang="ro-RO" b="1" i="1" dirty="0" smtClean="0"/>
              <a:t>Științe sociale, jurnalism și informații</a:t>
            </a:r>
          </a:p>
          <a:p>
            <a:r>
              <a:rPr lang="en-US" b="1" i="1" dirty="0"/>
              <a:t>04 </a:t>
            </a:r>
            <a:r>
              <a:rPr lang="en-US" b="1" i="1" dirty="0" err="1"/>
              <a:t>Afaceri</a:t>
            </a:r>
            <a:r>
              <a:rPr lang="en-US" b="1" i="1" dirty="0"/>
              <a:t>, </a:t>
            </a:r>
            <a:r>
              <a:rPr lang="en-US" b="1" i="1" dirty="0" err="1"/>
              <a:t>administraţie</a:t>
            </a:r>
            <a:r>
              <a:rPr lang="en-US" b="1" i="1" dirty="0"/>
              <a:t> </a:t>
            </a:r>
            <a:r>
              <a:rPr lang="en-US" b="1" i="1" dirty="0" err="1"/>
              <a:t>şi</a:t>
            </a:r>
            <a:r>
              <a:rPr lang="en-US" b="1" i="1" dirty="0"/>
              <a:t> </a:t>
            </a:r>
            <a:r>
              <a:rPr lang="en-US" b="1" i="1" dirty="0" err="1" smtClean="0"/>
              <a:t>drept</a:t>
            </a:r>
            <a:endParaRPr lang="ro-RO" b="1" i="1" dirty="0" smtClean="0"/>
          </a:p>
          <a:p>
            <a:r>
              <a:rPr lang="en-US" b="1" i="1" dirty="0"/>
              <a:t>05 </a:t>
            </a:r>
            <a:r>
              <a:rPr lang="en-US" b="1" i="1" dirty="0" err="1"/>
              <a:t>Ştiinţele</a:t>
            </a:r>
            <a:r>
              <a:rPr lang="en-US" b="1" i="1" dirty="0"/>
              <a:t> </a:t>
            </a:r>
            <a:r>
              <a:rPr lang="en-US" b="1" i="1" dirty="0" err="1"/>
              <a:t>naturii</a:t>
            </a:r>
            <a:r>
              <a:rPr lang="en-US" b="1" i="1" dirty="0"/>
              <a:t>, </a:t>
            </a:r>
            <a:r>
              <a:rPr lang="en-US" b="1" i="1" dirty="0" err="1"/>
              <a:t>matematică</a:t>
            </a:r>
            <a:r>
              <a:rPr lang="en-US" b="1" i="1" dirty="0"/>
              <a:t> </a:t>
            </a:r>
            <a:r>
              <a:rPr lang="en-US" b="1" i="1" dirty="0" err="1"/>
              <a:t>şi</a:t>
            </a:r>
            <a:r>
              <a:rPr lang="en-US" b="1" i="1" dirty="0"/>
              <a:t> </a:t>
            </a:r>
            <a:r>
              <a:rPr lang="en-US" b="1" i="1" dirty="0" err="1"/>
              <a:t>statistică</a:t>
            </a:r>
            <a:endParaRPr lang="ro-RO" b="1" i="1" dirty="0" smtClean="0"/>
          </a:p>
          <a:p>
            <a:r>
              <a:rPr lang="fr-FR" b="1" i="1" dirty="0"/>
              <a:t>06 </a:t>
            </a:r>
            <a:r>
              <a:rPr lang="fr-FR" b="1" i="1" dirty="0" err="1"/>
              <a:t>Tehnologia</a:t>
            </a:r>
            <a:r>
              <a:rPr lang="fr-FR" b="1" i="1" dirty="0"/>
              <a:t> </a:t>
            </a:r>
            <a:r>
              <a:rPr lang="fr-FR" b="1" i="1" dirty="0" err="1"/>
              <a:t>informaţiei</a:t>
            </a:r>
            <a:r>
              <a:rPr lang="fr-FR" b="1" i="1" dirty="0"/>
              <a:t> </a:t>
            </a:r>
            <a:r>
              <a:rPr lang="fr-FR" b="1" i="1" dirty="0" err="1"/>
              <a:t>şi</a:t>
            </a:r>
            <a:r>
              <a:rPr lang="fr-FR" b="1" i="1" dirty="0"/>
              <a:t> </a:t>
            </a:r>
            <a:r>
              <a:rPr lang="fr-FR" b="1" i="1" dirty="0" err="1"/>
              <a:t>comunicaţiilor</a:t>
            </a:r>
            <a:r>
              <a:rPr lang="fr-FR" b="1" i="1" dirty="0"/>
              <a:t> (TIC)</a:t>
            </a:r>
            <a:endParaRPr lang="ro-RO" b="1" i="1" dirty="0" smtClean="0"/>
          </a:p>
          <a:p>
            <a:r>
              <a:rPr lang="en-US" b="1" i="1" dirty="0"/>
              <a:t>07 </a:t>
            </a:r>
            <a:r>
              <a:rPr lang="en-US" b="1" i="1" dirty="0" err="1"/>
              <a:t>Inginerie</a:t>
            </a:r>
            <a:r>
              <a:rPr lang="en-US" b="1" i="1" dirty="0"/>
              <a:t>, </a:t>
            </a:r>
            <a:r>
              <a:rPr lang="en-US" b="1" i="1" dirty="0" err="1"/>
              <a:t>producţie</a:t>
            </a:r>
            <a:r>
              <a:rPr lang="en-US" b="1" i="1" dirty="0"/>
              <a:t> </a:t>
            </a:r>
            <a:r>
              <a:rPr lang="en-US" b="1" i="1" dirty="0" err="1"/>
              <a:t>şi</a:t>
            </a:r>
            <a:r>
              <a:rPr lang="en-US" b="1" i="1" dirty="0"/>
              <a:t> </a:t>
            </a:r>
            <a:r>
              <a:rPr lang="en-US" b="1" i="1" dirty="0" err="1"/>
              <a:t>construcţii</a:t>
            </a:r>
            <a:endParaRPr lang="ro-RO" b="1" i="1" dirty="0" smtClean="0"/>
          </a:p>
          <a:p>
            <a:r>
              <a:rPr lang="en-US" dirty="0"/>
              <a:t>08 </a:t>
            </a:r>
            <a:r>
              <a:rPr lang="en-US" dirty="0" err="1"/>
              <a:t>Agricultură</a:t>
            </a:r>
            <a:r>
              <a:rPr lang="en-US" dirty="0"/>
              <a:t>, </a:t>
            </a:r>
            <a:r>
              <a:rPr lang="en-US" dirty="0" err="1"/>
              <a:t>silvicultură</a:t>
            </a:r>
            <a:r>
              <a:rPr lang="en-US" dirty="0"/>
              <a:t>, </a:t>
            </a:r>
            <a:r>
              <a:rPr lang="en-US" dirty="0" err="1"/>
              <a:t>piscicultură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ştiinţe</a:t>
            </a:r>
            <a:r>
              <a:rPr lang="en-US" dirty="0"/>
              <a:t> </a:t>
            </a:r>
            <a:r>
              <a:rPr lang="en-US" dirty="0" err="1" smtClean="0"/>
              <a:t>veterinare</a:t>
            </a:r>
            <a:endParaRPr lang="ro-RO" dirty="0" smtClean="0"/>
          </a:p>
          <a:p>
            <a:r>
              <a:rPr lang="en-US" b="1" i="1" dirty="0" smtClean="0"/>
              <a:t>09 </a:t>
            </a:r>
            <a:r>
              <a:rPr lang="en-US" b="1" i="1" dirty="0" err="1"/>
              <a:t>Sănătate</a:t>
            </a:r>
            <a:r>
              <a:rPr lang="en-US" b="1" i="1" dirty="0"/>
              <a:t> </a:t>
            </a:r>
            <a:r>
              <a:rPr lang="en-US" b="1" i="1" dirty="0" err="1"/>
              <a:t>şi</a:t>
            </a:r>
            <a:r>
              <a:rPr lang="en-US" b="1" i="1" dirty="0"/>
              <a:t> </a:t>
            </a:r>
            <a:r>
              <a:rPr lang="en-US" b="1" i="1" dirty="0" err="1"/>
              <a:t>asistenţă</a:t>
            </a:r>
            <a:r>
              <a:rPr lang="en-US" b="1" i="1" dirty="0"/>
              <a:t> </a:t>
            </a:r>
            <a:r>
              <a:rPr lang="en-US" b="1" i="1" dirty="0" smtClean="0"/>
              <a:t>social</a:t>
            </a:r>
            <a:r>
              <a:rPr lang="ro-RO" b="1" i="1" dirty="0" smtClean="0"/>
              <a:t>ă</a:t>
            </a:r>
          </a:p>
          <a:p>
            <a:r>
              <a:rPr lang="en-US" dirty="0" smtClean="0"/>
              <a:t>10 </a:t>
            </a:r>
            <a:r>
              <a:rPr lang="en-US" dirty="0" err="1" smtClean="0"/>
              <a:t>Servic</a:t>
            </a:r>
            <a:r>
              <a:rPr lang="ro-RO" dirty="0" smtClean="0"/>
              <a:t>ii</a:t>
            </a:r>
            <a:endParaRPr lang="en-US" dirty="0" smtClean="0"/>
          </a:p>
          <a:p>
            <a:pPr marL="0" indent="0">
              <a:buNone/>
            </a:pPr>
            <a:endParaRPr lang="ro-RO" sz="1900" b="1" i="1" dirty="0" smtClean="0"/>
          </a:p>
          <a:p>
            <a:pPr marL="0" indent="0">
              <a:buNone/>
            </a:pPr>
            <a:r>
              <a:rPr lang="en-US" sz="1900" b="1" i="1" dirty="0" smtClean="0"/>
              <a:t>Bold</a:t>
            </a:r>
            <a:r>
              <a:rPr lang="ro-RO" sz="1900" b="1" i="1" dirty="0" smtClean="0"/>
              <a:t>ui</a:t>
            </a:r>
            <a:r>
              <a:rPr lang="en-US" sz="1900" b="1" i="1" dirty="0" smtClean="0"/>
              <a:t>t </a:t>
            </a:r>
            <a:r>
              <a:rPr lang="en-US" sz="1900" b="1" i="1" dirty="0" err="1" smtClean="0"/>
              <a:t>ce</a:t>
            </a:r>
            <a:r>
              <a:rPr lang="en-US" sz="1900" b="1" i="1" dirty="0" smtClean="0"/>
              <a:t> </a:t>
            </a:r>
            <a:r>
              <a:rPr lang="ro-RO" sz="1900" b="1" i="1" dirty="0" smtClean="0"/>
              <a:t>se regăsește</a:t>
            </a:r>
            <a:r>
              <a:rPr lang="en-US" sz="1900" b="1" i="1" dirty="0" smtClean="0"/>
              <a:t> la </a:t>
            </a:r>
            <a:r>
              <a:rPr lang="ro-RO" sz="1900" b="1" i="1" dirty="0" smtClean="0"/>
              <a:t>Universitatea Tehnică din CLUJ-NAPOCA</a:t>
            </a:r>
            <a:endParaRPr lang="en-US" sz="1900" b="1" i="1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0716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309" y="2510287"/>
            <a:ext cx="10515600" cy="1250741"/>
          </a:xfrm>
        </p:spPr>
        <p:txBody>
          <a:bodyPr>
            <a:noAutofit/>
          </a:bodyPr>
          <a:lstStyle/>
          <a:p>
            <a:pPr algn="ctr"/>
            <a:r>
              <a:rPr lang="en-US" sz="4800" dirty="0" err="1" smtClean="0"/>
              <a:t>Universitatea</a:t>
            </a:r>
            <a:r>
              <a:rPr lang="en-US" sz="4800" dirty="0" smtClean="0"/>
              <a:t> </a:t>
            </a:r>
            <a:r>
              <a:rPr lang="ro-RO" sz="4800" dirty="0" smtClean="0"/>
              <a:t>Tehnică din CLUJ-NAPOCA</a:t>
            </a:r>
            <a:endParaRPr lang="en-US" sz="4800" dirty="0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4977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1511" y="2813969"/>
            <a:ext cx="10515600" cy="658786"/>
          </a:xfrm>
        </p:spPr>
        <p:txBody>
          <a:bodyPr>
            <a:normAutofit/>
          </a:bodyPr>
          <a:lstStyle/>
          <a:p>
            <a:pPr algn="ctr"/>
            <a:r>
              <a:rPr lang="ro-RO" sz="4000" dirty="0" smtClean="0"/>
              <a:t>2 - ȘTIINȚE UMANISTE ȘI ARTE</a:t>
            </a:r>
            <a:endParaRPr lang="en-US" sz="4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3100637"/>
              </p:ext>
            </p:extLst>
          </p:nvPr>
        </p:nvGraphicFramePr>
        <p:xfrm>
          <a:off x="542719" y="3418638"/>
          <a:ext cx="11033185" cy="3271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940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305987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741714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452846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889760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43840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140823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888274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679268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160453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5782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51100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umaniste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(Arts and humanities)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 (Arts)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frumoase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(Fine arts)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 </a:t>
                      </a:r>
                      <a:r>
                        <a:rPr lang="pt-BR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umaniste</a:t>
                      </a:r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 vizuale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 platice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83815471"/>
                  </a:ext>
                </a:extLst>
              </a:tr>
              <a:tr h="6132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umaniste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(Arts and humanities)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umaniste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excepţie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limbile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străine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(Humanities (excluding languages))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Filosofie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etică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(Philosophy and ethics)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 </a:t>
                      </a:r>
                      <a:r>
                        <a:rPr lang="pt-BR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umaniste</a:t>
                      </a:r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Filozofie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Filosofie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Filosofie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0389932"/>
                  </a:ext>
                </a:extLst>
              </a:tr>
              <a:tr h="51100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umaniste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(Arts and humanities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Limbi (Languages)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Literatură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lingvistic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ă</a:t>
                      </a:r>
                      <a:r>
                        <a:rPr lang="ro-RO" sz="105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Literature</a:t>
                      </a:r>
                      <a:r>
                        <a:rPr lang="ro-RO" sz="105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linguistics</a:t>
                      </a:r>
                      <a:r>
                        <a:rPr lang="ro-RO" sz="105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 Științe umaniste și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Filologie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literatură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literatura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română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65732497"/>
                  </a:ext>
                </a:extLst>
              </a:tr>
              <a:tr h="51100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Arte şi ştiinţe umaniste (Arts and humanities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Limbi (Languages)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Însuşirea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limbilor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Language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acquisition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 </a:t>
                      </a:r>
                      <a:r>
                        <a:rPr lang="pt-BR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umaniste</a:t>
                      </a:r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Filologie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Limbi moderne aplicate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Limbi moderne aplicate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2321034"/>
                  </a:ext>
                </a:extLst>
              </a:tr>
              <a:tr h="51100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Arte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umaniste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(Arts and humanities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Limbi (Languages)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Literatură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lingvistic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ă</a:t>
                      </a:r>
                      <a:r>
                        <a:rPr lang="ro-RO" sz="105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Literature</a:t>
                      </a:r>
                      <a:r>
                        <a:rPr lang="ro-RO" sz="105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linguistics</a:t>
                      </a:r>
                      <a:r>
                        <a:rPr lang="ro-RO" sz="105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 Științe umaniste și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Filologie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literatură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Limba </a:t>
                      </a:r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literatura</a:t>
                      </a:r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română</a:t>
                      </a:r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-Limba </a:t>
                      </a:r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literatura</a:t>
                      </a:r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modernă</a:t>
                      </a:r>
                      <a:endParaRPr lang="it-IT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68562525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257581" y="6364977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graphicFrame>
        <p:nvGraphicFramePr>
          <p:cNvPr id="10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508157"/>
              </p:ext>
            </p:extLst>
          </p:nvPr>
        </p:nvGraphicFramePr>
        <p:xfrm>
          <a:off x="542720" y="1469750"/>
          <a:ext cx="11033185" cy="13442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940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506282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583474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837509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26423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114697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931817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627017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836023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108203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66714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67707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Educaţie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educaţionale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0114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Formarea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cadrelor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didactice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cu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specializare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anumită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disciplină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Teacher training with subject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specialisation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 </a:t>
                      </a:r>
                      <a:r>
                        <a:rPr lang="pt-BR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umaniste</a:t>
                      </a:r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Teologie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Teologie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Teologie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ortodoxă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pastorala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83815471"/>
                  </a:ext>
                </a:extLst>
              </a:tr>
            </a:tbl>
          </a:graphicData>
        </a:graphic>
      </p:graphicFrame>
      <p:sp>
        <p:nvSpPr>
          <p:cNvPr id="11" name="Title 1"/>
          <p:cNvSpPr txBox="1">
            <a:spLocks/>
          </p:cNvSpPr>
          <p:nvPr/>
        </p:nvSpPr>
        <p:spPr>
          <a:xfrm>
            <a:off x="801511" y="865081"/>
            <a:ext cx="10515600" cy="6587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o-RO" sz="4000" dirty="0"/>
              <a:t>1</a:t>
            </a:r>
            <a:r>
              <a:rPr lang="ro-RO" sz="4000" dirty="0" smtClean="0"/>
              <a:t> - </a:t>
            </a:r>
            <a:r>
              <a:rPr lang="en-US" sz="4000" dirty="0" smtClean="0"/>
              <a:t>EDUCA</a:t>
            </a:r>
            <a:r>
              <a:rPr lang="ro-RO" sz="4000" dirty="0" smtClean="0"/>
              <a:t>ȚIE</a:t>
            </a:r>
            <a:r>
              <a:rPr lang="en-US" sz="4000" dirty="0" smtClean="0"/>
              <a:t> </a:t>
            </a:r>
            <a:endParaRPr lang="ro-RO" sz="4000" dirty="0"/>
          </a:p>
        </p:txBody>
      </p:sp>
    </p:spTree>
    <p:extLst>
      <p:ext uri="{BB962C8B-B14F-4D97-AF65-F5344CB8AC3E}">
        <p14:creationId xmlns:p14="http://schemas.microsoft.com/office/powerpoint/2010/main" val="562545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0" name="Google Shape;90;p1"/>
          <p:cNvGraphicFramePr/>
          <p:nvPr>
            <p:extLst>
              <p:ext uri="{D42A27DB-BD31-4B8C-83A1-F6EECF244321}">
                <p14:modId xmlns:p14="http://schemas.microsoft.com/office/powerpoint/2010/main" val="6918766"/>
              </p:ext>
            </p:extLst>
          </p:nvPr>
        </p:nvGraphicFramePr>
        <p:xfrm>
          <a:off x="506121" y="2272937"/>
          <a:ext cx="11111112" cy="3448593"/>
        </p:xfrm>
        <a:graphic>
          <a:graphicData uri="http://schemas.openxmlformats.org/drawingml/2006/table">
            <a:tbl>
              <a:tblPr firstRow="1" bandRow="1">
                <a:noFill/>
                <a:tableStyleId>{E6991665-4863-49FC-B960-265F7E23DF46}</a:tableStyleId>
              </a:tblPr>
              <a:tblGrid>
                <a:gridCol w="5339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66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88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45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49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716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55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2256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5593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4898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87700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07041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654907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Cod ISCED</a:t>
                      </a:r>
                      <a:endParaRPr sz="105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Domeniu larg</a:t>
                      </a:r>
                      <a:endParaRPr sz="1050" b="1" i="0" u="none" strike="noStrike" cap="none">
                        <a:solidFill>
                          <a:srgbClr val="FFFFFF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Cod ISCED</a:t>
                      </a:r>
                      <a:endParaRPr sz="105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Domeniu restrâns ISCED</a:t>
                      </a:r>
                      <a:endParaRPr sz="105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Cod ISCED</a:t>
                      </a:r>
                      <a:endParaRPr sz="105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Domeniu</a:t>
                      </a:r>
                      <a:r>
                        <a:rPr lang="en-US" sz="1050" b="1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050" b="1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detaliat</a:t>
                      </a:r>
                      <a:r>
                        <a:rPr lang="en-US" sz="1050" b="1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ISCED</a:t>
                      </a:r>
                      <a:endParaRPr sz="105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endParaRPr sz="105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Domeniu</a:t>
                      </a:r>
                      <a:r>
                        <a:rPr lang="en-US" sz="1050" b="1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fundamental cf. HG </a:t>
                      </a:r>
                      <a:r>
                        <a:rPr lang="en-US" sz="1050" b="1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nr</a:t>
                      </a:r>
                      <a:r>
                        <a:rPr lang="en-US" sz="1050" b="1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. 692/2018 </a:t>
                      </a:r>
                      <a:endParaRPr sz="105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Ramura de știință cf. HG nr. 692/2018</a:t>
                      </a:r>
                      <a:endParaRPr sz="105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Cod DL cf HG 692/2018</a:t>
                      </a:r>
                      <a:endParaRPr sz="105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Domeniu de licență 2018</a:t>
                      </a:r>
                      <a:endParaRPr sz="105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Observații</a:t>
                      </a:r>
                      <a:r>
                        <a:rPr lang="en-US" sz="1050" b="1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/ </a:t>
                      </a:r>
                      <a:r>
                        <a:rPr lang="en-US" sz="1050" b="1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Specializare</a:t>
                      </a:r>
                      <a:endParaRPr sz="1050" b="1" i="0" u="none" strike="noStrike" cap="none" dirty="0">
                        <a:solidFill>
                          <a:srgbClr val="FFFFFF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900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jurnalism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informare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(Social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sciences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journalism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comportamentale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(Social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behavioural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sciences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Sociologie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studii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culturale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Sociology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cultural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studies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 </a:t>
                      </a:r>
                      <a:endParaRPr sz="1050" b="1" i="0" u="none" strike="noStrike" cap="none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 </a:t>
                      </a:r>
                      <a:r>
                        <a:rPr lang="pt-BR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umaniste</a:t>
                      </a:r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Studii culturale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Studii culturale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Etnologie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900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jurnalism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informare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(Social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sciences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journalism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information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comportamentale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(Social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behavioural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sciences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Psihologie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Psychology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 </a:t>
                      </a:r>
                      <a:endParaRPr sz="1050" b="1" i="0" u="none" strike="noStrike" cap="none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Psihologie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comportamentale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ale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educației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Pedagogia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învăţământului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primar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preşcolar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9567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jurnalism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informare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(Social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sciences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journalism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information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Jurnalism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informare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Journalism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0321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Jurnalism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realizare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reportaje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Journalism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reporting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 </a:t>
                      </a:r>
                      <a:endParaRPr sz="1050" b="1" i="0" u="none" strike="noStrike" cap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ale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comunicării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ale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comunicării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Jurnalism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30343957"/>
                  </a:ext>
                </a:extLst>
              </a:tr>
            </a:tbl>
          </a:graphicData>
        </a:graphic>
      </p:graphicFrame>
      <p:sp>
        <p:nvSpPr>
          <p:cNvPr id="91" name="Google Shape;91;p1"/>
          <p:cNvSpPr txBox="1">
            <a:spLocks noGrp="1"/>
          </p:cNvSpPr>
          <p:nvPr>
            <p:ph type="sldNum" idx="12"/>
          </p:nvPr>
        </p:nvSpPr>
        <p:spPr>
          <a:xfrm>
            <a:off x="9274834" y="6376596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FCBEF"/>
              </a:buClr>
              <a:buSzPts val="900"/>
              <a:buFont typeface="Trebuchet MS"/>
              <a:buNone/>
            </a:pPr>
            <a:fld id="{00000000-1234-1234-1234-123412341234}" type="slidenum">
              <a:rPr lang="en-US" sz="900" b="0" i="0" u="none" strike="noStrike" cap="none">
                <a:solidFill>
                  <a:srgbClr val="5FCBEF"/>
                </a:solidFill>
                <a:latin typeface="Trebuchet MS"/>
                <a:ea typeface="Trebuchet MS"/>
                <a:cs typeface="Trebuchet MS"/>
                <a:sym typeface="Trebuchet MS"/>
              </a:rPr>
              <a:t>5</a:t>
            </a:fld>
            <a:endParaRPr sz="900" b="0" i="0" u="none" strike="noStrike" cap="none">
              <a:solidFill>
                <a:srgbClr val="5FCBE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92" name="Google Shape;92;p1"/>
          <p:cNvSpPr txBox="1">
            <a:spLocks noGrp="1"/>
          </p:cNvSpPr>
          <p:nvPr>
            <p:ph type="title"/>
          </p:nvPr>
        </p:nvSpPr>
        <p:spPr>
          <a:xfrm>
            <a:off x="832133" y="1299276"/>
            <a:ext cx="10515600" cy="7082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algn="ctr"/>
            <a:r>
              <a:rPr lang="en-US" sz="4000" dirty="0" smtClean="0"/>
              <a:t>3</a:t>
            </a:r>
            <a:r>
              <a:rPr lang="ro-RO" sz="4000" dirty="0" smtClean="0"/>
              <a:t> -</a:t>
            </a:r>
            <a:r>
              <a:rPr lang="en-US" sz="4000" dirty="0" smtClean="0"/>
              <a:t> </a:t>
            </a:r>
            <a:r>
              <a:rPr lang="ro-RO" sz="4000" dirty="0" smtClean="0"/>
              <a:t>ȘTIINȚE SOCIALE, JURNALISM ȘI INFORMAȚII</a:t>
            </a:r>
            <a:endParaRPr lang="ro-RO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2638" y="1126881"/>
            <a:ext cx="10515600" cy="65878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4</a:t>
            </a:r>
            <a:r>
              <a:rPr lang="ro-RO" sz="4000" dirty="0" smtClean="0"/>
              <a:t> -</a:t>
            </a:r>
            <a:r>
              <a:rPr lang="en-US" sz="4000" dirty="0" smtClean="0"/>
              <a:t> AFACERI, ADMINISTRAŢIE ŞI DREPT</a:t>
            </a:r>
            <a:endParaRPr lang="ro-RO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292086" y="6408108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graphicFrame>
        <p:nvGraphicFramePr>
          <p:cNvPr id="9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199198"/>
              </p:ext>
            </p:extLst>
          </p:nvPr>
        </p:nvGraphicFramePr>
        <p:xfrm>
          <a:off x="603845" y="2105389"/>
          <a:ext cx="11033185" cy="37903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940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627672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768854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328468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508959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302589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58792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931653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233577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508959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891361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239361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8651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108986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drept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(Business,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law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(Business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Marketing,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publicitate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relaţii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publice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(Marketing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advertising)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 ale comunicării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 ale comunicării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Comunicare și relații publice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73527026"/>
                  </a:ext>
                </a:extLst>
              </a:tr>
              <a:tr h="9176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Afaceri, administraţie şi drept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(Business, administration and law)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Afaceri şi administraţie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(Business and administration)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Management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(Management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Științe sociale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 economice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Administrarea afacerilor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Economia firmei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04291694"/>
                  </a:ext>
                </a:extLst>
              </a:tr>
              <a:tr h="9176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Afaceri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drept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(Business,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administration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law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Afaceri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(Business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administration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Management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lang="ro-RO" sz="105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(Management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Științe sociale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economice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Management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5185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2142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"/>
          <p:cNvSpPr txBox="1">
            <a:spLocks noGrp="1"/>
          </p:cNvSpPr>
          <p:nvPr>
            <p:ph type="title"/>
          </p:nvPr>
        </p:nvSpPr>
        <p:spPr>
          <a:xfrm>
            <a:off x="838200" y="1123440"/>
            <a:ext cx="10515600" cy="65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algn="ctr"/>
            <a:r>
              <a:rPr lang="en-US" sz="4000" dirty="0" smtClean="0"/>
              <a:t>5 </a:t>
            </a:r>
            <a:r>
              <a:rPr lang="ro-RO" sz="4000" dirty="0" smtClean="0"/>
              <a:t>- </a:t>
            </a:r>
            <a:r>
              <a:rPr lang="en-US" sz="4000" dirty="0" smtClean="0"/>
              <a:t>ŞTIINŢELE NATURII, MATEMATICĂ ŞI STATISTICĂ</a:t>
            </a:r>
            <a:endParaRPr lang="ro-RO" sz="4000" dirty="0"/>
          </a:p>
        </p:txBody>
      </p:sp>
      <p:graphicFrame>
        <p:nvGraphicFramePr>
          <p:cNvPr id="95" name="Google Shape;95;p2"/>
          <p:cNvGraphicFramePr/>
          <p:nvPr>
            <p:extLst>
              <p:ext uri="{D42A27DB-BD31-4B8C-83A1-F6EECF244321}">
                <p14:modId xmlns:p14="http://schemas.microsoft.com/office/powerpoint/2010/main" val="1385744932"/>
              </p:ext>
            </p:extLst>
          </p:nvPr>
        </p:nvGraphicFramePr>
        <p:xfrm>
          <a:off x="519588" y="2030417"/>
          <a:ext cx="11029875" cy="4752200"/>
        </p:xfrm>
        <a:graphic>
          <a:graphicData uri="http://schemas.openxmlformats.org/drawingml/2006/table">
            <a:tbl>
              <a:tblPr firstRow="1" bandRow="1">
                <a:noFill/>
                <a:tableStyleId>{E6991665-4863-49FC-B960-265F7E23DF46}</a:tableStyleId>
              </a:tblPr>
              <a:tblGrid>
                <a:gridCol w="442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2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3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2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74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82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66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159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2249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3485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9974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17312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7040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Cod ISCED</a:t>
                      </a:r>
                      <a:endParaRPr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Domeniu larg</a:t>
                      </a:r>
                      <a:endParaRPr sz="1050" b="1" i="0" u="none" strike="noStrike" cap="none">
                        <a:solidFill>
                          <a:srgbClr val="FFFFFF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Cod ISCED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Domeniu restrâns ISCED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Cod ISCED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Domeniu detaliat ISCED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Domeniu fundamental cf. HG nr. 692/2018 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Ramura</a:t>
                      </a:r>
                      <a:r>
                        <a:rPr lang="en-US" sz="1050" b="1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de </a:t>
                      </a:r>
                      <a:r>
                        <a:rPr lang="en-US" sz="1050" b="1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știință</a:t>
                      </a:r>
                      <a:r>
                        <a:rPr lang="en-US" sz="1050" b="1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cf. HG </a:t>
                      </a:r>
                      <a:r>
                        <a:rPr lang="en-US" sz="1050" b="1" i="0" u="none" strike="noStrike" cap="none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nr</a:t>
                      </a:r>
                      <a:r>
                        <a:rPr lang="en-US" sz="1050" b="1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. 692/2018</a:t>
                      </a:r>
                      <a:endParaRPr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Cod DL cf HG 692/2018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Domeniu de licență 2018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Observații/ Specializare</a:t>
                      </a:r>
                      <a:endParaRPr sz="1050" b="1" i="0" u="none" strike="noStrike" cap="none">
                        <a:solidFill>
                          <a:srgbClr val="FFFFFF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4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Ştiinţele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naturii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statistică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Natural sciences, mathematics and statistics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Ştiinţele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biologice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conexe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Biological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related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sciences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0511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Biologie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Biology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 </a:t>
                      </a:r>
                      <a:endParaRPr sz="105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biologice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biomedicale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Biologie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Biologie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Biologie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4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Ştiinţele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naturii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statistică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Natural sciences, mathematics and statistics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fizice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Physical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sciences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0531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Chimie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Chemistry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 </a:t>
                      </a:r>
                      <a:endParaRPr sz="10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ale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naturii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Chimie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chimică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Chimie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Chimie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Ştiinţele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naturii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statistică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Natural sciences, mathematics and statistics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fizice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Physical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sciences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0533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Fizică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Physics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 </a:t>
                      </a:r>
                      <a:endParaRPr sz="10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Matematică și științe ale naturii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Fizică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Fizică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Fizică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4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Ştiinţele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naturii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statistică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Natural sciences, mathematics and statistics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statistică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Mathematics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statistics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0541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Mathematics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 cap="none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 </a:t>
                      </a:r>
                      <a:endParaRPr sz="105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ale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naturii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informatică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4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Ştiinţele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naturii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statistică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Natural sciences, mathematics and statistics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statistică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Mathematics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statistics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0541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Mathematics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105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Matematică și științe ale naturii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64268406"/>
                  </a:ext>
                </a:extLst>
              </a:tr>
            </a:tbl>
          </a:graphicData>
        </a:graphic>
      </p:graphicFrame>
      <p:sp>
        <p:nvSpPr>
          <p:cNvPr id="96" name="Google Shape;96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FCBEF"/>
              </a:buClr>
              <a:buSzPts val="900"/>
              <a:buFont typeface="Trebuchet MS"/>
              <a:buNone/>
            </a:pPr>
            <a:fld id="{00000000-1234-1234-1234-123412341234}" type="slidenum">
              <a:rPr lang="en-US" sz="900" b="0" i="0" u="none" strike="noStrike" cap="none">
                <a:solidFill>
                  <a:srgbClr val="5FCBEF"/>
                </a:solidFill>
                <a:latin typeface="Trebuchet MS"/>
                <a:ea typeface="Trebuchet MS"/>
                <a:cs typeface="Trebuchet MS"/>
                <a:sym typeface="Trebuchet MS"/>
              </a:rPr>
              <a:t>7</a:t>
            </a:fld>
            <a:endParaRPr sz="900" b="0" i="0" u="none" strike="noStrike" cap="none">
              <a:solidFill>
                <a:srgbClr val="5FCBE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214" y="1193881"/>
            <a:ext cx="10890851" cy="658786"/>
          </a:xfrm>
        </p:spPr>
        <p:txBody>
          <a:bodyPr>
            <a:normAutofit fontScale="90000"/>
          </a:bodyPr>
          <a:lstStyle/>
          <a:p>
            <a:r>
              <a:rPr lang="fr-FR" sz="4000" dirty="0" smtClean="0"/>
              <a:t>6</a:t>
            </a:r>
            <a:r>
              <a:rPr lang="ro-RO" sz="4000" dirty="0" smtClean="0"/>
              <a:t> -</a:t>
            </a:r>
            <a:r>
              <a:rPr lang="fr-FR" sz="4000" dirty="0" smtClean="0"/>
              <a:t> TEHNOLOGIA INFORMAŢIEI ŞI COMUNICAŢIILOR (TIC)</a:t>
            </a:r>
            <a:endParaRPr lang="ro-RO" sz="4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4743931"/>
              </p:ext>
            </p:extLst>
          </p:nvPr>
        </p:nvGraphicFramePr>
        <p:xfrm>
          <a:off x="508954" y="2342654"/>
          <a:ext cx="11131111" cy="38578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080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348029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802509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474453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694146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00298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079862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940526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984069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067859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8367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 detaliat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19107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informaţiei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comunicaţiilor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(TIC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(Information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Communication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Technologies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ICTs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068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calificări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interdisciplinare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care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implică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informaţiei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comunicaţiilor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(TIC)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(Inter-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disciplinary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programmes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qualifications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involving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Information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Communication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Technologies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ICTs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))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0688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calificări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interdisciplinare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care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implică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informaţiei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comunicaţiilor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(TIC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(Inter-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disciplinary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programmes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qualifications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involving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Information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Communication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Technologies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ICTs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))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Științe sociale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 economice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Cibernetică</a:t>
                      </a:r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statistică</a:t>
                      </a:r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informatică</a:t>
                      </a:r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economică</a:t>
                      </a:r>
                      <a:endParaRPr lang="it-IT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economică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6474511"/>
                  </a:ext>
                </a:extLst>
              </a:tr>
              <a:tr h="11104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Tehnologia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informaţiei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comunicaţiilor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(TIC)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(Information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Communication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Technologies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ICTs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informaţiei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comunicaţiilor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(TIC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(Information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Communication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Technologies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ICTs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0613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Dezvoltare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analiză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software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aplicaţii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Software and applications development and analysis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ale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naturii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Informatică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Informatică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14026595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2056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081" y="933549"/>
            <a:ext cx="10890851" cy="65878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7 </a:t>
            </a:r>
            <a:r>
              <a:rPr lang="ro-RO" sz="4000" dirty="0" smtClean="0"/>
              <a:t>- </a:t>
            </a:r>
            <a:r>
              <a:rPr lang="en-US" sz="4000" dirty="0" smtClean="0"/>
              <a:t>INGINERIE, PRODUCŢIE ŞI CONSTRUCŢII</a:t>
            </a:r>
            <a:endParaRPr lang="ro-RO" sz="4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3429338"/>
              </p:ext>
            </p:extLst>
          </p:nvPr>
        </p:nvGraphicFramePr>
        <p:xfrm>
          <a:off x="508950" y="1592335"/>
          <a:ext cx="11131111" cy="49591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080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348029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802509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474453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694146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00298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079862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940526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984069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067859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6577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74808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(Engineering,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manufacturing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meserii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(Engineering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engineering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Electricitate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energie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Electricity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energy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electrică, electronică și telecomunicații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energetică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 sistemelor electroenergetice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6474511"/>
                  </a:ext>
                </a:extLst>
              </a:tr>
              <a:tr h="87294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(Engineering,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manufacturing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meserii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(Engineering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engineering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Electricitate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energie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Electricity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energy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electrică, electronică și telecomunicații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energetică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Managementul energiei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14026595"/>
                  </a:ext>
                </a:extLst>
              </a:tr>
              <a:tr h="87294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(Engineering,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manufacturing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meserii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(Engineering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engineering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Electronică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automatizare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(Electronics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automation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electronică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telecomunicații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electronică, telecomunicații și tehnologii informaționale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Electronică aplicată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98052270"/>
                  </a:ext>
                </a:extLst>
              </a:tr>
              <a:tr h="87294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(Engineering,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manufacturing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meserii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(Engineering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engineering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Electronică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automatizare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(Electronics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automation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electrică, electronică și telecomunicații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electronică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telecomunicații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informaționale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sisteme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telecomunicații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85563978"/>
                  </a:ext>
                </a:extLst>
              </a:tr>
              <a:tr h="87294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(Engineering,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manufacturing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meserii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(Engineering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engineering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Electronică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automatizare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(Electronics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automation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sistemelor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calculatoare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informației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Calculatoare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informației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Calculatoare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61738975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765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771</TotalTime>
  <Words>4001</Words>
  <Application>Microsoft Office PowerPoint</Application>
  <PresentationFormat>Widescreen</PresentationFormat>
  <Paragraphs>908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Calibri Light</vt:lpstr>
      <vt:lpstr>Trebuchet MS</vt:lpstr>
      <vt:lpstr>Wingdings 3</vt:lpstr>
      <vt:lpstr>Custom Design</vt:lpstr>
      <vt:lpstr>Office Theme</vt:lpstr>
      <vt:lpstr>         Corelarea ISCED cu HG privind domeniile de studii,  pentru  UNIVERSITATEA TEHNICĂ DIN CLUJ-NAPOCA</vt:lpstr>
      <vt:lpstr>ISCED–F – DOMENII LARGI </vt:lpstr>
      <vt:lpstr>Universitatea Tehnică din CLUJ-NAPOCA</vt:lpstr>
      <vt:lpstr>2 - ȘTIINȚE UMANISTE ȘI ARTE</vt:lpstr>
      <vt:lpstr>3 - ȘTIINȚE SOCIALE, JURNALISM ȘI INFORMAȚII</vt:lpstr>
      <vt:lpstr>4 - AFACERI, ADMINISTRAŢIE ŞI DREPT</vt:lpstr>
      <vt:lpstr>5 - ŞTIINŢELE NATURII, MATEMATICĂ ŞI STATISTICĂ</vt:lpstr>
      <vt:lpstr>6 - TEHNOLOGIA INFORMAŢIEI ŞI COMUNICAŢIILOR (TIC)</vt:lpstr>
      <vt:lpstr>7 - INGINERIE, PRODUCŢIE ŞI CONSTRUCŢII</vt:lpstr>
      <vt:lpstr>7 - INGINERIE, PRODUCŢIE ŞI CONSTRUCŢII</vt:lpstr>
      <vt:lpstr>7 - INGINERIE, PRODUCŢIE ŞI CONSTRUCŢII</vt:lpstr>
      <vt:lpstr>7 - INGINERIE, PRODUCŢIE ŞI CONSTRUCŢII</vt:lpstr>
      <vt:lpstr>7 - INGINERIE, PRODUCŢIE ŞI CONSTRUCŢII</vt:lpstr>
      <vt:lpstr>7 - INGINERIE, PRODUCŢIE ŞI CONSTRUCŢII</vt:lpstr>
      <vt:lpstr>7 - INGINERIE, PRODUCŢIE ŞI CONSTRUCŢII</vt:lpstr>
      <vt:lpstr>7 - INGINERIE, PRODUCŢIE ŞI CONSTRUCŢII</vt:lpstr>
      <vt:lpstr>7 - INGINERIE, PRODUCŢIE ŞI CONSTRUCŢII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Corelare  ISCED-HG</dc:title>
  <dc:creator>ANC</dc:creator>
  <cp:lastModifiedBy>Windows User</cp:lastModifiedBy>
  <cp:revision>189</cp:revision>
  <dcterms:modified xsi:type="dcterms:W3CDTF">2019-05-10T13:17:51Z</dcterms:modified>
</cp:coreProperties>
</file>