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33" r:id="rId1"/>
    <p:sldMasterId id="2147484321" r:id="rId2"/>
  </p:sldMasterIdLst>
  <p:notesMasterIdLst>
    <p:notesMasterId r:id="rId21"/>
  </p:notesMasterIdLst>
  <p:handoutMasterIdLst>
    <p:handoutMasterId r:id="rId22"/>
  </p:handoutMasterIdLst>
  <p:sldIdLst>
    <p:sldId id="425" r:id="rId3"/>
    <p:sldId id="424" r:id="rId4"/>
    <p:sldId id="433" r:id="rId5"/>
    <p:sldId id="435" r:id="rId6"/>
    <p:sldId id="436" r:id="rId7"/>
    <p:sldId id="437" r:id="rId8"/>
    <p:sldId id="438" r:id="rId9"/>
    <p:sldId id="439" r:id="rId10"/>
    <p:sldId id="440" r:id="rId11"/>
    <p:sldId id="441" r:id="rId12"/>
    <p:sldId id="442" r:id="rId13"/>
    <p:sldId id="450" r:id="rId14"/>
    <p:sldId id="443" r:id="rId15"/>
    <p:sldId id="444" r:id="rId16"/>
    <p:sldId id="445" r:id="rId17"/>
    <p:sldId id="446" r:id="rId18"/>
    <p:sldId id="448" r:id="rId19"/>
    <p:sldId id="449" r:id="rId2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97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0701AE-0CF1-43D7-BBD5-76B1130CD5C4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A9963-FB9B-4D46-BF49-F5557EDB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7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0092C-C474-4DA2-A304-7A4593990746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B175B-D5B8-47E6-B844-44BCF4535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2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B175B-D5B8-47E6-B844-44BCF45353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72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5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9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32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1022-D706-4DF2-84BD-BC11A857800E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09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8BBD-F4B1-4CC1-A8B2-F2CB485F3FCC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85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C6FD-9E87-4782-9CA3-4B50A731DF66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39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7C3C-C6F9-4E57-A3AC-3310D6ACE69F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0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76E7-1E2A-4BC1-B0C3-C952144415E6}" type="datetime1">
              <a:rPr lang="en-US" smtClean="0"/>
              <a:t>5/10/2019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079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92E0-18BB-4DC1-8CA4-6F28E890039D}" type="datetime1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234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485-F745-430E-89DC-7D25E879BA10}" type="datetime1">
              <a:rPr lang="en-US" smtClean="0"/>
              <a:t>5/10/2019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74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611E-DD3C-427A-84EB-276280856405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269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35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A2A3-5110-4CC9-998A-2A5DC1E87752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15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B058-50BC-4C9E-8A33-88DA2126ABCB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140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FEEF-02F7-4D25-90AF-247FE1723B12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1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7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9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5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3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562" y="122036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487" y="158548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828" y="158548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748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654" y="155364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79" y="191876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920" y="191876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387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2" r:id="rId1"/>
    <p:sldLayoutId id="2147484323" r:id="rId2"/>
    <p:sldLayoutId id="2147484324" r:id="rId3"/>
    <p:sldLayoutId id="2147484325" r:id="rId4"/>
    <p:sldLayoutId id="2147484326" r:id="rId5"/>
    <p:sldLayoutId id="2147484327" r:id="rId6"/>
    <p:sldLayoutId id="2147484328" r:id="rId7"/>
    <p:sldLayoutId id="2147484329" r:id="rId8"/>
    <p:sldLayoutId id="2147484330" r:id="rId9"/>
    <p:sldLayoutId id="2147484331" r:id="rId10"/>
    <p:sldLayoutId id="21474843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anc.edu.ro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634" y="2204546"/>
            <a:ext cx="9983586" cy="3196281"/>
          </a:xfrm>
        </p:spPr>
        <p:txBody>
          <a:bodyPr>
            <a:normAutofit fontScale="90000"/>
          </a:bodyPr>
          <a:lstStyle/>
          <a:p>
            <a:r>
              <a:rPr lang="ro-RO" b="1" dirty="0" smtClean="0"/>
              <a:t/>
            </a:r>
            <a:br>
              <a:rPr lang="ro-RO" b="1" dirty="0" smtClean="0"/>
            </a:br>
            <a:r>
              <a:rPr lang="ro-RO" b="1" dirty="0"/>
              <a:t/>
            </a:r>
            <a:br>
              <a:rPr lang="ro-RO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err="1">
                <a:latin typeface="Arial" panose="020B0604020202020204" pitchFamily="34" charset="0"/>
              </a:rPr>
              <a:t>Corelarea</a:t>
            </a:r>
            <a:r>
              <a:rPr lang="en-US" dirty="0">
                <a:latin typeface="Arial" panose="020B0604020202020204" pitchFamily="34" charset="0"/>
              </a:rPr>
              <a:t> ISCED cu HG </a:t>
            </a:r>
            <a:r>
              <a:rPr lang="en-US" dirty="0" err="1">
                <a:latin typeface="Arial" panose="020B0604020202020204" pitchFamily="34" charset="0"/>
              </a:rPr>
              <a:t>privind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domeniile</a:t>
            </a:r>
            <a:r>
              <a:rPr lang="en-US" dirty="0">
                <a:latin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</a:rPr>
              <a:t>studii</a:t>
            </a:r>
            <a:r>
              <a:rPr lang="ro-RO" dirty="0">
                <a:latin typeface="Arial" panose="020B0604020202020204" pitchFamily="34" charset="0"/>
              </a:rPr>
              <a:t>, </a:t>
            </a:r>
            <a:br>
              <a:rPr lang="ro-RO" dirty="0">
                <a:latin typeface="Arial" panose="020B0604020202020204" pitchFamily="34" charset="0"/>
              </a:rPr>
            </a:br>
            <a:r>
              <a:rPr lang="ro-RO" dirty="0">
                <a:latin typeface="Arial" panose="020B0604020202020204" pitchFamily="34" charset="0"/>
              </a:rPr>
              <a:t>pentru </a:t>
            </a:r>
            <a:r>
              <a:rPr lang="en-US" dirty="0" smtClean="0">
                <a:latin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</a:rPr>
            </a:br>
            <a:r>
              <a:rPr lang="en-US" dirty="0" err="1" smtClean="0">
                <a:latin typeface="Arial" panose="020B0604020202020204" pitchFamily="34" charset="0"/>
              </a:rPr>
              <a:t>Universitatea</a:t>
            </a:r>
            <a:r>
              <a:rPr lang="en-US" dirty="0" smtClean="0">
                <a:latin typeface="Arial" panose="020B0604020202020204" pitchFamily="34" charset="0"/>
              </a:rPr>
              <a:t> din Craiova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2448" y="5400827"/>
            <a:ext cx="11017958" cy="1182604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Autoritatea Na</a:t>
            </a:r>
            <a:r>
              <a:rPr lang="ro-RO" sz="3600" dirty="0" smtClean="0"/>
              <a:t>ț</a:t>
            </a:r>
            <a:r>
              <a:rPr lang="en-US" sz="3600" dirty="0" err="1" smtClean="0"/>
              <a:t>ional</a:t>
            </a:r>
            <a:r>
              <a:rPr lang="ro-RO" sz="3600" dirty="0" smtClean="0"/>
              <a:t>ă</a:t>
            </a:r>
            <a:r>
              <a:rPr lang="en-US" sz="3600" dirty="0" smtClean="0"/>
              <a:t> pentru </a:t>
            </a:r>
            <a:r>
              <a:rPr lang="en-US" sz="3600" dirty="0" err="1" smtClean="0"/>
              <a:t>Calific</a:t>
            </a:r>
            <a:r>
              <a:rPr lang="ro-RO" sz="3600" dirty="0" smtClean="0"/>
              <a:t>ă</a:t>
            </a:r>
            <a:r>
              <a:rPr lang="en-US" sz="3600" dirty="0" err="1" smtClean="0"/>
              <a:t>ri</a:t>
            </a:r>
            <a:r>
              <a:rPr lang="en-US" sz="3600" dirty="0" smtClean="0"/>
              <a:t> -</a:t>
            </a:r>
            <a:r>
              <a:rPr lang="ro-RO" sz="3600" dirty="0" smtClean="0"/>
              <a:t> </a:t>
            </a:r>
            <a:r>
              <a:rPr lang="en-US" sz="3600" dirty="0" smtClean="0"/>
              <a:t>ANC  </a:t>
            </a:r>
          </a:p>
          <a:p>
            <a:pPr algn="ctr"/>
            <a:r>
              <a:rPr lang="en-US" sz="2000" dirty="0" smtClean="0"/>
              <a:t>Pre</a:t>
            </a:r>
            <a:r>
              <a:rPr lang="ro-RO" sz="2000" dirty="0" smtClean="0"/>
              <a:t>ș</a:t>
            </a:r>
            <a:r>
              <a:rPr lang="en-US" sz="2000" dirty="0" err="1" smtClean="0"/>
              <a:t>edinte</a:t>
            </a:r>
            <a:r>
              <a:rPr lang="en-US" sz="2000" dirty="0" smtClean="0"/>
              <a:t> </a:t>
            </a:r>
            <a:r>
              <a:rPr lang="en-US" sz="2000" dirty="0" err="1" smtClean="0"/>
              <a:t>Tiberiu</a:t>
            </a:r>
            <a:r>
              <a:rPr lang="en-US" sz="2000" dirty="0" smtClean="0"/>
              <a:t> </a:t>
            </a:r>
            <a:r>
              <a:rPr lang="en-US" sz="2000" dirty="0" err="1" smtClean="0"/>
              <a:t>Dobrescu</a:t>
            </a:r>
            <a:endParaRPr lang="ro-RO" sz="2000" dirty="0" smtClean="0"/>
          </a:p>
        </p:txBody>
      </p:sp>
    </p:spTree>
    <p:extLst>
      <p:ext uri="{BB962C8B-B14F-4D97-AF65-F5344CB8AC3E}">
        <p14:creationId xmlns:p14="http://schemas.microsoft.com/office/powerpoint/2010/main" val="125250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391" y="3179510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6-TIC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4576967"/>
              </p:ext>
            </p:extLst>
          </p:nvPr>
        </p:nvGraphicFramePr>
        <p:xfrm>
          <a:off x="555039" y="3721094"/>
          <a:ext cx="11068551" cy="2908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28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44505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22465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65861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22465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98205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3914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28344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53706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72224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6804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757882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4466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882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(TIC) (Information and Communication Technologies (ICTs))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(TIC) (Information and Communication Technologies (ICTs))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Dezvoltare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analiză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software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aplicaţii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(Software and applications development and analysis)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7882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(TIC) (Information and Communication Technologies (ICTs))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(TIC) (Information and Communication Technologies (ICTs))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Dezvoltare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analiză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software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aplicaţii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(Software and applications development and analysis)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 electrică, electronică și telecomunicații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aplicată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în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8259539"/>
                  </a:ext>
                </a:extLst>
              </a:tr>
              <a:tr h="7882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 informaţiei şi comunicaţiilor (TIC)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 şi calificări interdisciplinare, care implică tehnologia informaţiei şi comunicaţiilor (TIC)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interdisciplinare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care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Cibernetica,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8218651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868391" y="929953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5-</a:t>
            </a:r>
            <a:r>
              <a:rPr lang="ro-RO" sz="4000" dirty="0" smtClean="0"/>
              <a:t>ȘTIINȚE</a:t>
            </a:r>
            <a:r>
              <a:rPr lang="en-US" sz="4000" dirty="0" smtClean="0"/>
              <a:t>LE NATUR</a:t>
            </a:r>
            <a:r>
              <a:rPr lang="ro-RO" sz="4000" dirty="0" smtClean="0"/>
              <a:t>I</a:t>
            </a:r>
            <a:r>
              <a:rPr lang="en-US" sz="4000" dirty="0" smtClean="0"/>
              <a:t>I</a:t>
            </a:r>
            <a:r>
              <a:rPr lang="ro-RO" sz="4000" dirty="0" smtClean="0"/>
              <a:t>,</a:t>
            </a:r>
            <a:r>
              <a:rPr lang="en-US" sz="4000" dirty="0" smtClean="0"/>
              <a:t> MATEMATIC</a:t>
            </a:r>
            <a:r>
              <a:rPr lang="ro-RO" sz="4000" dirty="0" smtClean="0"/>
              <a:t>Ă</a:t>
            </a:r>
            <a:r>
              <a:rPr lang="en-US" sz="4000" dirty="0" smtClean="0"/>
              <a:t> </a:t>
            </a:r>
            <a:r>
              <a:rPr lang="ro-RO" sz="4000" dirty="0" smtClean="0"/>
              <a:t>Ș</a:t>
            </a:r>
            <a:r>
              <a:rPr lang="en-US" sz="4000" dirty="0" smtClean="0"/>
              <a:t>I STATISTIC</a:t>
            </a:r>
            <a:r>
              <a:rPr lang="ro-RO" sz="4000" dirty="0" smtClean="0"/>
              <a:t>Ă</a:t>
            </a:r>
            <a:r>
              <a:rPr lang="en-US" sz="4000" dirty="0" smtClean="0"/>
              <a:t>  </a:t>
            </a:r>
            <a:endParaRPr lang="en-US" sz="4000" dirty="0"/>
          </a:p>
        </p:txBody>
      </p:sp>
      <p:graphicFrame>
        <p:nvGraphicFramePr>
          <p:cNvPr id="5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6693944"/>
              </p:ext>
            </p:extLst>
          </p:nvPr>
        </p:nvGraphicFramePr>
        <p:xfrm>
          <a:off x="555041" y="1471537"/>
          <a:ext cx="11068549" cy="1707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28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216572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6131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853513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8603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12034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0659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79157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87321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68411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56735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39114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252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larg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5330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(Mathematics)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0009225"/>
                  </a:ext>
                </a:extLst>
              </a:tr>
              <a:tr h="6110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 naturii, matematică şi statistică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0542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Cibernetică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previziune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0573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5458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517" y="1087014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614213"/>
              </p:ext>
            </p:extLst>
          </p:nvPr>
        </p:nvGraphicFramePr>
        <p:xfrm>
          <a:off x="585677" y="1745800"/>
          <a:ext cx="11121280" cy="4796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39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76554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910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39075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1302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1299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60859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946777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408670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7664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788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153298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335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239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producţie şi construcţii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protecţia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înconjurător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protecția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agricultură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79115729"/>
                  </a:ext>
                </a:extLst>
              </a:tr>
              <a:tr h="10050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Tehnologii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protecţia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mediului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înconjurător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(Environmental protection technology)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mediului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protecția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mediului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în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industrie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7444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Electricitate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energie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(Electricity and energy)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 electrică, electronică și telecomunicații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 electrică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Electromecanică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41184953"/>
                  </a:ext>
                </a:extLst>
              </a:tr>
              <a:tr h="7444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Electricitate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energie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(Electricity and energy)</a:t>
                      </a:r>
                    </a:p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 electrică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calculatoare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48817274"/>
                  </a:ext>
                </a:extLst>
              </a:tr>
              <a:tr h="7444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Electricitate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energie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(Electricity and energy)</a:t>
                      </a:r>
                    </a:p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 electrică, electronică și telecomunicații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energetică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sistemelor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electroenergetice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9388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545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5312896"/>
              </p:ext>
            </p:extLst>
          </p:nvPr>
        </p:nvGraphicFramePr>
        <p:xfrm>
          <a:off x="492093" y="1690686"/>
          <a:ext cx="11040879" cy="4718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242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2987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521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29395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9314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3498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897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39481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7259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9314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102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118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193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12695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automatizare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(Electronics and automation)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 electrică, electronică și telecomunicații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 electronică, telecomunicații și tehnologii informaționale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aplicată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4590183"/>
                  </a:ext>
                </a:extLst>
              </a:tr>
              <a:tr h="9098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automatizare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(Electronics and automation)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sistemelor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calculatoare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informației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Calculatoare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informației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Calculatoare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8259539"/>
                  </a:ext>
                </a:extLst>
              </a:tr>
              <a:tr h="9098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automatizare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(Electronics and automation)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sistemelor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calculatoare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informației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sistemelor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aplicată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33701103"/>
                  </a:ext>
                </a:extLst>
              </a:tr>
              <a:tr h="9098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automatizare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(Electronics and automation)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sistemelor, calculatoare și tehnologia informației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sistemelor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sistemelor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multimedia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39471698"/>
                  </a:ext>
                </a:extLst>
              </a:tr>
            </a:tbl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50885" y="69463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71640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518" y="790452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934460"/>
              </p:ext>
            </p:extLst>
          </p:nvPr>
        </p:nvGraphicFramePr>
        <p:xfrm>
          <a:off x="508957" y="1656271"/>
          <a:ext cx="11147582" cy="4901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429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19516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27076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77571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88088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211504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322487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15630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8123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1423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827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94535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8088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208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automatizare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(Electronics and automation)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Mecatronică și robotică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Mecatronică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9388325"/>
                  </a:ext>
                </a:extLst>
              </a:tr>
              <a:tr h="8208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automatizare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(Electronics and automation)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robotică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Robotică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4590183"/>
                  </a:ext>
                </a:extLst>
              </a:tr>
              <a:tr h="12252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ro-RO" sz="105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prelucrarea metalelor </a:t>
                      </a:r>
                      <a:r>
                        <a:rPr lang="en-US" sz="105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(Mechanics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 metal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materialelor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materialelor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8259539"/>
                  </a:ext>
                </a:extLst>
              </a:tr>
              <a:tr h="12252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Autovehicule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nave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aeronave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(Motor vehicles, ships and aircraft)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transporturilor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aerospațială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Echipamente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instalații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aviație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8851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366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98" y="902595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4344728"/>
              </p:ext>
            </p:extLst>
          </p:nvPr>
        </p:nvGraphicFramePr>
        <p:xfrm>
          <a:off x="508957" y="1656272"/>
          <a:ext cx="11106394" cy="4945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813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13532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2549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71742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86284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207027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321296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11508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7649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1233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547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9382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82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515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Autovehicule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nave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aeronave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aeronave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(Motor vehicles, ships and aircraft)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transporturilor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autovehiculelor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Autovehicule rutiere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0760285"/>
                  </a:ext>
                </a:extLst>
              </a:tr>
              <a:tr h="8374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Autovehicule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nave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aeronave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aeronave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(Motor vehicles, ships and aircraft)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transporturilor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transporturilor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transporturilor și a traficului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41184953"/>
                  </a:ext>
                </a:extLst>
              </a:tr>
              <a:tr h="8862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Autovehicule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nave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aeronave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aeronave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(Motor vehicles, ships and aircraft)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marină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navigație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Navigație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transport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maritim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fluvial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48817274"/>
                  </a:ext>
                </a:extLst>
              </a:tr>
              <a:tr h="7939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072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Prelucrare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prelucrătoare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(Manufacturing and processing)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Procesarea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alimentelor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(Food processing)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resurselor vegetale și naturale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produselor alimentare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Controlul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expertiza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alimentare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9388325"/>
                  </a:ext>
                </a:extLst>
              </a:tr>
              <a:tr h="7939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producţie şi construcţii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 şi industrie prelucrătoare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Procesarea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alimentelor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resurselor vegetale și naturale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prelucrării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agricole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72835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453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98" y="902595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426217"/>
              </p:ext>
            </p:extLst>
          </p:nvPr>
        </p:nvGraphicFramePr>
        <p:xfrm>
          <a:off x="647832" y="1475040"/>
          <a:ext cx="11048731" cy="5032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55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398207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6131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732500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6700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738184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8897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13254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93340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93125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56735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22617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51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larg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426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073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Arhitectură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(Architecture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Arhitectură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urbanism (Architecture and town planning)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geologică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mine,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petrol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gaze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geodezică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Măsurători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terestre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cadastru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4590183"/>
                  </a:ext>
                </a:extLst>
              </a:tr>
              <a:tr h="8426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073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Arhitectură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(Architecture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civilă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(Building and civil engineering)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 civilă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 civilă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Construcții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civile, industriale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agricole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8259539"/>
                  </a:ext>
                </a:extLst>
              </a:tr>
              <a:tr h="17497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078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qualifications involving 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qualifications involving engineering, manufacturing and construction)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economică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industrială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8860698"/>
                  </a:ext>
                </a:extLst>
              </a:tr>
              <a:tr h="10463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domeniul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55352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24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83" y="864119"/>
            <a:ext cx="11920151" cy="759124"/>
          </a:xfrm>
        </p:spPr>
        <p:txBody>
          <a:bodyPr>
            <a:noAutofit/>
          </a:bodyPr>
          <a:lstStyle/>
          <a:p>
            <a:pPr algn="ctr"/>
            <a:r>
              <a:rPr lang="ro-RO" sz="3200" dirty="0"/>
              <a:t>8 - </a:t>
            </a:r>
            <a:r>
              <a:rPr lang="ro-RO" sz="3200" dirty="0" smtClean="0"/>
              <a:t>AGRICULTURĂ, SILVICULTURĂ, PISCICULTURĂ ŞI ŞTIINŢE VETERINARE</a:t>
            </a:r>
            <a:endParaRPr lang="en-US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3602594"/>
              </p:ext>
            </p:extLst>
          </p:nvPr>
        </p:nvGraphicFramePr>
        <p:xfrm>
          <a:off x="588223" y="1499675"/>
          <a:ext cx="11012673" cy="5218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35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599916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21908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5847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8218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196842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31858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02128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65725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8013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49103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77658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669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10103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Agricultură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silvicultură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piscicultură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veterinare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(Agriculture, forestry, fisheries and veterinary)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Agricultură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(Agriculture)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Culturi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agricolă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animală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Crop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livestock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production)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resurselor vegetale și animale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Agronomie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Agricultură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4590183"/>
                  </a:ext>
                </a:extLst>
              </a:tr>
              <a:tr h="10103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Agricultură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silvicultură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piscicultură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veterinare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(Agriculture, forestry, fisheries and veterinary)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Agricultură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(Agriculture)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Culturi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agricolă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animală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Crop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livestock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production)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resurselor vegetale și animale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Agronomie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Montanologie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8150339"/>
                  </a:ext>
                </a:extLst>
              </a:tr>
              <a:tr h="843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Agricultură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silvicultură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piscicultură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veterinare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(Agriculture, forestry, fisheries and veterinary)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Agricultură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(Agriculture)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Horticultură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(Horticulture)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resurselor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vegetale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animale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Horticultură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Horticultură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9745210"/>
                  </a:ext>
                </a:extLst>
              </a:tr>
              <a:tr h="843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Agricultură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silvicultură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piscicultură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veterinare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(Agriculture, forestry, fisheries and veterinary)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Agricultură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(Agriculture)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Horticultură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(Horticulture)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resurselor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vegetale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animale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Horticultură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Peisagistică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8259539"/>
                  </a:ext>
                </a:extLst>
              </a:tr>
              <a:tr h="843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Agricultură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silvicultură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piscicultură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veterinare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(Agriculture, forestry, fisheries and veterinary)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Silvicultură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(Forestry)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Silvicultură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(Forestry)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resurselor vegetale și animale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Silvicultură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Silvicultură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8860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10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06567" y="1389871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9-S</a:t>
            </a:r>
            <a:r>
              <a:rPr lang="ro-RO" sz="4000" dirty="0" smtClean="0"/>
              <a:t>Ă</a:t>
            </a:r>
            <a:r>
              <a:rPr lang="en-US" sz="4000" dirty="0" smtClean="0"/>
              <a:t>N</a:t>
            </a:r>
            <a:r>
              <a:rPr lang="ro-RO" sz="4000" dirty="0" smtClean="0"/>
              <a:t>Ă</a:t>
            </a:r>
            <a:r>
              <a:rPr lang="en-US" sz="4000" dirty="0" smtClean="0"/>
              <a:t>TATE </a:t>
            </a:r>
            <a:r>
              <a:rPr lang="ro-RO" sz="4000" dirty="0" smtClean="0"/>
              <a:t>Ș</a:t>
            </a:r>
            <a:r>
              <a:rPr lang="en-US" sz="4000" dirty="0" smtClean="0"/>
              <a:t>I ASISTEN</a:t>
            </a:r>
            <a:r>
              <a:rPr lang="ro-RO" sz="4000" dirty="0" smtClean="0"/>
              <a:t>ȚĂ</a:t>
            </a:r>
            <a:r>
              <a:rPr lang="en-US" sz="4000" dirty="0" smtClean="0"/>
              <a:t> SOCIAL</a:t>
            </a:r>
            <a:r>
              <a:rPr lang="ro-RO" sz="4000" dirty="0" smtClean="0"/>
              <a:t>Ă</a:t>
            </a:r>
            <a:r>
              <a:rPr lang="en-US" sz="4000" dirty="0" smtClean="0"/>
              <a:t>  </a:t>
            </a:r>
            <a:endParaRPr lang="en-US" sz="4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435101"/>
              </p:ext>
            </p:extLst>
          </p:nvPr>
        </p:nvGraphicFramePr>
        <p:xfrm>
          <a:off x="690109" y="2534689"/>
          <a:ext cx="11033185" cy="22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41987419"/>
                    </a:ext>
                  </a:extLst>
                </a:gridCol>
                <a:gridCol w="1861689">
                  <a:extLst>
                    <a:ext uri="{9D8B030D-6E8A-4147-A177-3AD203B41FA5}">
                      <a16:colId xmlns:a16="http://schemas.microsoft.com/office/drawing/2014/main" val="3859555943"/>
                    </a:ext>
                  </a:extLst>
                </a:gridCol>
                <a:gridCol w="431320">
                  <a:extLst>
                    <a:ext uri="{9D8B030D-6E8A-4147-A177-3AD203B41FA5}">
                      <a16:colId xmlns:a16="http://schemas.microsoft.com/office/drawing/2014/main" val="1161825218"/>
                    </a:ext>
                  </a:extLst>
                </a:gridCol>
                <a:gridCol w="1302589">
                  <a:extLst>
                    <a:ext uri="{9D8B030D-6E8A-4147-A177-3AD203B41FA5}">
                      <a16:colId xmlns:a16="http://schemas.microsoft.com/office/drawing/2014/main" val="3969627585"/>
                    </a:ext>
                  </a:extLst>
                </a:gridCol>
                <a:gridCol w="491706">
                  <a:extLst>
                    <a:ext uri="{9D8B030D-6E8A-4147-A177-3AD203B41FA5}">
                      <a16:colId xmlns:a16="http://schemas.microsoft.com/office/drawing/2014/main" val="2567898242"/>
                    </a:ext>
                  </a:extLst>
                </a:gridCol>
                <a:gridCol w="1449238">
                  <a:extLst>
                    <a:ext uri="{9D8B030D-6E8A-4147-A177-3AD203B41FA5}">
                      <a16:colId xmlns:a16="http://schemas.microsoft.com/office/drawing/2014/main" val="1487219097"/>
                    </a:ext>
                  </a:extLst>
                </a:gridCol>
                <a:gridCol w="258792">
                  <a:extLst>
                    <a:ext uri="{9D8B030D-6E8A-4147-A177-3AD203B41FA5}">
                      <a16:colId xmlns:a16="http://schemas.microsoft.com/office/drawing/2014/main" val="2164592559"/>
                    </a:ext>
                  </a:extLst>
                </a:gridCol>
                <a:gridCol w="1138687">
                  <a:extLst>
                    <a:ext uri="{9D8B030D-6E8A-4147-A177-3AD203B41FA5}">
                      <a16:colId xmlns:a16="http://schemas.microsoft.com/office/drawing/2014/main" val="1085682422"/>
                    </a:ext>
                  </a:extLst>
                </a:gridCol>
                <a:gridCol w="1026543">
                  <a:extLst>
                    <a:ext uri="{9D8B030D-6E8A-4147-A177-3AD203B41FA5}">
                      <a16:colId xmlns:a16="http://schemas.microsoft.com/office/drawing/2014/main" val="3257348315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2060596108"/>
                    </a:ext>
                  </a:extLst>
                </a:gridCol>
                <a:gridCol w="877910">
                  <a:extLst>
                    <a:ext uri="{9D8B030D-6E8A-4147-A177-3AD203B41FA5}">
                      <a16:colId xmlns:a16="http://schemas.microsoft.com/office/drawing/2014/main" val="3911792623"/>
                    </a:ext>
                  </a:extLst>
                </a:gridCol>
                <a:gridCol w="1252812">
                  <a:extLst>
                    <a:ext uri="{9D8B030D-6E8A-4147-A177-3AD203B41FA5}">
                      <a16:colId xmlns:a16="http://schemas.microsoft.com/office/drawing/2014/main" val="1323856449"/>
                    </a:ext>
                  </a:extLst>
                </a:gridCol>
              </a:tblGrid>
              <a:tr h="8423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86361950"/>
                  </a:ext>
                </a:extLst>
              </a:tr>
              <a:tr h="8060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Terapie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recuperare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Kinetoterapie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Kinetoterapie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motricitate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specială</a:t>
                      </a:r>
                      <a:endParaRPr lang="en-US" sz="105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318188"/>
                  </a:ext>
                </a:extLst>
              </a:tr>
              <a:tr h="6443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 (Health and welfare)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(Welfare)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consiliere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(Social work and counselling)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Asistență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Asistență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810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665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660073"/>
            <a:ext cx="10676467" cy="3266194"/>
          </a:xfrm>
        </p:spPr>
        <p:txBody>
          <a:bodyPr/>
          <a:lstStyle/>
          <a:p>
            <a:pPr marL="0" indent="0">
              <a:buNone/>
            </a:pPr>
            <a:endParaRPr lang="ro-RO" dirty="0" smtClean="0"/>
          </a:p>
          <a:p>
            <a:pPr marL="0" indent="0" algn="ctr">
              <a:buNone/>
            </a:pPr>
            <a:r>
              <a:rPr lang="ro-RO" sz="5400" dirty="0" smtClean="0"/>
              <a:t>Vă mulțumim!</a:t>
            </a:r>
            <a:endParaRPr lang="en-US" sz="5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18</a:t>
            </a:fld>
            <a:endParaRPr lang="en-US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77334" y="4606506"/>
            <a:ext cx="5982258" cy="17252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dirty="0" smtClean="0"/>
              <a:t>AUTORITATEA NA</a:t>
            </a:r>
            <a:r>
              <a:rPr lang="ro-RO" dirty="0" smtClean="0"/>
              <a:t>ȚIONALĂ PENTRU CALIFICĂRI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>
                <a:hlinkClick r:id="rId2"/>
              </a:rPr>
              <a:t>office@anc.edu.ro</a:t>
            </a:r>
            <a:r>
              <a:rPr lang="ro-RO" dirty="0" smtClean="0"/>
              <a:t> 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/>
              <a:t>www.anc.edu.ro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01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2120" y="880107"/>
            <a:ext cx="8613316" cy="940068"/>
          </a:xfrm>
        </p:spPr>
        <p:txBody>
          <a:bodyPr>
            <a:noAutofit/>
          </a:bodyPr>
          <a:lstStyle/>
          <a:p>
            <a:pPr algn="ctr"/>
            <a:r>
              <a:rPr lang="ro-RO" sz="4000" dirty="0" smtClean="0"/>
              <a:t>ISCED–F – DOMENII LARGI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281" y="1820175"/>
            <a:ext cx="8596668" cy="43163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o-RO" b="1" dirty="0" smtClean="0"/>
          </a:p>
          <a:p>
            <a:r>
              <a:rPr lang="en-US" b="1" i="1" dirty="0"/>
              <a:t>01 </a:t>
            </a:r>
            <a:r>
              <a:rPr lang="en-US" b="1" i="1" dirty="0" err="1" smtClean="0"/>
              <a:t>Educa</a:t>
            </a:r>
            <a:r>
              <a:rPr lang="ro-RO" b="1" i="1" dirty="0" smtClean="0"/>
              <a:t>ție</a:t>
            </a:r>
            <a:r>
              <a:rPr lang="en-US" b="1" i="1" dirty="0" smtClean="0"/>
              <a:t> </a:t>
            </a:r>
            <a:endParaRPr lang="ro-RO" b="1" i="1" dirty="0" smtClean="0"/>
          </a:p>
          <a:p>
            <a:r>
              <a:rPr lang="en-US" b="1" i="1" dirty="0"/>
              <a:t>02 Arte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ştiinţe</a:t>
            </a:r>
            <a:r>
              <a:rPr lang="en-US" b="1" i="1" dirty="0"/>
              <a:t> </a:t>
            </a:r>
            <a:r>
              <a:rPr lang="en-US" b="1" i="1" dirty="0" err="1" smtClean="0"/>
              <a:t>umaniste</a:t>
            </a:r>
            <a:endParaRPr lang="ro-RO" b="1" i="1" dirty="0" smtClean="0"/>
          </a:p>
          <a:p>
            <a:r>
              <a:rPr lang="en-US" b="1" i="1" dirty="0" smtClean="0"/>
              <a:t>03 </a:t>
            </a:r>
            <a:r>
              <a:rPr lang="ro-RO" b="1" i="1" dirty="0" smtClean="0"/>
              <a:t>Științe sociale, jurnalism și informații</a:t>
            </a:r>
          </a:p>
          <a:p>
            <a:r>
              <a:rPr lang="en-US" b="1" i="1" dirty="0"/>
              <a:t>04 </a:t>
            </a:r>
            <a:r>
              <a:rPr lang="en-US" b="1" i="1" dirty="0" err="1"/>
              <a:t>Afaceri</a:t>
            </a:r>
            <a:r>
              <a:rPr lang="en-US" b="1" i="1" dirty="0"/>
              <a:t>, </a:t>
            </a:r>
            <a:r>
              <a:rPr lang="en-US" b="1" i="1" dirty="0" err="1"/>
              <a:t>administraţie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 smtClean="0"/>
              <a:t>drept</a:t>
            </a:r>
            <a:endParaRPr lang="ro-RO" b="1" i="1" dirty="0" smtClean="0"/>
          </a:p>
          <a:p>
            <a:r>
              <a:rPr lang="en-US" b="1" i="1" dirty="0"/>
              <a:t>05 </a:t>
            </a:r>
            <a:r>
              <a:rPr lang="en-US" b="1" i="1" dirty="0" err="1"/>
              <a:t>Ştiinţele</a:t>
            </a:r>
            <a:r>
              <a:rPr lang="en-US" b="1" i="1" dirty="0"/>
              <a:t> </a:t>
            </a:r>
            <a:r>
              <a:rPr lang="en-US" b="1" i="1" dirty="0" err="1"/>
              <a:t>naturii</a:t>
            </a:r>
            <a:r>
              <a:rPr lang="en-US" b="1" i="1" dirty="0"/>
              <a:t>, </a:t>
            </a:r>
            <a:r>
              <a:rPr lang="en-US" b="1" i="1" dirty="0" err="1"/>
              <a:t>matematică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statistică</a:t>
            </a:r>
            <a:endParaRPr lang="ro-RO" b="1" i="1" dirty="0" smtClean="0"/>
          </a:p>
          <a:p>
            <a:r>
              <a:rPr lang="fr-FR" b="1" i="1" dirty="0"/>
              <a:t>06 </a:t>
            </a:r>
            <a:r>
              <a:rPr lang="fr-FR" b="1" i="1" dirty="0" err="1"/>
              <a:t>Tehnologia</a:t>
            </a:r>
            <a:r>
              <a:rPr lang="fr-FR" b="1" i="1" dirty="0"/>
              <a:t> </a:t>
            </a:r>
            <a:r>
              <a:rPr lang="fr-FR" b="1" i="1" dirty="0" err="1"/>
              <a:t>informaţiei</a:t>
            </a:r>
            <a:r>
              <a:rPr lang="fr-FR" b="1" i="1" dirty="0"/>
              <a:t> </a:t>
            </a:r>
            <a:r>
              <a:rPr lang="fr-FR" b="1" i="1" dirty="0" err="1"/>
              <a:t>şi</a:t>
            </a:r>
            <a:r>
              <a:rPr lang="fr-FR" b="1" i="1" dirty="0"/>
              <a:t> </a:t>
            </a:r>
            <a:r>
              <a:rPr lang="fr-FR" b="1" i="1" dirty="0" err="1"/>
              <a:t>comunicaţiilor</a:t>
            </a:r>
            <a:r>
              <a:rPr lang="fr-FR" b="1" i="1" dirty="0"/>
              <a:t> (TIC)</a:t>
            </a:r>
            <a:endParaRPr lang="ro-RO" b="1" i="1" dirty="0" smtClean="0"/>
          </a:p>
          <a:p>
            <a:r>
              <a:rPr lang="en-US" b="1" i="1" dirty="0"/>
              <a:t>07 </a:t>
            </a:r>
            <a:r>
              <a:rPr lang="en-US" b="1" i="1" dirty="0" err="1"/>
              <a:t>Inginerie</a:t>
            </a:r>
            <a:r>
              <a:rPr lang="en-US" b="1" i="1" dirty="0"/>
              <a:t>, </a:t>
            </a:r>
            <a:r>
              <a:rPr lang="en-US" b="1" i="1" dirty="0" err="1"/>
              <a:t>producţie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construcţii</a:t>
            </a:r>
            <a:endParaRPr lang="ro-RO" b="1" i="1" dirty="0" smtClean="0"/>
          </a:p>
          <a:p>
            <a:r>
              <a:rPr lang="en-US" b="1" i="1" dirty="0"/>
              <a:t>08 </a:t>
            </a:r>
            <a:r>
              <a:rPr lang="en-US" b="1" i="1" dirty="0" err="1"/>
              <a:t>Agricultură</a:t>
            </a:r>
            <a:r>
              <a:rPr lang="en-US" b="1" i="1" dirty="0"/>
              <a:t>, </a:t>
            </a:r>
            <a:r>
              <a:rPr lang="en-US" b="1" i="1" dirty="0" err="1"/>
              <a:t>silvicultură</a:t>
            </a:r>
            <a:r>
              <a:rPr lang="en-US" b="1" i="1" dirty="0"/>
              <a:t>, </a:t>
            </a:r>
            <a:r>
              <a:rPr lang="en-US" b="1" i="1" dirty="0" err="1"/>
              <a:t>piscicultură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ştiinţe</a:t>
            </a:r>
            <a:r>
              <a:rPr lang="en-US" b="1" i="1" dirty="0"/>
              <a:t> </a:t>
            </a:r>
            <a:r>
              <a:rPr lang="en-US" b="1" i="1" dirty="0" err="1" smtClean="0"/>
              <a:t>veterinare</a:t>
            </a:r>
            <a:endParaRPr lang="ro-RO" b="1" i="1" dirty="0" smtClean="0"/>
          </a:p>
          <a:p>
            <a:r>
              <a:rPr lang="en-US" b="1" i="1" dirty="0" smtClean="0"/>
              <a:t>09 </a:t>
            </a:r>
            <a:r>
              <a:rPr lang="en-US" b="1" i="1" dirty="0" err="1"/>
              <a:t>Sănătate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asistenţă</a:t>
            </a:r>
            <a:r>
              <a:rPr lang="en-US" b="1" i="1" dirty="0"/>
              <a:t> </a:t>
            </a:r>
            <a:r>
              <a:rPr lang="en-US" b="1" i="1" dirty="0" smtClean="0"/>
              <a:t>social</a:t>
            </a:r>
            <a:r>
              <a:rPr lang="ro-RO" b="1" i="1" dirty="0" smtClean="0"/>
              <a:t>ă</a:t>
            </a:r>
          </a:p>
          <a:p>
            <a:r>
              <a:rPr lang="en-US" b="1" i="1" dirty="0" smtClean="0"/>
              <a:t>10 </a:t>
            </a:r>
            <a:r>
              <a:rPr lang="en-US" b="1" i="1" dirty="0" err="1" smtClean="0"/>
              <a:t>Servic</a:t>
            </a:r>
            <a:r>
              <a:rPr lang="ro-RO" b="1" i="1" dirty="0" smtClean="0"/>
              <a:t>ii</a:t>
            </a:r>
            <a:endParaRPr lang="en-US" b="1" i="1" dirty="0" smtClean="0"/>
          </a:p>
          <a:p>
            <a:pPr marL="0" indent="0">
              <a:buNone/>
            </a:pPr>
            <a:endParaRPr lang="ro-RO" sz="1900" b="1" i="1" dirty="0" smtClean="0"/>
          </a:p>
          <a:p>
            <a:pPr marL="0" indent="0">
              <a:buNone/>
            </a:pPr>
            <a:r>
              <a:rPr lang="en-US" sz="1900" b="1" i="1" dirty="0" err="1" smtClean="0"/>
              <a:t>Bolduit</a:t>
            </a:r>
            <a:r>
              <a:rPr lang="en-US" sz="1900" b="1" i="1" dirty="0" smtClean="0"/>
              <a:t> </a:t>
            </a:r>
            <a:r>
              <a:rPr lang="en-US" sz="1900" b="1" i="1" dirty="0" err="1" smtClean="0"/>
              <a:t>ce</a:t>
            </a:r>
            <a:r>
              <a:rPr lang="en-US" sz="1900" b="1" i="1" dirty="0" smtClean="0"/>
              <a:t> se </a:t>
            </a:r>
            <a:r>
              <a:rPr lang="en-US" sz="1900" b="1" i="1" dirty="0" err="1" smtClean="0"/>
              <a:t>reg</a:t>
            </a:r>
            <a:r>
              <a:rPr lang="ro-RO" sz="1900" b="1" i="1" dirty="0" err="1" smtClean="0"/>
              <a:t>ăsește</a:t>
            </a:r>
            <a:r>
              <a:rPr lang="en-US" sz="1900" b="1" i="1" dirty="0" smtClean="0"/>
              <a:t> la </a:t>
            </a:r>
            <a:r>
              <a:rPr lang="ro-RO" sz="1900" b="1" i="1" dirty="0" smtClean="0"/>
              <a:t>Universitatea din Craiova</a:t>
            </a:r>
            <a:endParaRPr lang="en-US" sz="19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7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309" y="2510287"/>
            <a:ext cx="10515600" cy="1250741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/>
              <a:t>Universitatea</a:t>
            </a:r>
            <a:r>
              <a:rPr lang="en-US" sz="4800" dirty="0" smtClean="0"/>
              <a:t> </a:t>
            </a:r>
            <a:r>
              <a:rPr lang="ro-RO" sz="4800" dirty="0" smtClean="0"/>
              <a:t>din CRAIOVA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194977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800" y="742304"/>
            <a:ext cx="10515600" cy="892285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1-</a:t>
            </a:r>
            <a:r>
              <a:rPr lang="ro-RO" sz="4000" dirty="0" smtClean="0"/>
              <a:t>ȘTIINȚE ALE EDUCAȚIEI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0658636"/>
              </p:ext>
            </p:extLst>
          </p:nvPr>
        </p:nvGraphicFramePr>
        <p:xfrm>
          <a:off x="611055" y="1495313"/>
          <a:ext cx="10937089" cy="1779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169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73571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3963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870301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65247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242847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6268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220218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77788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6917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15162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149934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4750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484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011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educaţionale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0111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educaţiei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pedagogice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 (Education science)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40.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Științe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sociale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Psihologie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și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științe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comportamentale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</a:p>
                    <a:p>
                      <a:pPr algn="l" fontAlgn="b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Științe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ale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educației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Pedagogia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învăţământului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primar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preşcolar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5913568"/>
                  </a:ext>
                </a:extLst>
              </a:tr>
              <a:tr h="484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Servicii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(Services)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personale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(Personal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Sport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Sports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Educație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Educație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sportivă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23465177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895941" y="3526033"/>
            <a:ext cx="10515600" cy="624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2-ARTE </a:t>
            </a:r>
            <a:r>
              <a:rPr lang="ro-RO" sz="4000" dirty="0" smtClean="0"/>
              <a:t>Ș</a:t>
            </a:r>
            <a:r>
              <a:rPr lang="en-US" sz="4000" dirty="0" smtClean="0"/>
              <a:t>I </a:t>
            </a:r>
            <a:r>
              <a:rPr lang="ro-RO" sz="4000" dirty="0" smtClean="0"/>
              <a:t>ȘTIINȚE UMANISTE</a:t>
            </a:r>
            <a:endParaRPr lang="en-US" sz="4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05082"/>
              </p:ext>
            </p:extLst>
          </p:nvPr>
        </p:nvGraphicFramePr>
        <p:xfrm>
          <a:off x="546607" y="4150313"/>
          <a:ext cx="11065984" cy="2622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227">
                  <a:extLst>
                    <a:ext uri="{9D8B030D-6E8A-4147-A177-3AD203B41FA5}">
                      <a16:colId xmlns:a16="http://schemas.microsoft.com/office/drawing/2014/main" val="2509635404"/>
                    </a:ext>
                  </a:extLst>
                </a:gridCol>
                <a:gridCol w="1169241">
                  <a:extLst>
                    <a:ext uri="{9D8B030D-6E8A-4147-A177-3AD203B41FA5}">
                      <a16:colId xmlns:a16="http://schemas.microsoft.com/office/drawing/2014/main" val="3533456139"/>
                    </a:ext>
                  </a:extLst>
                </a:gridCol>
                <a:gridCol w="486033">
                  <a:extLst>
                    <a:ext uri="{9D8B030D-6E8A-4147-A177-3AD203B41FA5}">
                      <a16:colId xmlns:a16="http://schemas.microsoft.com/office/drawing/2014/main" val="1671238730"/>
                    </a:ext>
                  </a:extLst>
                </a:gridCol>
                <a:gridCol w="774357">
                  <a:extLst>
                    <a:ext uri="{9D8B030D-6E8A-4147-A177-3AD203B41FA5}">
                      <a16:colId xmlns:a16="http://schemas.microsoft.com/office/drawing/2014/main" val="2844137706"/>
                    </a:ext>
                  </a:extLst>
                </a:gridCol>
                <a:gridCol w="510746">
                  <a:extLst>
                    <a:ext uri="{9D8B030D-6E8A-4147-A177-3AD203B41FA5}">
                      <a16:colId xmlns:a16="http://schemas.microsoft.com/office/drawing/2014/main" val="2812692407"/>
                    </a:ext>
                  </a:extLst>
                </a:gridCol>
                <a:gridCol w="1548713">
                  <a:extLst>
                    <a:ext uri="{9D8B030D-6E8A-4147-A177-3AD203B41FA5}">
                      <a16:colId xmlns:a16="http://schemas.microsoft.com/office/drawing/2014/main" val="731254434"/>
                    </a:ext>
                  </a:extLst>
                </a:gridCol>
                <a:gridCol w="222422">
                  <a:extLst>
                    <a:ext uri="{9D8B030D-6E8A-4147-A177-3AD203B41FA5}">
                      <a16:colId xmlns:a16="http://schemas.microsoft.com/office/drawing/2014/main" val="2364483238"/>
                    </a:ext>
                  </a:extLst>
                </a:gridCol>
                <a:gridCol w="1062681">
                  <a:extLst>
                    <a:ext uri="{9D8B030D-6E8A-4147-A177-3AD203B41FA5}">
                      <a16:colId xmlns:a16="http://schemas.microsoft.com/office/drawing/2014/main" val="234821298"/>
                    </a:ext>
                  </a:extLst>
                </a:gridCol>
                <a:gridCol w="906161">
                  <a:extLst>
                    <a:ext uri="{9D8B030D-6E8A-4147-A177-3AD203B41FA5}">
                      <a16:colId xmlns:a16="http://schemas.microsoft.com/office/drawing/2014/main" val="3745428155"/>
                    </a:ext>
                  </a:extLst>
                </a:gridCol>
                <a:gridCol w="617839">
                  <a:extLst>
                    <a:ext uri="{9D8B030D-6E8A-4147-A177-3AD203B41FA5}">
                      <a16:colId xmlns:a16="http://schemas.microsoft.com/office/drawing/2014/main" val="1982398210"/>
                    </a:ext>
                  </a:extLst>
                </a:gridCol>
                <a:gridCol w="996778">
                  <a:extLst>
                    <a:ext uri="{9D8B030D-6E8A-4147-A177-3AD203B41FA5}">
                      <a16:colId xmlns:a16="http://schemas.microsoft.com/office/drawing/2014/main" val="1027763323"/>
                    </a:ext>
                  </a:extLst>
                </a:gridCol>
                <a:gridCol w="2336786">
                  <a:extLst>
                    <a:ext uri="{9D8B030D-6E8A-4147-A177-3AD203B41FA5}">
                      <a16:colId xmlns:a16="http://schemas.microsoft.com/office/drawing/2014/main" val="3862799233"/>
                    </a:ext>
                  </a:extLst>
                </a:gridCol>
              </a:tblGrid>
              <a:tr h="434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65703267"/>
                  </a:ext>
                </a:extLst>
              </a:tr>
              <a:tr h="8685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(Arts)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frumoase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(Fine arts)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Cinematrografie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media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Cinematografie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fotografie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media (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film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TV  / Imagine de film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TV / Multimedia: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sunet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montaj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/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Comunicare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audiovizuală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: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scenaristică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publicitate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media,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filmologie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40945856"/>
                  </a:ext>
                </a:extLst>
              </a:tr>
              <a:tr h="2951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frumoase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vizuale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platice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09187805"/>
                  </a:ext>
                </a:extLst>
              </a:tr>
              <a:tr h="2951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şi ştiinţe umaniste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frumoase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vizuale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sacră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7807036"/>
                  </a:ext>
                </a:extLst>
              </a:tr>
              <a:tr h="5137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(Arts)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Muzica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spectacolului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(Music and performing arts)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Teatru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artele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spectacolului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Artele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spectacolului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actorie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/ 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păpuși-marionete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coregrafie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2962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344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844" y="937957"/>
            <a:ext cx="10515600" cy="62428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2-ARTE </a:t>
            </a:r>
            <a:r>
              <a:rPr lang="ro-RO" sz="4000" dirty="0" smtClean="0"/>
              <a:t>Ș</a:t>
            </a:r>
            <a:r>
              <a:rPr lang="en-US" sz="4000" dirty="0" smtClean="0"/>
              <a:t>I </a:t>
            </a:r>
            <a:r>
              <a:rPr lang="ro-RO" sz="4000" dirty="0" smtClean="0"/>
              <a:t>ȘTIINȚE UMANISTE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1810899"/>
              </p:ext>
            </p:extLst>
          </p:nvPr>
        </p:nvGraphicFramePr>
        <p:xfrm>
          <a:off x="521893" y="1562240"/>
          <a:ext cx="11233501" cy="5025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801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121478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68411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713470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35460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458097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63611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78010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22638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67265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145060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658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4766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(Arts)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Muzica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spectacolului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(Music and performing arts)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Muzică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Muzică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275157"/>
                  </a:ext>
                </a:extLst>
              </a:tr>
              <a:tr h="4766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spectacolului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Interpretare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canto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3149054"/>
                  </a:ext>
                </a:extLst>
              </a:tr>
              <a:tr h="4799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şi ştiinţe umaniste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spectacolului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Interpretare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instrumente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85645387"/>
                  </a:ext>
                </a:extLst>
              </a:tr>
              <a:tr h="6368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excepţie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străine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 (Humanities (excluding languages))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Religie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(Religion and theology)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ortodoxă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pastorală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3385081"/>
                  </a:ext>
                </a:extLst>
              </a:tr>
              <a:tr h="7157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excepţie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străine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 (Humanities (excluding languages))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Istorie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arheologie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(History and archaeology)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Istorie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Istorie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Istorie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1961707"/>
                  </a:ext>
                </a:extLst>
              </a:tr>
              <a:tr h="574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şi ştiinţe umaniste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 umaniste (excepţie limbile străine)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Filosofie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etică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Filozofie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Filosofie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Filosofie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9637769"/>
                  </a:ext>
                </a:extLst>
              </a:tr>
              <a:tr h="4607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 (Languages)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Însuşirea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(Language acquisition)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literatura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modernă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38208811"/>
                  </a:ext>
                </a:extLst>
              </a:tr>
              <a:tr h="574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Însuşirea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moderne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Traducere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interpretare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6128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3449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66" y="2588250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3-</a:t>
            </a:r>
            <a:r>
              <a:rPr lang="ro-RO" sz="4000" dirty="0" smtClean="0"/>
              <a:t>ȘTIINȚE SOCIALE</a:t>
            </a:r>
            <a:r>
              <a:rPr lang="en-US" sz="4000" dirty="0" smtClean="0"/>
              <a:t> JURNALISM </a:t>
            </a:r>
            <a:r>
              <a:rPr lang="ro-RO" sz="4000" dirty="0" smtClean="0"/>
              <a:t>Ș</a:t>
            </a:r>
            <a:r>
              <a:rPr lang="en-US" sz="4000" dirty="0" smtClean="0"/>
              <a:t>I INFORMARE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4250566"/>
              </p:ext>
            </p:extLst>
          </p:nvPr>
        </p:nvGraphicFramePr>
        <p:xfrm>
          <a:off x="617854" y="3132915"/>
          <a:ext cx="11022425" cy="3599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518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791894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1898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75465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8603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597928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8898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05016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889686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8509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8144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4026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524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5258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 sociale, jurnalism şi informare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 sociale şi comportamentale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internaționale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internaționale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27395870"/>
                  </a:ext>
                </a:extLst>
              </a:tr>
              <a:tr h="6391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politice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civică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(Political sciences and civics)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politice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Relații internaționale și studii europene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Relații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internaționale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studii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europene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12632079"/>
                  </a:ext>
                </a:extLst>
              </a:tr>
              <a:tr h="6378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politice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civică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(Political sciences and civics)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politice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politice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politice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646558"/>
                  </a:ext>
                </a:extLst>
              </a:tr>
              <a:tr h="6378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Sociologie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culturale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(Sociology and cultural studies)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Sociologie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Sociologie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7655353"/>
                  </a:ext>
                </a:extLst>
              </a:tr>
              <a:tr h="5960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Jurnalism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informare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(Journalism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Jurnalism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realizare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reportaje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(Journalism and reporting)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ale comunicării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Jurnalism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55123606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880844" y="937957"/>
            <a:ext cx="10515600" cy="624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smtClean="0"/>
              <a:t>2-ARTE </a:t>
            </a:r>
            <a:r>
              <a:rPr lang="ro-RO" sz="4000" smtClean="0"/>
              <a:t>Ș</a:t>
            </a:r>
            <a:r>
              <a:rPr lang="en-US" sz="4000" smtClean="0"/>
              <a:t>I </a:t>
            </a:r>
            <a:r>
              <a:rPr lang="ro-RO" sz="4000" smtClean="0"/>
              <a:t>ȘTIINȚE UMANISTE</a:t>
            </a:r>
            <a:endParaRPr lang="en-US" sz="4000" dirty="0"/>
          </a:p>
        </p:txBody>
      </p:sp>
      <p:graphicFrame>
        <p:nvGraphicFramePr>
          <p:cNvPr id="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6846062"/>
              </p:ext>
            </p:extLst>
          </p:nvPr>
        </p:nvGraphicFramePr>
        <p:xfrm>
          <a:off x="617854" y="1505178"/>
          <a:ext cx="11022425" cy="1140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519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100406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5773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681274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25399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43069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8658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55875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05302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5472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123545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19629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658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574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 (Languages)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Literatură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lingvistică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(Literature and linguistics)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literatura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română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6128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333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806" y="847340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4-AFACERI,</a:t>
            </a:r>
            <a:r>
              <a:rPr lang="ro-RO" sz="4000" dirty="0" smtClean="0"/>
              <a:t> A</a:t>
            </a:r>
            <a:r>
              <a:rPr lang="en-US" sz="4000" dirty="0" smtClean="0"/>
              <a:t>DMINISTRA</a:t>
            </a:r>
            <a:r>
              <a:rPr lang="ro-RO" sz="4000" dirty="0" smtClean="0"/>
              <a:t>Ț</a:t>
            </a:r>
            <a:r>
              <a:rPr lang="en-US" sz="4000" dirty="0" smtClean="0"/>
              <a:t>IE </a:t>
            </a:r>
            <a:r>
              <a:rPr lang="ro-RO" sz="4000" dirty="0" smtClean="0"/>
              <a:t>Ș</a:t>
            </a:r>
            <a:r>
              <a:rPr lang="en-US" sz="4000" dirty="0" smtClean="0"/>
              <a:t>I DREPT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6389790"/>
              </p:ext>
            </p:extLst>
          </p:nvPr>
        </p:nvGraphicFramePr>
        <p:xfrm>
          <a:off x="595842" y="1448461"/>
          <a:ext cx="11051528" cy="518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66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2133828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1898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9928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86032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22854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63611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889687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83202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1585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91165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6454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353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4859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Afaceri, administraţie şi drept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 şi administraţie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fiscalitate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gestiune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6625767"/>
                  </a:ext>
                </a:extLst>
              </a:tr>
              <a:tr h="4859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bănci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asigurări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(Finance, banking and insurance)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Finanțe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bănci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9893089"/>
                  </a:ext>
                </a:extLst>
              </a:tr>
              <a:tr h="6447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Afaceri, administraţie şi drept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 şi administraţie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Administrație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1840618"/>
                  </a:ext>
                </a:extLst>
              </a:tr>
              <a:tr h="6447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(Management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Management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28556120"/>
                  </a:ext>
                </a:extLst>
              </a:tr>
              <a:tr h="6447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(Management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Administrarea afacerilor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Administrarea afacerilor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10515699"/>
                  </a:ext>
                </a:extLst>
              </a:tr>
              <a:tr h="6447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Marketing,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publicitate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relaţii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(Marketing and advertising)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Marketing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Marketing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013385"/>
                  </a:ext>
                </a:extLst>
              </a:tr>
              <a:tr h="4859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Afaceri, administraţie şi drept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 şi administraţie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publicitate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relaţii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ale comunicării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Comunicare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relații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41327989"/>
                  </a:ext>
                </a:extLst>
              </a:tr>
              <a:tr h="4859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juridice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7757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11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523" y="3201731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5-</a:t>
            </a:r>
            <a:r>
              <a:rPr lang="ro-RO" sz="4000" dirty="0" smtClean="0"/>
              <a:t>ȘTIINȚE</a:t>
            </a:r>
            <a:r>
              <a:rPr lang="en-US" sz="4000" dirty="0" smtClean="0"/>
              <a:t>LE  NATURI</a:t>
            </a:r>
            <a:r>
              <a:rPr lang="ro-RO" sz="4000" dirty="0" smtClean="0"/>
              <a:t>I, </a:t>
            </a:r>
            <a:r>
              <a:rPr lang="en-US" sz="4000" dirty="0" smtClean="0"/>
              <a:t>MATEMATIC</a:t>
            </a:r>
            <a:r>
              <a:rPr lang="ro-RO" sz="4000" dirty="0" smtClean="0"/>
              <a:t>Ă</a:t>
            </a:r>
            <a:r>
              <a:rPr lang="en-US" sz="4000" dirty="0" smtClean="0"/>
              <a:t> </a:t>
            </a:r>
            <a:r>
              <a:rPr lang="ro-RO" sz="4000" dirty="0" smtClean="0"/>
              <a:t>Ș</a:t>
            </a:r>
            <a:r>
              <a:rPr lang="en-US" sz="4000" dirty="0" smtClean="0"/>
              <a:t>I STATISTIC</a:t>
            </a:r>
            <a:r>
              <a:rPr lang="ro-RO" sz="4000" dirty="0" smtClean="0"/>
              <a:t>Ă</a:t>
            </a:r>
            <a:r>
              <a:rPr lang="en-US" sz="4000" dirty="0" smtClean="0"/>
              <a:t> 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020078"/>
              </p:ext>
            </p:extLst>
          </p:nvPr>
        </p:nvGraphicFramePr>
        <p:xfrm>
          <a:off x="476390" y="3800831"/>
          <a:ext cx="10993866" cy="2904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39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97005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08926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79025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66385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149187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13421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223064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8501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75518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02933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09278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920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5531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biologice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conexe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(Biological and related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Biologie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(Biology)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 Științe biologice și biomedicale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Biologie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66349032"/>
                  </a:ext>
                </a:extLst>
              </a:tr>
              <a:tr h="5531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Chimie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(Chemistry)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Chimie și 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Chimie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Chimie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04654269"/>
                  </a:ext>
                </a:extLst>
              </a:tr>
              <a:tr h="5531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Chimie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(Chemistry)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Chimie și 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Chimie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Biochimie tehnologică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59267460"/>
                  </a:ext>
                </a:extLst>
              </a:tr>
              <a:tr h="5531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Chimie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(Chemistry)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Chimie și 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Chimie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Chimie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farmaceutică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8426199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715523" y="773200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4-AFACERI,</a:t>
            </a:r>
            <a:r>
              <a:rPr lang="ro-RO" sz="4000" dirty="0" smtClean="0"/>
              <a:t> A</a:t>
            </a:r>
            <a:r>
              <a:rPr lang="en-US" sz="4000" dirty="0" smtClean="0"/>
              <a:t>DMINISTRA</a:t>
            </a:r>
            <a:r>
              <a:rPr lang="ro-RO" sz="4000" dirty="0" smtClean="0"/>
              <a:t>Ț</a:t>
            </a:r>
            <a:r>
              <a:rPr lang="en-US" sz="4000" dirty="0" smtClean="0"/>
              <a:t>IE </a:t>
            </a:r>
            <a:r>
              <a:rPr lang="ro-RO" sz="4000" dirty="0" smtClean="0"/>
              <a:t>Ș</a:t>
            </a:r>
            <a:r>
              <a:rPr lang="en-US" sz="4000" dirty="0" smtClean="0"/>
              <a:t>I DREPT </a:t>
            </a:r>
            <a:endParaRPr lang="en-US" sz="4000" dirty="0"/>
          </a:p>
        </p:txBody>
      </p:sp>
      <p:graphicFrame>
        <p:nvGraphicFramePr>
          <p:cNvPr id="5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126740"/>
              </p:ext>
            </p:extLst>
          </p:nvPr>
        </p:nvGraphicFramePr>
        <p:xfrm>
          <a:off x="456731" y="1431986"/>
          <a:ext cx="11013526" cy="1769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69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299275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09836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204756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9836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2006451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0248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879878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1277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33183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72977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77933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(Business, administration and law)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legislaţie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9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qualifications involving business, administration and law)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legislaţie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qualifications involving business, administration and law)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Administrarea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Economia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comerțului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turismului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serviciilor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85702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611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39" y="1037044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5-</a:t>
            </a:r>
            <a:r>
              <a:rPr lang="ro-RO" sz="4000" dirty="0" smtClean="0"/>
              <a:t>ȘTIINȚE</a:t>
            </a:r>
            <a:r>
              <a:rPr lang="en-US" sz="4000" dirty="0" smtClean="0"/>
              <a:t>LE NATUR</a:t>
            </a:r>
            <a:r>
              <a:rPr lang="ro-RO" sz="4000" dirty="0" smtClean="0"/>
              <a:t>I</a:t>
            </a:r>
            <a:r>
              <a:rPr lang="en-US" sz="4000" dirty="0" smtClean="0"/>
              <a:t>I</a:t>
            </a:r>
            <a:r>
              <a:rPr lang="ro-RO" sz="4000" dirty="0" smtClean="0"/>
              <a:t>,</a:t>
            </a:r>
            <a:r>
              <a:rPr lang="en-US" sz="4000" dirty="0" smtClean="0"/>
              <a:t> MATEMATIC</a:t>
            </a:r>
            <a:r>
              <a:rPr lang="ro-RO" sz="4000" dirty="0" smtClean="0"/>
              <a:t>Ă</a:t>
            </a:r>
            <a:r>
              <a:rPr lang="en-US" sz="4000" dirty="0" smtClean="0"/>
              <a:t> </a:t>
            </a:r>
            <a:r>
              <a:rPr lang="ro-RO" sz="4000" dirty="0" smtClean="0"/>
              <a:t>Ș</a:t>
            </a:r>
            <a:r>
              <a:rPr lang="en-US" sz="4000" dirty="0" smtClean="0"/>
              <a:t>I STATISTIC</a:t>
            </a:r>
            <a:r>
              <a:rPr lang="ro-RO" sz="4000" dirty="0" smtClean="0"/>
              <a:t>Ă</a:t>
            </a:r>
            <a:r>
              <a:rPr lang="en-US" sz="4000" dirty="0" smtClean="0"/>
              <a:t> 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3496273"/>
              </p:ext>
            </p:extLst>
          </p:nvPr>
        </p:nvGraphicFramePr>
        <p:xfrm>
          <a:off x="586164" y="1695830"/>
          <a:ext cx="11068549" cy="4853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28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2538254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1898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087394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61319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441622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713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988541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149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67265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40260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2195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38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larg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589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pământului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(Earth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Științele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pământului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atmosferei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Geografie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Geografie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9158098"/>
                  </a:ext>
                </a:extLst>
              </a:tr>
              <a:tr h="589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pământului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(Earth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Științele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pământului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atmosferei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Geografie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Geografia turismului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99068264"/>
                  </a:ext>
                </a:extLst>
              </a:tr>
              <a:tr h="589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pământului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(Earth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Științele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pământului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atmosferei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Chimia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34163563"/>
                  </a:ext>
                </a:extLst>
              </a:tr>
              <a:tr h="5983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(Physics)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7681229"/>
                  </a:ext>
                </a:extLst>
              </a:tr>
              <a:tr h="5983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(Physics)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Fizică medicală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1730955"/>
                  </a:ext>
                </a:extLst>
              </a:tr>
              <a:tr h="5983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(Physics)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18336759"/>
                  </a:ext>
                </a:extLst>
              </a:tr>
              <a:tr h="5983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(Mathematics)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53777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4732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5140</TotalTime>
  <Words>4251</Words>
  <Application>Microsoft Office PowerPoint</Application>
  <PresentationFormat>Widescreen</PresentationFormat>
  <Paragraphs>1132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Wingdings 3</vt:lpstr>
      <vt:lpstr>Custom Design</vt:lpstr>
      <vt:lpstr>Office Theme</vt:lpstr>
      <vt:lpstr>         Corelarea ISCED cu HG privind domeniile de studii,  pentru  Universitatea din Craiova </vt:lpstr>
      <vt:lpstr>ISCED–F – DOMENII LARGI </vt:lpstr>
      <vt:lpstr>Universitatea din CRAIOVA</vt:lpstr>
      <vt:lpstr>1-ȘTIINȚE ALE EDUCAȚIEI</vt:lpstr>
      <vt:lpstr>2-ARTE ȘI ȘTIINȚE UMANISTE</vt:lpstr>
      <vt:lpstr>3-ȘTIINȚE SOCIALE JURNALISM ȘI INFORMARE </vt:lpstr>
      <vt:lpstr>4-AFACERI, ADMINISTRAȚIE ȘI DREPT </vt:lpstr>
      <vt:lpstr>5-ȘTIINȚELE  NATURII, MATEMATICĂ ȘI STATISTICĂ  </vt:lpstr>
      <vt:lpstr>5-ȘTIINȚELE NATURII, MATEMATICĂ ȘI STATISTICĂ  </vt:lpstr>
      <vt:lpstr>6-TIC </vt:lpstr>
      <vt:lpstr>7-INGINERIE, PRODUCŢIE ŞI CONSTRUCŢII </vt:lpstr>
      <vt:lpstr>7-INGINERIE, PRODUCŢIE ŞI CONSTRUCŢII </vt:lpstr>
      <vt:lpstr>7-INGINERIE, PRODUCŢIE ŞI CONSTRUCŢII </vt:lpstr>
      <vt:lpstr>7-INGINERIE, PRODUCŢIE ŞI CONSTRUCŢII </vt:lpstr>
      <vt:lpstr>7-INGINERIE, PRODUCŢIE ŞI CONSTRUCŢII </vt:lpstr>
      <vt:lpstr>8 - AGRICULTURĂ, SILVICULTURĂ, PISCICULTURĂ ŞI ŞTIINŢE VETERINARE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415</cp:revision>
  <cp:lastPrinted>2019-02-27T14:04:15Z</cp:lastPrinted>
  <dcterms:created xsi:type="dcterms:W3CDTF">2017-03-29T09:54:16Z</dcterms:created>
  <dcterms:modified xsi:type="dcterms:W3CDTF">2019-05-10T13:18:40Z</dcterms:modified>
</cp:coreProperties>
</file>