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3" r:id="rId1"/>
    <p:sldMasterId id="2147484321" r:id="rId2"/>
  </p:sldMasterIdLst>
  <p:notesMasterIdLst>
    <p:notesMasterId r:id="rId14"/>
  </p:notesMasterIdLst>
  <p:handoutMasterIdLst>
    <p:handoutMasterId r:id="rId15"/>
  </p:handoutMasterIdLst>
  <p:sldIdLst>
    <p:sldId id="425" r:id="rId3"/>
    <p:sldId id="424" r:id="rId4"/>
    <p:sldId id="433" r:id="rId5"/>
    <p:sldId id="442" r:id="rId6"/>
    <p:sldId id="494" r:id="rId7"/>
    <p:sldId id="495" r:id="rId8"/>
    <p:sldId id="497" r:id="rId9"/>
    <p:sldId id="498" r:id="rId10"/>
    <p:sldId id="499" r:id="rId11"/>
    <p:sldId id="500" r:id="rId12"/>
    <p:sldId id="493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63BF898-EABF-479F-88B7-0DC50895817D}">
          <p14:sldIdLst>
            <p14:sldId id="425"/>
            <p14:sldId id="424"/>
            <p14:sldId id="433"/>
            <p14:sldId id="442"/>
            <p14:sldId id="494"/>
            <p14:sldId id="495"/>
            <p14:sldId id="497"/>
            <p14:sldId id="498"/>
            <p14:sldId id="499"/>
            <p14:sldId id="500"/>
            <p14:sldId id="49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701AE-0CF1-43D7-BBD5-76B1130CD5C4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A9963-FB9B-4D46-BF49-F5557EDB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2744" y="1672281"/>
            <a:ext cx="9983586" cy="3196281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/>
              <a:t>Corelarea</a:t>
            </a:r>
            <a:r>
              <a:rPr lang="en-US" b="1" dirty="0"/>
              <a:t> ISCED cu HG </a:t>
            </a:r>
            <a:r>
              <a:rPr lang="ro-RO" b="1" dirty="0"/>
              <a:t/>
            </a:r>
            <a:br>
              <a:rPr lang="ro-RO" b="1" dirty="0"/>
            </a:br>
            <a:r>
              <a:rPr lang="en-US" b="1" dirty="0" err="1"/>
              <a:t>privind</a:t>
            </a:r>
            <a:r>
              <a:rPr lang="en-US" b="1" dirty="0"/>
              <a:t> </a:t>
            </a:r>
            <a:r>
              <a:rPr lang="en-US" b="1" dirty="0" err="1"/>
              <a:t>domeniile</a:t>
            </a:r>
            <a:r>
              <a:rPr lang="en-US" b="1" dirty="0"/>
              <a:t> de </a:t>
            </a:r>
            <a:r>
              <a:rPr lang="en-US" b="1" dirty="0" err="1"/>
              <a:t>studii</a:t>
            </a:r>
            <a:r>
              <a:rPr lang="ro-RO" b="1" dirty="0"/>
              <a:t>, pentru </a:t>
            </a:r>
            <a:br>
              <a:rPr lang="ro-RO" b="1" dirty="0"/>
            </a:br>
            <a:r>
              <a:rPr lang="en-US" b="1" dirty="0"/>
              <a:t>UNIVERSITATEA PETROL-GAZE DIN PLOIEŞTI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869" y="5425541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Autoritatea Na</a:t>
            </a:r>
            <a:r>
              <a:rPr lang="ro-RO" sz="3600" dirty="0" smtClean="0"/>
              <a:t>ț</a:t>
            </a:r>
            <a:r>
              <a:rPr lang="en-US" sz="3600" dirty="0" err="1" smtClean="0"/>
              <a:t>ional</a:t>
            </a:r>
            <a:r>
              <a:rPr lang="ro-RO" sz="3600" dirty="0" smtClean="0"/>
              <a:t>ă</a:t>
            </a:r>
            <a:r>
              <a:rPr lang="en-US" sz="3600" dirty="0" smtClean="0"/>
              <a:t> pentru </a:t>
            </a:r>
            <a:r>
              <a:rPr lang="en-US" sz="3600" dirty="0" err="1" smtClean="0"/>
              <a:t>Calific</a:t>
            </a:r>
            <a:r>
              <a:rPr lang="ro-RO" sz="3600" dirty="0" smtClean="0"/>
              <a:t>ă</a:t>
            </a:r>
            <a:r>
              <a:rPr lang="en-US" sz="3600" dirty="0" err="1" smtClean="0"/>
              <a:t>ri</a:t>
            </a:r>
            <a:r>
              <a:rPr lang="en-US" sz="3600" dirty="0" smtClean="0"/>
              <a:t> -</a:t>
            </a:r>
            <a:r>
              <a:rPr lang="ro-RO" sz="3600" dirty="0" smtClean="0"/>
              <a:t> </a:t>
            </a:r>
            <a:r>
              <a:rPr lang="en-US" sz="3600" dirty="0" smtClean="0"/>
              <a:t>ANC  </a:t>
            </a:r>
          </a:p>
          <a:p>
            <a:pPr algn="ctr"/>
            <a:r>
              <a:rPr lang="en-US" sz="2000" dirty="0" smtClean="0"/>
              <a:t>Pre</a:t>
            </a:r>
            <a:r>
              <a:rPr lang="ro-RO" sz="2000" dirty="0" smtClean="0"/>
              <a:t>ș</a:t>
            </a:r>
            <a:r>
              <a:rPr lang="en-US" sz="2000" dirty="0" err="1" smtClean="0"/>
              <a:t>edinte</a:t>
            </a:r>
            <a:r>
              <a:rPr lang="en-US" sz="2000" dirty="0" smtClean="0"/>
              <a:t> </a:t>
            </a:r>
            <a:r>
              <a:rPr lang="en-US" sz="2000" dirty="0" err="1" smtClean="0"/>
              <a:t>Tiberiu</a:t>
            </a:r>
            <a:r>
              <a:rPr lang="en-US" sz="2000" dirty="0" smtClean="0"/>
              <a:t> </a:t>
            </a:r>
            <a:r>
              <a:rPr lang="en-US" sz="2000" dirty="0" err="1" smtClean="0"/>
              <a:t>Dobrescu</a:t>
            </a: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076015"/>
              </p:ext>
            </p:extLst>
          </p:nvPr>
        </p:nvGraphicFramePr>
        <p:xfrm>
          <a:off x="709498" y="1376869"/>
          <a:ext cx="10713814" cy="5266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41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7643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634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1983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6949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3221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24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85439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6316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310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9547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9469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820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82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3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extractivă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Mining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extraction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3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3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geologică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3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Geologia resurselor petroliere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3296788"/>
                  </a:ext>
                </a:extLst>
              </a:tr>
              <a:tr h="882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3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</a:t>
                      </a:r>
                      <a:r>
                        <a:rPr kumimoji="0" lang="ro-RO" sz="103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3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3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extractivă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Mining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extraction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Mine, petrol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petrol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5838816"/>
                  </a:ext>
                </a:extLst>
              </a:tr>
              <a:tr h="882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3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3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extractivă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Mining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extraction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3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Mine, petrol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Transportul</a:t>
                      </a:r>
                      <a:r>
                        <a:rPr lang="pt-BR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depozitarea</a:t>
                      </a:r>
                      <a:r>
                        <a:rPr lang="pt-BR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distribuția</a:t>
                      </a:r>
                      <a:r>
                        <a:rPr lang="pt-BR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hidrocarburilor</a:t>
                      </a:r>
                      <a:endParaRPr lang="pt-BR" sz="103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6404383"/>
                  </a:ext>
                </a:extLst>
              </a:tr>
              <a:tr h="17214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3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3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3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ro-RO" sz="103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3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3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3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endParaRPr lang="it-IT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3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3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it-IT" sz="103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3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3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3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3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</a:t>
                      </a:r>
                      <a:endParaRPr lang="it-IT" sz="103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0745145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907713" y="79823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600" dirty="0" smtClean="0"/>
              <a:t>7</a:t>
            </a:r>
            <a:r>
              <a:rPr lang="en-US" sz="3600" dirty="0" smtClean="0"/>
              <a:t>-</a:t>
            </a:r>
            <a:r>
              <a:rPr lang="en-US" sz="3600" b="1" i="1" dirty="0" smtClean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948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11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1016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dirty="0" smtClean="0"/>
              <a:t>03 </a:t>
            </a:r>
            <a:r>
              <a:rPr lang="ro-RO" dirty="0" smtClean="0"/>
              <a:t>Științe sociale, jurnalism și informații</a:t>
            </a:r>
          </a:p>
          <a:p>
            <a:r>
              <a:rPr lang="en-US" b="1" i="1" dirty="0"/>
              <a:t>04 </a:t>
            </a:r>
            <a:r>
              <a:rPr lang="en-US" b="1" i="1" dirty="0" err="1"/>
              <a:t>Afaceri</a:t>
            </a:r>
            <a:r>
              <a:rPr lang="en-US" b="1" i="1" dirty="0"/>
              <a:t>, </a:t>
            </a:r>
            <a:r>
              <a:rPr lang="en-US" b="1" i="1" dirty="0" err="1"/>
              <a:t>administraţie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dirty="0"/>
              <a:t>05 </a:t>
            </a:r>
            <a:r>
              <a:rPr lang="en-US" dirty="0" err="1"/>
              <a:t>Ştiinţele</a:t>
            </a:r>
            <a:r>
              <a:rPr lang="en-US" dirty="0"/>
              <a:t> </a:t>
            </a:r>
            <a:r>
              <a:rPr lang="en-US" dirty="0" err="1"/>
              <a:t>naturii</a:t>
            </a:r>
            <a:r>
              <a:rPr lang="en-US" dirty="0"/>
              <a:t>, </a:t>
            </a:r>
            <a:r>
              <a:rPr lang="en-US" dirty="0" err="1"/>
              <a:t>matematică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statistică</a:t>
            </a:r>
            <a:endParaRPr lang="ro-RO" dirty="0" smtClean="0"/>
          </a:p>
          <a:p>
            <a:r>
              <a:rPr lang="fr-FR" b="1" i="1" dirty="0"/>
              <a:t>06 </a:t>
            </a:r>
            <a:r>
              <a:rPr lang="fr-FR" b="1" i="1" dirty="0" err="1"/>
              <a:t>Tehnologia</a:t>
            </a:r>
            <a:r>
              <a:rPr lang="fr-FR" b="1" i="1" dirty="0"/>
              <a:t> </a:t>
            </a:r>
            <a:r>
              <a:rPr lang="fr-FR" b="1" i="1" dirty="0" err="1"/>
              <a:t>informaţiei</a:t>
            </a:r>
            <a:r>
              <a:rPr lang="fr-FR" b="1" i="1" dirty="0"/>
              <a:t> </a:t>
            </a:r>
            <a:r>
              <a:rPr lang="fr-FR" b="1" i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comunicaţiilor</a:t>
            </a:r>
            <a:r>
              <a:rPr lang="fr-FR" b="1" i="1" dirty="0"/>
              <a:t> (TIC)</a:t>
            </a:r>
            <a:endParaRPr lang="ro-RO" b="1" i="1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dirty="0"/>
              <a:t>08 </a:t>
            </a:r>
            <a:r>
              <a:rPr lang="en-US" dirty="0" err="1"/>
              <a:t>Agricultură</a:t>
            </a:r>
            <a:r>
              <a:rPr lang="en-US" dirty="0"/>
              <a:t>, </a:t>
            </a:r>
            <a:r>
              <a:rPr lang="en-US" dirty="0" err="1"/>
              <a:t>silvicultură</a:t>
            </a:r>
            <a:r>
              <a:rPr lang="en-US" dirty="0"/>
              <a:t>, </a:t>
            </a:r>
            <a:r>
              <a:rPr lang="en-US" dirty="0" err="1"/>
              <a:t>piscicultură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ştiinţe</a:t>
            </a:r>
            <a:r>
              <a:rPr lang="en-US" dirty="0"/>
              <a:t> </a:t>
            </a:r>
            <a:r>
              <a:rPr lang="en-US" dirty="0" err="1" smtClean="0"/>
              <a:t>veterinare</a:t>
            </a:r>
            <a:endParaRPr lang="ro-RO" dirty="0" smtClean="0"/>
          </a:p>
          <a:p>
            <a:r>
              <a:rPr lang="en-US" dirty="0" smtClean="0"/>
              <a:t>09 </a:t>
            </a:r>
            <a:r>
              <a:rPr lang="en-US" dirty="0" err="1"/>
              <a:t>Sănătate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asistenţă</a:t>
            </a:r>
            <a:r>
              <a:rPr lang="en-US" dirty="0"/>
              <a:t> </a:t>
            </a:r>
            <a:r>
              <a:rPr lang="en-US" dirty="0" smtClean="0"/>
              <a:t>social</a:t>
            </a:r>
            <a:r>
              <a:rPr lang="ro-RO" dirty="0" smtClean="0"/>
              <a:t>ă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Servic</a:t>
            </a:r>
            <a:r>
              <a:rPr lang="ro-RO" dirty="0" smtClean="0"/>
              <a:t>ii</a:t>
            </a:r>
            <a:endParaRPr lang="en-US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ro-RO" sz="1900" b="1" i="1" dirty="0" smtClean="0"/>
              <a:t>*</a:t>
            </a:r>
            <a:r>
              <a:rPr lang="en-US" sz="1900" b="1" i="1" dirty="0" smtClean="0"/>
              <a:t>Bold</a:t>
            </a:r>
            <a:r>
              <a:rPr lang="ro-RO" sz="1900" b="1" i="1" dirty="0" smtClean="0"/>
              <a:t>uit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</a:t>
            </a:r>
            <a:r>
              <a:rPr lang="ro-RO" sz="1900" b="1" i="1" dirty="0" smtClean="0"/>
              <a:t>se regăsește </a:t>
            </a:r>
            <a:r>
              <a:rPr lang="en-US" sz="1900" b="1" i="1" dirty="0" smtClean="0"/>
              <a:t> la </a:t>
            </a:r>
            <a:r>
              <a:rPr lang="en-US" sz="1900" b="1" i="1" dirty="0" err="1" smtClean="0"/>
              <a:t>Universitatea</a:t>
            </a:r>
            <a:r>
              <a:rPr lang="en-US" sz="1900" b="1" i="1" dirty="0" smtClean="0"/>
              <a:t> </a:t>
            </a:r>
            <a:r>
              <a:rPr lang="ro-RO" sz="1900" b="1" i="1" dirty="0" smtClean="0"/>
              <a:t>P</a:t>
            </a:r>
            <a:r>
              <a:rPr lang="en-US" sz="1900" b="1" i="1" dirty="0" err="1" smtClean="0"/>
              <a:t>etrol</a:t>
            </a:r>
            <a:r>
              <a:rPr lang="en-US" sz="1900" b="1" i="1" dirty="0" smtClean="0"/>
              <a:t>-</a:t>
            </a:r>
            <a:r>
              <a:rPr lang="ro-RO" sz="1900" b="1" i="1" dirty="0" smtClean="0"/>
              <a:t>G</a:t>
            </a:r>
            <a:r>
              <a:rPr lang="en-US" sz="1900" b="1" i="1" dirty="0" err="1" smtClean="0"/>
              <a:t>aze</a:t>
            </a:r>
            <a:r>
              <a:rPr lang="en-US" sz="1900" b="1" i="1" dirty="0" smtClean="0"/>
              <a:t> din </a:t>
            </a:r>
            <a:r>
              <a:rPr lang="ro-RO" sz="1900" b="1" i="1" dirty="0" err="1"/>
              <a:t>P</a:t>
            </a:r>
            <a:r>
              <a:rPr lang="en-US" sz="1900" b="1" i="1" dirty="0" err="1" smtClean="0"/>
              <a:t>loieşti</a:t>
            </a:r>
            <a:r>
              <a:rPr lang="en-US" sz="1900" b="1" i="1" dirty="0" smtClean="0"/>
              <a:t> 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/>
              <a:t>Universitatea</a:t>
            </a:r>
            <a:r>
              <a:rPr lang="en-US" sz="4800" b="1" dirty="0"/>
              <a:t> </a:t>
            </a:r>
            <a:r>
              <a:rPr lang="ro-RO" sz="4800" b="1" dirty="0"/>
              <a:t>P</a:t>
            </a:r>
            <a:r>
              <a:rPr lang="en-US" sz="4800" b="1" dirty="0" err="1"/>
              <a:t>etrol</a:t>
            </a:r>
            <a:r>
              <a:rPr lang="en-US" sz="4800" b="1" dirty="0"/>
              <a:t>-</a:t>
            </a:r>
            <a:r>
              <a:rPr lang="ro-RO" sz="4800" b="1" dirty="0"/>
              <a:t>G</a:t>
            </a:r>
            <a:r>
              <a:rPr lang="en-US" sz="4800" b="1" dirty="0" err="1"/>
              <a:t>aze</a:t>
            </a:r>
            <a:r>
              <a:rPr lang="en-US" sz="4800" b="1" dirty="0"/>
              <a:t> din </a:t>
            </a:r>
            <a:r>
              <a:rPr lang="ro-RO" sz="4800" b="1" dirty="0"/>
              <a:t>P</a:t>
            </a:r>
            <a:r>
              <a:rPr lang="en-US" sz="4800" b="1" dirty="0" err="1"/>
              <a:t>loieşti</a:t>
            </a:r>
            <a:r>
              <a:rPr lang="en-US" sz="4800" b="1" dirty="0"/>
              <a:t> 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117667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ro-RO" sz="3600" dirty="0"/>
              <a:t>1</a:t>
            </a:r>
            <a:r>
              <a:rPr lang="en-US" sz="3600" dirty="0" smtClean="0"/>
              <a:t>-</a:t>
            </a:r>
            <a:r>
              <a:rPr lang="ro-RO" sz="3600" dirty="0" smtClean="0"/>
              <a:t>EDUCAȚIE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637779"/>
              </p:ext>
            </p:extLst>
          </p:nvPr>
        </p:nvGraphicFramePr>
        <p:xfrm>
          <a:off x="534443" y="1798711"/>
          <a:ext cx="11033185" cy="1779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2044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545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19448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722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5893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02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3495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învăţământul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preşcolar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(Training for pre-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învățământului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preșcolar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329678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79892" y="3852661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600" dirty="0" smtClean="0"/>
              <a:t>2-ARTE ȘI ȘTIINȚE UMANISTE</a:t>
            </a:r>
            <a:endParaRPr lang="ro-RO" sz="3600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810684"/>
              </p:ext>
            </p:extLst>
          </p:nvPr>
        </p:nvGraphicFramePr>
        <p:xfrm>
          <a:off x="534442" y="4511447"/>
          <a:ext cx="11033185" cy="193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18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 și literatură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 și literatura română-Limba și literatura engleză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engleză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-Limba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franceză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4977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117667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ro-RO" sz="3600" dirty="0" smtClean="0"/>
              <a:t>4</a:t>
            </a:r>
            <a:r>
              <a:rPr lang="en-US" sz="3600" dirty="0" smtClean="0"/>
              <a:t>-</a:t>
            </a:r>
            <a:r>
              <a:rPr lang="en-US" sz="3600" b="1" i="1" dirty="0"/>
              <a:t> </a:t>
            </a:r>
            <a:r>
              <a:rPr lang="en-US" sz="3600" dirty="0" smtClean="0"/>
              <a:t>AFACERI, ADMINISTRAŢIE ŞI DREPT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039478"/>
              </p:ext>
            </p:extLst>
          </p:nvPr>
        </p:nvGraphicFramePr>
        <p:xfrm>
          <a:off x="534444" y="2119985"/>
          <a:ext cx="11089145" cy="3794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13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2815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817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20054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989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2621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2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1482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4070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154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2271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1881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870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269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fiscalitate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 și informatică de gestiune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7269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asigurări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banking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insurance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 și bănci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3296788"/>
                  </a:ext>
                </a:extLst>
              </a:tr>
              <a:tr h="7269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Administrație publică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5838816"/>
                  </a:ext>
                </a:extLst>
              </a:tr>
              <a:tr h="7269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76993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97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117667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ro-RO" sz="3600" dirty="0" smtClean="0"/>
              <a:t>4</a:t>
            </a:r>
            <a:r>
              <a:rPr lang="en-US" sz="3600" dirty="0" smtClean="0"/>
              <a:t>-</a:t>
            </a:r>
            <a:r>
              <a:rPr lang="en-US" sz="3600" b="1" i="1" dirty="0"/>
              <a:t> </a:t>
            </a:r>
            <a:r>
              <a:rPr lang="en-US" sz="3600" dirty="0" smtClean="0"/>
              <a:t>AFACERI, ADMINISTRAŢIE ŞI DREPT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039674"/>
              </p:ext>
            </p:extLst>
          </p:nvPr>
        </p:nvGraphicFramePr>
        <p:xfrm>
          <a:off x="534444" y="2119985"/>
          <a:ext cx="11089145" cy="411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13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2815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817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2899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8488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170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550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4070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154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2271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1881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870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269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şi administraţie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 afacerilor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Merceologie și managementul calității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7269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Activităţi de birou şi secretariat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 managerială și secretariat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3296788"/>
                  </a:ext>
                </a:extLst>
              </a:tr>
              <a:tr h="7269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business, administration and 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business, administration and 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Economia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comerțului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turismului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serviciilor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58388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77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117667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ro-RO" sz="3600" dirty="0" smtClean="0"/>
              <a:t>6</a:t>
            </a:r>
            <a:r>
              <a:rPr lang="en-US" sz="3600" dirty="0" smtClean="0"/>
              <a:t>-</a:t>
            </a:r>
            <a:r>
              <a:rPr lang="en-US" sz="3600" b="1" i="1" dirty="0" smtClean="0"/>
              <a:t> </a:t>
            </a:r>
            <a:r>
              <a:rPr lang="fr-FR" sz="3600" dirty="0" smtClean="0"/>
              <a:t>TEHNOLOGIA INFORMAŢIEI ŞI COMUNICAŢIILOR (TIC)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74268"/>
              </p:ext>
            </p:extLst>
          </p:nvPr>
        </p:nvGraphicFramePr>
        <p:xfrm>
          <a:off x="526206" y="1835462"/>
          <a:ext cx="11064431" cy="4235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16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2475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697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2581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8358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7950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112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319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3816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04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2065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1610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10696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2124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Software and applications development and analysis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19537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care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(Inter-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disciplinary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Information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(Inter-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disciplinary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Information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329678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558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621" y="97073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ro-RO" sz="3600" dirty="0"/>
              <a:t>7</a:t>
            </a:r>
            <a:r>
              <a:rPr lang="en-US" sz="3600" dirty="0" smtClean="0"/>
              <a:t>-</a:t>
            </a:r>
            <a:r>
              <a:rPr lang="en-US" sz="3600" b="1" i="1" dirty="0" smtClean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470769"/>
              </p:ext>
            </p:extLst>
          </p:nvPr>
        </p:nvGraphicFramePr>
        <p:xfrm>
          <a:off x="526205" y="1629516"/>
          <a:ext cx="11064431" cy="5097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16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2475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697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2581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8358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4230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065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091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6810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04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2065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1610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295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7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și protecția mediului în industrie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5797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Electromecanică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6140661"/>
                  </a:ext>
                </a:extLst>
              </a:tr>
              <a:tr h="776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sistemelor, 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3296788"/>
                  </a:ext>
                </a:extLst>
              </a:tr>
              <a:tr h="5659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Automatică și informatică aplicată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9385714"/>
                  </a:ext>
                </a:extLst>
              </a:tr>
              <a:tr h="5369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metalurgiei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Utilaje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petroliere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petrochimice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588663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32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810" y="864135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ro-RO" sz="3600" dirty="0"/>
              <a:t>7</a:t>
            </a:r>
            <a:r>
              <a:rPr lang="en-US" sz="3600" dirty="0" smtClean="0"/>
              <a:t>-</a:t>
            </a:r>
            <a:r>
              <a:rPr lang="en-US" sz="3600" b="1" i="1" dirty="0" smtClean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262418"/>
              </p:ext>
            </p:extLst>
          </p:nvPr>
        </p:nvGraphicFramePr>
        <p:xfrm>
          <a:off x="526206" y="1522921"/>
          <a:ext cx="11212713" cy="4953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8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1609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325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1495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6404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6503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716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7781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3525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00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7008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68962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294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92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(Chemical engineering and processes)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și informatica produselor chimice și biochimice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534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(Chemical engineering and processes)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Controlul și securitatea produselor alimentare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6140661"/>
                  </a:ext>
                </a:extLst>
              </a:tr>
              <a:tr h="9534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(Chemical engineering and processes)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petrochimie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3296788"/>
                  </a:ext>
                </a:extLst>
              </a:tr>
              <a:tr h="1481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Utilaje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depozitarea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hidrocarburilor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588663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3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5978</TotalTime>
  <Words>1888</Words>
  <Application>Microsoft Office PowerPoint</Application>
  <PresentationFormat>Widescreen</PresentationFormat>
  <Paragraphs>431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Corelarea ISCED cu HG  privind domeniile de studii, pentru  UNIVERSITATEA PETROL-GAZE DIN PLOIEŞTI </vt:lpstr>
      <vt:lpstr>ISCED–F – DOMENII LARGI </vt:lpstr>
      <vt:lpstr>Universitatea Petrol-Gaze din Ploieşti </vt:lpstr>
      <vt:lpstr>1-EDUCAȚIE</vt:lpstr>
      <vt:lpstr>4- AFACERI, ADMINISTRAŢIE ŞI DREPT</vt:lpstr>
      <vt:lpstr>4- AFACERI, ADMINISTRAŢIE ŞI DREPT</vt:lpstr>
      <vt:lpstr>6- TEHNOLOGIA INFORMAŢIEI ŞI COMUNICAŢIILOR (TIC)</vt:lpstr>
      <vt:lpstr>7- INGINERIE, PRODUCŢIE ŞI CONSTRUCŢII</vt:lpstr>
      <vt:lpstr>7- INGINERIE, PRODUCŢIE ŞI CONSTRUCŢII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665</cp:revision>
  <cp:lastPrinted>2019-02-27T14:04:15Z</cp:lastPrinted>
  <dcterms:created xsi:type="dcterms:W3CDTF">2017-03-29T09:54:16Z</dcterms:created>
  <dcterms:modified xsi:type="dcterms:W3CDTF">2019-05-10T13:02:35Z</dcterms:modified>
</cp:coreProperties>
</file>