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12"/>
  </p:notesMasterIdLst>
  <p:sldIdLst>
    <p:sldId id="256" r:id="rId3"/>
    <p:sldId id="271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396" y="1761956"/>
            <a:ext cx="9983586" cy="3196281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>
                <a:latin typeface="Arial" panose="020B0604020202020204" pitchFamily="34" charset="0"/>
              </a:rPr>
              <a:t>Corelarea</a:t>
            </a:r>
            <a:r>
              <a:rPr lang="en-US" dirty="0">
                <a:latin typeface="Arial" panose="020B0604020202020204" pitchFamily="34" charset="0"/>
              </a:rPr>
              <a:t> ISCED cu HG </a:t>
            </a:r>
            <a:r>
              <a:rPr lang="en-US" dirty="0" err="1">
                <a:latin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domeniile</a:t>
            </a:r>
            <a:r>
              <a:rPr lang="en-US" dirty="0"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</a:rPr>
              <a:t>studii</a:t>
            </a:r>
            <a:r>
              <a:rPr lang="ro-RO" dirty="0" smtClean="0">
                <a:latin typeface="Arial" panose="020B0604020202020204" pitchFamily="34" charset="0"/>
              </a:rPr>
              <a:t>, </a:t>
            </a:r>
            <a:br>
              <a:rPr lang="ro-RO" dirty="0" smtClean="0">
                <a:latin typeface="Arial" panose="020B0604020202020204" pitchFamily="34" charset="0"/>
              </a:rPr>
            </a:br>
            <a:r>
              <a:rPr lang="ro-RO" dirty="0" smtClean="0">
                <a:latin typeface="Arial" panose="020B0604020202020204" pitchFamily="34" charset="0"/>
              </a:rPr>
              <a:t>pentru UTCB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210" y="4709320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dirty="0"/>
              <a:t>01 </a:t>
            </a:r>
            <a:r>
              <a:rPr lang="en-US" dirty="0" err="1" smtClean="0"/>
              <a:t>Educa</a:t>
            </a:r>
            <a:r>
              <a:rPr lang="ro-RO" dirty="0" smtClean="0"/>
              <a:t>ție</a:t>
            </a:r>
            <a:r>
              <a:rPr lang="en-US" dirty="0" smtClean="0"/>
              <a:t> </a:t>
            </a:r>
            <a:endParaRPr lang="ro-RO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dirty="0" smtClean="0"/>
              <a:t>03 </a:t>
            </a:r>
            <a:r>
              <a:rPr lang="ro-RO" dirty="0" smtClean="0"/>
              <a:t>Științe sociale, jurnalism și informații</a:t>
            </a:r>
          </a:p>
          <a:p>
            <a:r>
              <a:rPr lang="en-US" dirty="0"/>
              <a:t>04 </a:t>
            </a:r>
            <a:r>
              <a:rPr lang="en-US" dirty="0" err="1"/>
              <a:t>Afaceri</a:t>
            </a:r>
            <a:r>
              <a:rPr lang="en-US" dirty="0"/>
              <a:t>, </a:t>
            </a:r>
            <a:r>
              <a:rPr lang="en-US" dirty="0" err="1"/>
              <a:t>administraţie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 smtClean="0"/>
              <a:t>drept</a:t>
            </a:r>
            <a:endParaRPr lang="ro-RO" dirty="0" smtClean="0"/>
          </a:p>
          <a:p>
            <a:r>
              <a:rPr lang="en-US" dirty="0"/>
              <a:t>05 </a:t>
            </a:r>
            <a:r>
              <a:rPr lang="en-US" dirty="0" err="1"/>
              <a:t>Ştiinţele</a:t>
            </a:r>
            <a:r>
              <a:rPr lang="en-US" dirty="0"/>
              <a:t> </a:t>
            </a:r>
            <a:r>
              <a:rPr lang="en-US" dirty="0" err="1"/>
              <a:t>naturii</a:t>
            </a:r>
            <a:r>
              <a:rPr lang="en-US" dirty="0"/>
              <a:t>, </a:t>
            </a:r>
            <a:r>
              <a:rPr lang="en-US" dirty="0" err="1"/>
              <a:t>matematică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statistică</a:t>
            </a:r>
            <a:endParaRPr lang="ro-RO" dirty="0" smtClean="0"/>
          </a:p>
          <a:p>
            <a:r>
              <a:rPr lang="fr-FR" dirty="0"/>
              <a:t>06 </a:t>
            </a:r>
            <a:r>
              <a:rPr lang="fr-FR" dirty="0" err="1"/>
              <a:t>Tehnologia</a:t>
            </a:r>
            <a:r>
              <a:rPr lang="fr-FR" dirty="0"/>
              <a:t> </a:t>
            </a:r>
            <a:r>
              <a:rPr lang="fr-FR" dirty="0" err="1"/>
              <a:t>informaţiei</a:t>
            </a:r>
            <a:r>
              <a:rPr lang="fr-FR" dirty="0"/>
              <a:t> </a:t>
            </a:r>
            <a:r>
              <a:rPr lang="fr-FR" dirty="0" err="1"/>
              <a:t>şi</a:t>
            </a:r>
            <a:r>
              <a:rPr lang="fr-FR" dirty="0"/>
              <a:t> </a:t>
            </a:r>
            <a:r>
              <a:rPr lang="fr-FR" dirty="0" err="1"/>
              <a:t>comunicaţiilor</a:t>
            </a:r>
            <a:r>
              <a:rPr lang="fr-FR" dirty="0"/>
              <a:t> (TIC)</a:t>
            </a:r>
            <a:endParaRPr lang="ro-RO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i="1" dirty="0"/>
              <a:t>08 </a:t>
            </a:r>
            <a:r>
              <a:rPr lang="en-US" i="1" dirty="0" err="1"/>
              <a:t>Agricultură</a:t>
            </a:r>
            <a:r>
              <a:rPr lang="en-US" i="1" dirty="0"/>
              <a:t>, </a:t>
            </a:r>
            <a:r>
              <a:rPr lang="en-US" i="1" dirty="0" err="1"/>
              <a:t>silvicultură</a:t>
            </a:r>
            <a:r>
              <a:rPr lang="en-US" i="1" dirty="0"/>
              <a:t>, </a:t>
            </a:r>
            <a:r>
              <a:rPr lang="en-US" i="1" dirty="0" err="1"/>
              <a:t>piscicultură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ştiinţe</a:t>
            </a:r>
            <a:r>
              <a:rPr lang="en-US" i="1" dirty="0"/>
              <a:t> </a:t>
            </a:r>
            <a:r>
              <a:rPr lang="en-US" i="1" dirty="0" err="1" smtClean="0"/>
              <a:t>veterinare</a:t>
            </a:r>
            <a:endParaRPr lang="ro-RO" i="1" dirty="0" smtClean="0"/>
          </a:p>
          <a:p>
            <a:r>
              <a:rPr lang="en-US" dirty="0" smtClean="0"/>
              <a:t>09 </a:t>
            </a:r>
            <a:r>
              <a:rPr lang="en-US" dirty="0" err="1"/>
              <a:t>Sănătate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asistenţă</a:t>
            </a:r>
            <a:r>
              <a:rPr lang="en-US" dirty="0"/>
              <a:t> </a:t>
            </a:r>
            <a:r>
              <a:rPr lang="en-US" dirty="0" smtClean="0"/>
              <a:t>social</a:t>
            </a:r>
            <a:r>
              <a:rPr lang="ro-RO" dirty="0" smtClean="0"/>
              <a:t>ă</a:t>
            </a:r>
          </a:p>
          <a:p>
            <a:r>
              <a:rPr lang="en-US" i="1" dirty="0" smtClean="0"/>
              <a:t>10 </a:t>
            </a:r>
            <a:r>
              <a:rPr lang="en-US" i="1" dirty="0" err="1" smtClean="0"/>
              <a:t>Servic</a:t>
            </a:r>
            <a:r>
              <a:rPr lang="ro-RO" i="1" dirty="0" smtClean="0"/>
              <a:t>ii</a:t>
            </a:r>
            <a:endParaRPr lang="en-US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Boldat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</a:t>
            </a:r>
            <a:r>
              <a:rPr lang="ro-RO" sz="1900" b="1" i="1" dirty="0" smtClean="0"/>
              <a:t>Universitatea Tehnică de Construcții București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Universitatea</a:t>
            </a:r>
            <a:r>
              <a:rPr lang="en-US" sz="4800" dirty="0" smtClean="0"/>
              <a:t> </a:t>
            </a:r>
            <a:r>
              <a:rPr lang="ro-RO" sz="4800" dirty="0" smtClean="0"/>
              <a:t>Tehnică de Construcții București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1" y="1124452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4000" dirty="0" smtClean="0"/>
              <a:t>2 - ȘTIINȚE UMANISTE ȘI ARTE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66931"/>
              </p:ext>
            </p:extLst>
          </p:nvPr>
        </p:nvGraphicFramePr>
        <p:xfrm>
          <a:off x="621098" y="2237358"/>
          <a:ext cx="11033185" cy="1181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19840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9907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41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Traducere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79890" y="3695239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050851"/>
              </p:ext>
            </p:extLst>
          </p:nvPr>
        </p:nvGraphicFramePr>
        <p:xfrm>
          <a:off x="551076" y="4630561"/>
          <a:ext cx="11033185" cy="144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41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2421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19840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9798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2763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15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6554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0257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383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38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3835774216"/>
              </p:ext>
            </p:extLst>
          </p:nvPr>
        </p:nvGraphicFramePr>
        <p:xfrm>
          <a:off x="445161" y="1880144"/>
          <a:ext cx="11033200" cy="4787195"/>
        </p:xfrm>
        <a:graphic>
          <a:graphicData uri="http://schemas.openxmlformats.org/drawingml/2006/table">
            <a:tbl>
              <a:tblPr firstRow="1" bandRow="1">
                <a:noFill/>
                <a:tableStyleId>{E6991665-4863-49FC-B960-265F7E23DF46}</a:tableStyleId>
              </a:tblPr>
              <a:tblGrid>
                <a:gridCol w="43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8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33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89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802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40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larg</a:t>
                      </a:r>
                      <a:endParaRPr sz="900" b="1" i="0" u="none" strike="noStrike" cap="non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restrâns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detaliat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fundamental cf. HG nr. 692/2018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Ramura de știință cf. HG nr. 692/2018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DL cf HG 692/2018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de licență 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Observații/ Specializare</a:t>
                      </a:r>
                      <a:endParaRPr sz="900" b="1" i="0" u="none" strike="noStrike" cap="non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 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şi meserii inginereşti (Engineering and engineering trades)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0712 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400" u="none" strike="noStrike" cap="none"/>
                      </a:pPr>
                      <a:r>
                        <a:rPr lang="en-US" sz="1050" b="1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Tehnologii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de </a:t>
                      </a:r>
                      <a:r>
                        <a:rPr lang="en-US" sz="1050" b="1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protecţia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mediului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înconjurător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(Environmental protection technology</a:t>
                      </a:r>
                      <a:endParaRPr lang="en-US" sz="105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00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</a:t>
                      </a: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Științe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inginerești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Ingineria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instalatiilor</a:t>
                      </a:r>
                      <a:endParaRPr lang="en-US" sz="10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400" u="none" strike="noStrike" cap="none"/>
                      </a:pP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Instalatii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echipamente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pentru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protectia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atmosferei</a:t>
                      </a:r>
                      <a:endParaRPr lang="en-US" sz="10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 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şi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meserii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inginereşti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(Engineering and engineering trades)</a:t>
                      </a:r>
                      <a:endParaRPr sz="105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</a:t>
                      </a:r>
                      <a:r>
                        <a:rPr lang="en-US" sz="10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tabLst/>
                        <a:defRPr sz="1400" u="none" strike="noStrike" cap="none"/>
                      </a:pP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Electricitate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și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energie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(Electricity and energy)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tabLst/>
                        <a:defRPr sz="1400" u="none" strike="noStrike" cap="none"/>
                      </a:pP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400" u="none" strike="noStrike" cap="none"/>
                      </a:pP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Științe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inginerești</a:t>
                      </a:r>
                      <a:endParaRPr lang="en-US" sz="10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Ingineria instalatiilor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400" u="none" strike="noStrike" cap="none"/>
                      </a:pP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Instalatii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pentru</a:t>
                      </a:r>
                      <a:r>
                        <a:rPr lang="en-US" sz="10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constructii</a:t>
                      </a:r>
                      <a:endParaRPr lang="en-US" sz="10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şi meserii inginereşti (Engineering and engineering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Trades)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0714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Electronică şi automatizare (Electronics and automation)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00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Științe inginerești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Ingineria sistemelor, calculatoare și tehnologia informației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Ingineria sistemelor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Automatică și informatică aplicată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 </a:t>
                      </a:r>
                      <a:endParaRPr sz="100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şi meserii inginereşti (Engineering and engineering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Trades)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 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Mecanică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şi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prelucrarea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metalelor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(Mechanics and metal trades)</a:t>
                      </a:r>
                      <a:endParaRPr lang="en-US" sz="105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00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</a:t>
                      </a: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Științe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inginerești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mecanică, mecatronică, inginerie industrială și management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250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Mecatronică și robotică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Mecatronică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şi meserii inginereşti (Engineering and engineering trades)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0715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Mecanică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şi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prelucrarea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metalelor</a:t>
                      </a:r>
                      <a:r>
                        <a:rPr lang="en-US" sz="105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(Mechanics and metal trades)</a:t>
                      </a:r>
                      <a:endParaRPr lang="en-US" sz="105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Științe inginerești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mecanică, mecatronică, inginerie industrială și management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180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mecanică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Utilaje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tehnologice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pentru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construcții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9274834" y="6376596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Pts val="900"/>
              <a:buFont typeface="Trebuchet MS"/>
              <a:buNone/>
            </a:pPr>
            <a:fld id="{00000000-1234-1234-1234-123412341234}" type="slidenum">
              <a:rPr lang="en-US" sz="900" b="0" i="0" u="none" strike="noStrike" cap="none">
                <a:solidFill>
                  <a:srgbClr val="5FCBEF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fld>
            <a:endParaRPr sz="900" b="0" i="0" u="none" strike="noStrike" cap="none">
              <a:solidFill>
                <a:srgbClr val="5FCBE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880731" y="8223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7-INGINERIE, PRODUCŢIE ŞI CONSTRUCŢII </a:t>
            </a: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38" y="112688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92086" y="6408108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816390"/>
              </p:ext>
            </p:extLst>
          </p:nvPr>
        </p:nvGraphicFramePr>
        <p:xfrm>
          <a:off x="473582" y="1825624"/>
          <a:ext cx="11033185" cy="4582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3165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57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04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87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Mecanică</a:t>
                      </a:r>
                      <a:r>
                        <a:rPr lang="en-US" sz="100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şi</a:t>
                      </a:r>
                      <a:r>
                        <a:rPr lang="en-US" sz="100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prelucrarea</a:t>
                      </a:r>
                      <a:r>
                        <a:rPr lang="en-US" sz="100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00" b="1" i="0" u="none" strike="noStrike" cap="none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metalelor</a:t>
                      </a:r>
                      <a:r>
                        <a:rPr lang="en-US" sz="1000" b="1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(Mechanics and metal trades)</a:t>
                      </a:r>
                      <a:endParaRPr lang="en-US" sz="10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3527026"/>
                  </a:ext>
                </a:extLst>
              </a:tr>
              <a:tr h="747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urbanism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Măsurători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terestre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cadastru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4291694"/>
                  </a:ext>
                </a:extLst>
              </a:tr>
              <a:tr h="747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urbanism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Cadastru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proprietăților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85026"/>
                  </a:ext>
                </a:extLst>
              </a:tr>
              <a:tr h="747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urbanism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263972"/>
                  </a:ext>
                </a:extLst>
              </a:tr>
              <a:tr h="7474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 engineering)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civile, industriale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agricole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012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14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title"/>
          </p:nvPr>
        </p:nvSpPr>
        <p:spPr>
          <a:xfrm>
            <a:off x="838200" y="1123440"/>
            <a:ext cx="10515600" cy="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/>
              <a:t>7-INGINERIE, PRODUCŢIE ŞI CONSTRUCŢII </a:t>
            </a:r>
            <a:endParaRPr sz="4000"/>
          </a:p>
        </p:txBody>
      </p:sp>
      <p:graphicFrame>
        <p:nvGraphicFramePr>
          <p:cNvPr id="95" name="Google Shape;95;p2"/>
          <p:cNvGraphicFramePr/>
          <p:nvPr>
            <p:extLst>
              <p:ext uri="{D42A27DB-BD31-4B8C-83A1-F6EECF244321}">
                <p14:modId xmlns:p14="http://schemas.microsoft.com/office/powerpoint/2010/main" val="374479503"/>
              </p:ext>
            </p:extLst>
          </p:nvPr>
        </p:nvGraphicFramePr>
        <p:xfrm>
          <a:off x="519588" y="2030417"/>
          <a:ext cx="11029875" cy="3900121"/>
        </p:xfrm>
        <a:graphic>
          <a:graphicData uri="http://schemas.openxmlformats.org/drawingml/2006/table">
            <a:tbl>
              <a:tblPr firstRow="1" bandRow="1">
                <a:noFill/>
                <a:tableStyleId>{E6991665-4863-49FC-B960-265F7E23DF46}</a:tableStyleId>
              </a:tblPr>
              <a:tblGrid>
                <a:gridCol w="44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2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5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24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48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97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73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7084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larg</a:t>
                      </a:r>
                      <a:endParaRPr sz="1050" b="1" i="0" u="none" strike="noStrike" cap="non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restrâns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detaliat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fundamental cf. HG nr. 692/2018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Ramura de știință cf. HG nr. 692/2018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DL cf HG 692/2018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de licență 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Observații/ Specializare</a:t>
                      </a:r>
                      <a:endParaRPr sz="1050" b="1" i="0" u="none" strike="noStrike" cap="non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3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073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Arhitectură şi construcţii (Architecture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0732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Construcţii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şi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civilă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(Building and civil engineering)</a:t>
                      </a:r>
                      <a:endParaRPr sz="105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Științe inginerești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Căi ferate, drumuri și poduri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3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073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Arhitectură şi construcţii (Architecture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0732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Construcţii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şi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civilă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(Building and civil engineering)</a:t>
                      </a:r>
                      <a:endParaRPr sz="105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Științe inginerești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civilă</a:t>
                      </a:r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Amenajări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și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construcții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hidrotehnice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3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073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Arhitectură şi construcţii (Architecture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r>
                        <a:rPr lang="en-US" sz="1050" b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Mediu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(Building and civil engineering)</a:t>
                      </a:r>
                      <a:endParaRPr sz="105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Științe inginerești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sanitară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și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protecția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mediului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23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Inginerie, producţie şi construcţii (Engineering, manufacturing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073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Arhitectură şi construcţii (Architecture and construction)</a:t>
                      </a:r>
                      <a:endParaRPr sz="105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0732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Construcţii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şi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civilă</a:t>
                      </a:r>
                      <a:r>
                        <a:rPr lang="en-US" sz="105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(Building and civil engineering)</a:t>
                      </a:r>
                      <a:endParaRPr sz="105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20. Științe inginerești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 civilă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Inginerie</a:t>
                      </a: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civilă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6" name="Google Shape;9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Pts val="900"/>
              <a:buFont typeface="Trebuchet MS"/>
              <a:buNone/>
            </a:pPr>
            <a:fld id="{00000000-1234-1234-1234-123412341234}" type="slidenum">
              <a:rPr lang="en-US" sz="900" b="0" i="0" u="none" strike="noStrike" cap="none">
                <a:solidFill>
                  <a:srgbClr val="5FCBEF"/>
                </a:solidFill>
                <a:latin typeface="Trebuchet MS"/>
                <a:ea typeface="Trebuchet MS"/>
                <a:cs typeface="Trebuchet MS"/>
                <a:sym typeface="Trebuchet MS"/>
              </a:rPr>
              <a:t>7</a:t>
            </a:fld>
            <a:endParaRPr sz="900" b="0" i="0" u="none" strike="noStrike" cap="none">
              <a:solidFill>
                <a:srgbClr val="5FCBE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05" y="1176464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342440"/>
              </p:ext>
            </p:extLst>
          </p:nvPr>
        </p:nvGraphicFramePr>
        <p:xfrm>
          <a:off x="508954" y="2342654"/>
          <a:ext cx="11131111" cy="4143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6276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21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63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1595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249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483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9740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7437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306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41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 engineering)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41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 engineering)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metropolitane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880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77996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0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9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1353</Words>
  <Application>Microsoft Office PowerPoint</Application>
  <PresentationFormat>Widescreen</PresentationFormat>
  <Paragraphs>340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Corelarea ISCED cu HG privind domeniile de studii,  pentru UTCB   </vt:lpstr>
      <vt:lpstr>ISCED–F – DOMENII LARGI </vt:lpstr>
      <vt:lpstr>Universitatea Tehnică de Construcții București</vt:lpstr>
      <vt:lpstr>2 - ȘTIINȚE UMANISTE ȘI ARTE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ANC</dc:creator>
  <cp:lastModifiedBy>Windows User</cp:lastModifiedBy>
  <cp:revision>33</cp:revision>
  <dcterms:modified xsi:type="dcterms:W3CDTF">2019-05-10T13:05:26Z</dcterms:modified>
</cp:coreProperties>
</file>