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71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12192000" cy="6858000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991665-4863-49FC-B960-265F7E23DF46}">
  <a:tblStyle styleId="{E6991665-4863-49FC-B960-265F7E23DF4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092C-C474-4DA2-A304-7A4593990746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B175B-D5B8-47E6-B844-44BCF453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B175B-D5B8-47E6-B844-44BCF45353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7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5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9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3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1022-D706-4DF2-84BD-BC11A857800E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8BBD-F4B1-4CC1-A8B2-F2CB485F3FCC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C6FD-9E87-4782-9CA3-4B50A731DF66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7C3C-C6F9-4E57-A3AC-3310D6ACE69F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0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76E7-1E2A-4BC1-B0C3-C952144415E6}" type="datetime1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07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92E0-18BB-4DC1-8CA4-6F28E890039D}" type="datetime1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3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485-F745-430E-89DC-7D25E879BA10}" type="datetime1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4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611E-DD3C-427A-84EB-276280856405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269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35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2A3-5110-4CC9-998A-2A5DC1E87752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5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B058-50BC-4C9E-8A33-88DA2126ABCB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14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EEF-02F7-4D25-90AF-247FE1723B12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7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5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3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62" y="122036"/>
            <a:ext cx="3387090" cy="719455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87" y="158548"/>
            <a:ext cx="1504950" cy="646430"/>
          </a:xfrm>
          <a:prstGeom prst="rect">
            <a:avLst/>
          </a:prstGeom>
        </p:spPr>
      </p:pic>
      <p:pic>
        <p:nvPicPr>
          <p:cNvPr id="9" name="Picture 8" descr="C:\Users\Drivers\Documents\My Documents\2019\ianuarie - aprilie\RO PRES\RO\_LOGO\LOGO - FULL VERSION\CMYK\JPG\Logo-RO-FULL-CMYK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828" y="158548"/>
            <a:ext cx="1829435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48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CCBF-6F67-4A76-85F8-D7CD9F23D29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654" y="155364"/>
            <a:ext cx="3387090" cy="719455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79" y="191876"/>
            <a:ext cx="1504950" cy="646430"/>
          </a:xfrm>
          <a:prstGeom prst="rect">
            <a:avLst/>
          </a:prstGeom>
        </p:spPr>
      </p:pic>
      <p:pic>
        <p:nvPicPr>
          <p:cNvPr id="9" name="Picture 8" descr="C:\Users\Drivers\Documents\My Documents\2019\ianuarie - aprilie\RO PRES\RO\_LOGO\LOGO - FULL VERSION\CMYK\JPG\Logo-RO-FULL-CMYK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920" y="191876"/>
            <a:ext cx="1829435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87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anc.edu.ro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396" y="1761956"/>
            <a:ext cx="9983586" cy="3196281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/>
              <a:t/>
            </a:r>
            <a:br>
              <a:rPr lang="ro-RO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>
                <a:latin typeface="Arial" panose="020B0604020202020204" pitchFamily="34" charset="0"/>
              </a:rPr>
              <a:t>Corelarea</a:t>
            </a:r>
            <a:r>
              <a:rPr lang="en-US" dirty="0">
                <a:latin typeface="Arial" panose="020B0604020202020204" pitchFamily="34" charset="0"/>
              </a:rPr>
              <a:t> ISCED cu HG </a:t>
            </a:r>
            <a:r>
              <a:rPr lang="en-US" dirty="0" err="1">
                <a:latin typeface="Arial" panose="020B0604020202020204" pitchFamily="34" charset="0"/>
              </a:rPr>
              <a:t>privind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domeniile</a:t>
            </a:r>
            <a:r>
              <a:rPr lang="en-US" dirty="0"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</a:rPr>
              <a:t>studii</a:t>
            </a:r>
            <a:r>
              <a:rPr lang="ro-RO" dirty="0" smtClean="0">
                <a:latin typeface="Arial" panose="020B0604020202020204" pitchFamily="34" charset="0"/>
              </a:rPr>
              <a:t>, </a:t>
            </a:r>
            <a:br>
              <a:rPr lang="ro-RO" dirty="0" smtClean="0">
                <a:latin typeface="Arial" panose="020B0604020202020204" pitchFamily="34" charset="0"/>
              </a:rPr>
            </a:br>
            <a:r>
              <a:rPr lang="ro-RO" dirty="0" smtClean="0">
                <a:latin typeface="Arial" panose="020B0604020202020204" pitchFamily="34" charset="0"/>
              </a:rPr>
              <a:t>pentru UTCB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210" y="4709320"/>
            <a:ext cx="11017958" cy="118260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Autoritatea Na</a:t>
            </a:r>
            <a:r>
              <a:rPr lang="ro-RO" sz="3600" dirty="0" smtClean="0"/>
              <a:t>ț</a:t>
            </a:r>
            <a:r>
              <a:rPr lang="en-US" sz="3600" dirty="0" err="1" smtClean="0"/>
              <a:t>ional</a:t>
            </a:r>
            <a:r>
              <a:rPr lang="ro-RO" sz="3600" dirty="0" smtClean="0"/>
              <a:t>ă</a:t>
            </a:r>
            <a:r>
              <a:rPr lang="en-US" sz="3600" dirty="0" smtClean="0"/>
              <a:t> pentru </a:t>
            </a:r>
            <a:r>
              <a:rPr lang="en-US" sz="3600" dirty="0" err="1" smtClean="0"/>
              <a:t>Calific</a:t>
            </a:r>
            <a:r>
              <a:rPr lang="ro-RO" sz="3600" dirty="0" smtClean="0"/>
              <a:t>ă</a:t>
            </a:r>
            <a:r>
              <a:rPr lang="en-US" sz="3600" dirty="0" err="1" smtClean="0"/>
              <a:t>ri</a:t>
            </a:r>
            <a:r>
              <a:rPr lang="en-US" sz="3600" dirty="0" smtClean="0"/>
              <a:t> -</a:t>
            </a:r>
            <a:r>
              <a:rPr lang="ro-RO" sz="3600" dirty="0" smtClean="0"/>
              <a:t> </a:t>
            </a:r>
            <a:r>
              <a:rPr lang="en-US" sz="3600" dirty="0" smtClean="0"/>
              <a:t>ANC  </a:t>
            </a:r>
          </a:p>
          <a:p>
            <a:pPr algn="ctr"/>
            <a:r>
              <a:rPr lang="en-US" sz="2000" dirty="0" smtClean="0"/>
              <a:t>Pre</a:t>
            </a:r>
            <a:r>
              <a:rPr lang="ro-RO" sz="2000" dirty="0" smtClean="0"/>
              <a:t>ș</a:t>
            </a:r>
            <a:r>
              <a:rPr lang="en-US" sz="2000" dirty="0" err="1" smtClean="0"/>
              <a:t>edinte</a:t>
            </a:r>
            <a:r>
              <a:rPr lang="en-US" sz="2000" dirty="0" smtClean="0"/>
              <a:t> </a:t>
            </a:r>
            <a:r>
              <a:rPr lang="en-US" sz="2000" dirty="0" err="1" smtClean="0"/>
              <a:t>Tiberiu</a:t>
            </a:r>
            <a:r>
              <a:rPr lang="en-US" sz="2000" dirty="0" smtClean="0"/>
              <a:t> </a:t>
            </a:r>
            <a:r>
              <a:rPr lang="en-US" sz="2000" dirty="0" err="1" smtClean="0"/>
              <a:t>Dobrescu</a:t>
            </a:r>
            <a:endParaRPr lang="ro-RO" sz="2000" dirty="0" smtClean="0"/>
          </a:p>
        </p:txBody>
      </p:sp>
    </p:spTree>
    <p:extLst>
      <p:ext uri="{BB962C8B-B14F-4D97-AF65-F5344CB8AC3E}">
        <p14:creationId xmlns:p14="http://schemas.microsoft.com/office/powerpoint/2010/main" val="12525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120" y="880107"/>
            <a:ext cx="8613316" cy="940068"/>
          </a:xfrm>
        </p:spPr>
        <p:txBody>
          <a:bodyPr>
            <a:noAutofit/>
          </a:bodyPr>
          <a:lstStyle/>
          <a:p>
            <a:pPr algn="ctr"/>
            <a:r>
              <a:rPr lang="ro-RO" sz="4000" dirty="0" smtClean="0"/>
              <a:t>ISCED–F – DOMENII LARGI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81" y="1820175"/>
            <a:ext cx="8596668" cy="4316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o-RO" b="1" dirty="0" smtClean="0"/>
          </a:p>
          <a:p>
            <a:r>
              <a:rPr lang="en-US" dirty="0"/>
              <a:t>01 </a:t>
            </a:r>
            <a:r>
              <a:rPr lang="en-US" dirty="0" err="1" smtClean="0"/>
              <a:t>Educa</a:t>
            </a:r>
            <a:r>
              <a:rPr lang="ro-RO" dirty="0" smtClean="0"/>
              <a:t>ție</a:t>
            </a:r>
            <a:r>
              <a:rPr lang="en-US" dirty="0" smtClean="0"/>
              <a:t> </a:t>
            </a:r>
            <a:endParaRPr lang="ro-RO" dirty="0" smtClean="0"/>
          </a:p>
          <a:p>
            <a:r>
              <a:rPr lang="en-US" b="1" i="1" dirty="0"/>
              <a:t>02 Arte </a:t>
            </a:r>
            <a:r>
              <a:rPr lang="en-US" b="1" i="1" dirty="0" err="1"/>
              <a:t>şi</a:t>
            </a:r>
            <a:r>
              <a:rPr lang="en-US" b="1" i="1" dirty="0"/>
              <a:t> </a:t>
            </a:r>
            <a:r>
              <a:rPr lang="en-US" b="1" i="1" dirty="0" err="1"/>
              <a:t>ştiinţe</a:t>
            </a:r>
            <a:r>
              <a:rPr lang="en-US" b="1" i="1" dirty="0"/>
              <a:t> </a:t>
            </a:r>
            <a:r>
              <a:rPr lang="en-US" b="1" i="1" dirty="0" err="1" smtClean="0"/>
              <a:t>umaniste</a:t>
            </a:r>
            <a:endParaRPr lang="ro-RO" b="1" i="1" dirty="0" smtClean="0"/>
          </a:p>
          <a:p>
            <a:r>
              <a:rPr lang="en-US" dirty="0" smtClean="0"/>
              <a:t>03 </a:t>
            </a:r>
            <a:r>
              <a:rPr lang="ro-RO" dirty="0" smtClean="0"/>
              <a:t>Științe sociale, jurnalism și informații</a:t>
            </a:r>
          </a:p>
          <a:p>
            <a:r>
              <a:rPr lang="en-US" dirty="0"/>
              <a:t>04 </a:t>
            </a:r>
            <a:r>
              <a:rPr lang="en-US" dirty="0" err="1"/>
              <a:t>Afaceri</a:t>
            </a:r>
            <a:r>
              <a:rPr lang="en-US" dirty="0"/>
              <a:t>, </a:t>
            </a:r>
            <a:r>
              <a:rPr lang="en-US" dirty="0" err="1"/>
              <a:t>administraţie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 smtClean="0"/>
              <a:t>drept</a:t>
            </a:r>
            <a:endParaRPr lang="ro-RO" dirty="0" smtClean="0"/>
          </a:p>
          <a:p>
            <a:r>
              <a:rPr lang="en-US" dirty="0"/>
              <a:t>05 </a:t>
            </a:r>
            <a:r>
              <a:rPr lang="en-US" dirty="0" err="1"/>
              <a:t>Ştiinţele</a:t>
            </a:r>
            <a:r>
              <a:rPr lang="en-US" dirty="0"/>
              <a:t> </a:t>
            </a:r>
            <a:r>
              <a:rPr lang="en-US" dirty="0" err="1"/>
              <a:t>naturii</a:t>
            </a:r>
            <a:r>
              <a:rPr lang="en-US" dirty="0"/>
              <a:t>, </a:t>
            </a:r>
            <a:r>
              <a:rPr lang="en-US" dirty="0" err="1"/>
              <a:t>matematică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statistică</a:t>
            </a:r>
            <a:endParaRPr lang="ro-RO" dirty="0" smtClean="0"/>
          </a:p>
          <a:p>
            <a:r>
              <a:rPr lang="fr-FR" dirty="0"/>
              <a:t>06 </a:t>
            </a:r>
            <a:r>
              <a:rPr lang="fr-FR" dirty="0" err="1"/>
              <a:t>Tehnologia</a:t>
            </a:r>
            <a:r>
              <a:rPr lang="fr-FR" dirty="0"/>
              <a:t> </a:t>
            </a:r>
            <a:r>
              <a:rPr lang="fr-FR" dirty="0" err="1"/>
              <a:t>informaţiei</a:t>
            </a:r>
            <a:r>
              <a:rPr lang="fr-FR" dirty="0"/>
              <a:t> </a:t>
            </a:r>
            <a:r>
              <a:rPr lang="fr-FR" dirty="0" err="1"/>
              <a:t>şi</a:t>
            </a:r>
            <a:r>
              <a:rPr lang="fr-FR" dirty="0"/>
              <a:t> </a:t>
            </a:r>
            <a:r>
              <a:rPr lang="fr-FR" dirty="0" err="1"/>
              <a:t>comunicaţiilor</a:t>
            </a:r>
            <a:r>
              <a:rPr lang="fr-FR" dirty="0"/>
              <a:t> (TIC)</a:t>
            </a:r>
            <a:endParaRPr lang="ro-RO" dirty="0" smtClean="0"/>
          </a:p>
          <a:p>
            <a:r>
              <a:rPr lang="en-US" b="1" i="1" dirty="0"/>
              <a:t>07 </a:t>
            </a:r>
            <a:r>
              <a:rPr lang="en-US" b="1" i="1" dirty="0" err="1"/>
              <a:t>Inginerie</a:t>
            </a:r>
            <a:r>
              <a:rPr lang="en-US" b="1" i="1" dirty="0"/>
              <a:t>, </a:t>
            </a:r>
            <a:r>
              <a:rPr lang="en-US" b="1" i="1" dirty="0" err="1"/>
              <a:t>producţie</a:t>
            </a:r>
            <a:r>
              <a:rPr lang="en-US" b="1" i="1" dirty="0"/>
              <a:t> </a:t>
            </a:r>
            <a:r>
              <a:rPr lang="en-US" b="1" i="1" dirty="0" err="1"/>
              <a:t>şi</a:t>
            </a:r>
            <a:r>
              <a:rPr lang="en-US" b="1" i="1" dirty="0"/>
              <a:t> </a:t>
            </a:r>
            <a:r>
              <a:rPr lang="en-US" b="1" i="1" dirty="0" err="1"/>
              <a:t>construcţii</a:t>
            </a:r>
            <a:endParaRPr lang="ro-RO" b="1" i="1" dirty="0" smtClean="0"/>
          </a:p>
          <a:p>
            <a:r>
              <a:rPr lang="en-US" i="1" dirty="0"/>
              <a:t>08 </a:t>
            </a:r>
            <a:r>
              <a:rPr lang="en-US" i="1" dirty="0" err="1"/>
              <a:t>Agricultură</a:t>
            </a:r>
            <a:r>
              <a:rPr lang="en-US" i="1" dirty="0"/>
              <a:t>, </a:t>
            </a:r>
            <a:r>
              <a:rPr lang="en-US" i="1" dirty="0" err="1"/>
              <a:t>silvicultură</a:t>
            </a:r>
            <a:r>
              <a:rPr lang="en-US" i="1" dirty="0"/>
              <a:t>, </a:t>
            </a:r>
            <a:r>
              <a:rPr lang="en-US" i="1" dirty="0" err="1"/>
              <a:t>piscicultură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ştiinţe</a:t>
            </a:r>
            <a:r>
              <a:rPr lang="en-US" i="1" dirty="0"/>
              <a:t> </a:t>
            </a:r>
            <a:r>
              <a:rPr lang="en-US" i="1" dirty="0" err="1" smtClean="0"/>
              <a:t>veterinare</a:t>
            </a:r>
            <a:endParaRPr lang="ro-RO" i="1" dirty="0" smtClean="0"/>
          </a:p>
          <a:p>
            <a:r>
              <a:rPr lang="en-US" dirty="0" smtClean="0"/>
              <a:t>09 </a:t>
            </a:r>
            <a:r>
              <a:rPr lang="en-US" dirty="0" err="1"/>
              <a:t>Sănătate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asistenţă</a:t>
            </a:r>
            <a:r>
              <a:rPr lang="en-US" dirty="0"/>
              <a:t> </a:t>
            </a:r>
            <a:r>
              <a:rPr lang="en-US" dirty="0" smtClean="0"/>
              <a:t>social</a:t>
            </a:r>
            <a:r>
              <a:rPr lang="ro-RO" dirty="0" smtClean="0"/>
              <a:t>ă</a:t>
            </a:r>
          </a:p>
          <a:p>
            <a:r>
              <a:rPr lang="en-US" i="1" dirty="0" smtClean="0"/>
              <a:t>10 </a:t>
            </a:r>
            <a:r>
              <a:rPr lang="en-US" i="1" dirty="0" err="1" smtClean="0"/>
              <a:t>Servic</a:t>
            </a:r>
            <a:r>
              <a:rPr lang="ro-RO" i="1" dirty="0" smtClean="0"/>
              <a:t>ii</a:t>
            </a:r>
            <a:endParaRPr lang="en-US" i="1" dirty="0" smtClean="0"/>
          </a:p>
          <a:p>
            <a:pPr marL="0" indent="0">
              <a:buNone/>
            </a:pPr>
            <a:endParaRPr lang="ro-RO" sz="1900" b="1" i="1" dirty="0" smtClean="0"/>
          </a:p>
          <a:p>
            <a:pPr marL="0" indent="0">
              <a:buNone/>
            </a:pPr>
            <a:r>
              <a:rPr lang="en-US" sz="1900" b="1" i="1" dirty="0" err="1" smtClean="0"/>
              <a:t>Boldat</a:t>
            </a:r>
            <a:r>
              <a:rPr lang="en-US" sz="1900" b="1" i="1" dirty="0" smtClean="0"/>
              <a:t> </a:t>
            </a:r>
            <a:r>
              <a:rPr lang="en-US" sz="1900" b="1" i="1" dirty="0" err="1" smtClean="0"/>
              <a:t>ce</a:t>
            </a:r>
            <a:r>
              <a:rPr lang="en-US" sz="1900" b="1" i="1" dirty="0" smtClean="0"/>
              <a:t> exist</a:t>
            </a:r>
            <a:r>
              <a:rPr lang="ro-RO" sz="1900" b="1" i="1" dirty="0" smtClean="0"/>
              <a:t>ă</a:t>
            </a:r>
            <a:r>
              <a:rPr lang="en-US" sz="1900" b="1" i="1" dirty="0" smtClean="0"/>
              <a:t> la </a:t>
            </a:r>
            <a:r>
              <a:rPr lang="ro-RO" sz="1900" b="1" i="1" dirty="0" smtClean="0"/>
              <a:t>Universitatea Tehnică de Construcții București</a:t>
            </a:r>
            <a:endParaRPr lang="en-US" sz="1900" b="1" i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7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09" y="2510287"/>
            <a:ext cx="10515600" cy="1250741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/>
              <a:t>Universitatea</a:t>
            </a:r>
            <a:r>
              <a:rPr lang="en-US" sz="4800" dirty="0" smtClean="0"/>
              <a:t> </a:t>
            </a:r>
            <a:r>
              <a:rPr lang="ro-RO" sz="4800" dirty="0" smtClean="0"/>
              <a:t>Tehnică de Construcții București</a:t>
            </a:r>
            <a:endParaRPr lang="en-US" sz="48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9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891" y="1124452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ro-RO" sz="4000" dirty="0" smtClean="0"/>
              <a:t>2 - ȘTIINȚE UMANISTE ȘI ARTE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66931"/>
              </p:ext>
            </p:extLst>
          </p:nvPr>
        </p:nvGraphicFramePr>
        <p:xfrm>
          <a:off x="621098" y="2237358"/>
          <a:ext cx="11033185" cy="1181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86168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302589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198407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19907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026543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75049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38022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12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541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 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(Arts and humanities)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Languages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Însuşirea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limbilor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acquisition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 </a:t>
                      </a:r>
                      <a:r>
                        <a:rPr lang="pt-BR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umaniste</a:t>
                      </a: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 moderne aplicate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Traducere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interpretare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381547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57581" y="6364977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9890" y="3695239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7-INGINERIE, PRODUCŢIE ŞI CONSTRUCŢII </a:t>
            </a:r>
            <a:endParaRPr lang="en-US" sz="40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050851"/>
              </p:ext>
            </p:extLst>
          </p:nvPr>
        </p:nvGraphicFramePr>
        <p:xfrm>
          <a:off x="551076" y="4630561"/>
          <a:ext cx="11033185" cy="144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16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82421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302589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198407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297984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927631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71560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302577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383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738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meserii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inginereşti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(Engineering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engineering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trades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protecţia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mediului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înconjurător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mecatronică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mediului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mediului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3815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3835774216"/>
              </p:ext>
            </p:extLst>
          </p:nvPr>
        </p:nvGraphicFramePr>
        <p:xfrm>
          <a:off x="445161" y="1880144"/>
          <a:ext cx="11033200" cy="4787195"/>
        </p:xfrm>
        <a:graphic>
          <a:graphicData uri="http://schemas.openxmlformats.org/drawingml/2006/table">
            <a:tbl>
              <a:tblPr firstRow="1" bandRow="1">
                <a:noFill/>
                <a:tableStyleId>{E6991665-4863-49FC-B960-265F7E23DF46}</a:tableStyleId>
              </a:tblPr>
              <a:tblGrid>
                <a:gridCol w="43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33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9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0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802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40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larg</a:t>
                      </a:r>
                      <a:endParaRPr sz="90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restrâns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detaliat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fundamental cf. HG nr. 692/2018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Ramura de știință cf. HG nr. 692/2018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DL cf HG 692/2018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de licență 2018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9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Observații/ Specializare</a:t>
                      </a:r>
                      <a:endParaRPr sz="90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 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şi meserii inginereşti (Engineering and engineering trades)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0712 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400" u="none" strike="noStrike" cap="none"/>
                      </a:pP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Tehnologii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de </a:t>
                      </a: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protecţia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mediului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înconjurător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(Environmental protection technology</a:t>
                      </a:r>
                      <a:endParaRPr lang="en-US" sz="105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</a:t>
                      </a: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Științe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inginerești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Ingineria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instalatiilor</a:t>
                      </a:r>
                      <a:endParaRPr lang="en-US" sz="10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400" u="none" strike="noStrike" cap="none"/>
                      </a:pP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Instalatii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echipamente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pentru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protectia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atmosferei</a:t>
                      </a:r>
                      <a:endParaRPr lang="en-US" sz="10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 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şi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meserii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inginereşti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(Engineering and engineering trades)</a:t>
                      </a:r>
                      <a:endParaRPr sz="105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</a:t>
                      </a:r>
                      <a:r>
                        <a:rPr lang="en-US" sz="10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tabLst/>
                        <a:defRPr sz="1400" u="none" strike="noStrike" cap="none"/>
                      </a:pP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Electricitate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și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energie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(Electricity and energy)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tabLst/>
                        <a:defRPr sz="1400" u="none" strike="noStrike" cap="none"/>
                      </a:pP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400" u="none" strike="noStrike" cap="none"/>
                      </a:pP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Științe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inginerești</a:t>
                      </a:r>
                      <a:endParaRPr lang="en-US" sz="10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Ingineria instalatiilor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400" u="none" strike="noStrike" cap="none"/>
                      </a:pP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Instalatii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pentru</a:t>
                      </a:r>
                      <a:r>
                        <a:rPr lang="en-US" sz="10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constructii</a:t>
                      </a:r>
                      <a:endParaRPr lang="en-US" sz="10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şi meserii inginereşti (Engineering and engineering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Trades)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0714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Electronică şi automatizare (Electronics and automation)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Științe inginerești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Ingineria sistemelor, calculatoare și tehnologia informației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Ingineria sistemelor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Automatică și informatică aplicată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 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şi meserii inginereşti (Engineering and engineering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Trades)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 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Mecanică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şi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prelucrarea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metalelor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(Mechanics and metal trades)</a:t>
                      </a:r>
                      <a:endParaRPr lang="en-US" sz="105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</a:t>
                      </a: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Științe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inginerești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mecanică, mecatronică, inginerie industrială și management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250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Mecatronică și robotică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Mecatronică</a:t>
                      </a:r>
                      <a:endParaRPr sz="10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şi meserii inginereşti (Engineering and engineering trades)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0715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Mecanică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şi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prelucrarea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metalelor</a:t>
                      </a:r>
                      <a:r>
                        <a:rPr lang="en-US" sz="105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(Mechanics and metal trades)</a:t>
                      </a:r>
                      <a:endParaRPr lang="en-US" sz="105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Științe inginerești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mecanică, mecatronică, inginerie industrială și management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180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mecanică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Utilaje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tehnologice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pentru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construcții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1" name="Google Shape;91;p1"/>
          <p:cNvSpPr txBox="1">
            <a:spLocks noGrp="1"/>
          </p:cNvSpPr>
          <p:nvPr>
            <p:ph type="sldNum" idx="12"/>
          </p:nvPr>
        </p:nvSpPr>
        <p:spPr>
          <a:xfrm>
            <a:off x="9274834" y="6376596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ts val="900"/>
              <a:buFont typeface="Trebuchet MS"/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5FCBEF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fld>
            <a:endParaRPr sz="900" b="0" i="0" u="none" strike="noStrike" cap="none">
              <a:solidFill>
                <a:srgbClr val="5FCBE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880731" y="8223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7-INGINERIE, PRODUCŢIE ŞI CONSTRUCŢII </a:t>
            </a: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38" y="1126881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7-INGINERIE, PRODUCŢIE ŞI CONSTRUCŢII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92086" y="6408108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816390"/>
              </p:ext>
            </p:extLst>
          </p:nvPr>
        </p:nvGraphicFramePr>
        <p:xfrm>
          <a:off x="473582" y="1825624"/>
          <a:ext cx="11033185" cy="458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4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86168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302589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5879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3357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08959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75049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38022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704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887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meserii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inginereşti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(Engineering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engineering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trades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Mecanică</a:t>
                      </a:r>
                      <a:r>
                        <a:rPr lang="en-US" sz="10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şi</a:t>
                      </a:r>
                      <a:r>
                        <a:rPr lang="en-US" sz="10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prelucrarea</a:t>
                      </a:r>
                      <a:r>
                        <a:rPr lang="en-US" sz="10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00" b="1" i="0" u="none" strike="noStrike" cap="none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metalelor</a:t>
                      </a:r>
                      <a:r>
                        <a:rPr lang="en-US" sz="1000" b="1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(Mechanics and metal trades)</a:t>
                      </a:r>
                      <a:endParaRPr lang="en-US" sz="10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managementul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resurselor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tehnologice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construcții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3527026"/>
                  </a:ext>
                </a:extLst>
              </a:tr>
              <a:tr h="747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urbanism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geologică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mine,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petrol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geodezică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Măsurători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terestre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cadastru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4291694"/>
                  </a:ext>
                </a:extLst>
              </a:tr>
              <a:tr h="747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urbanism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geologică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mine,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petrol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geodezică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Cadastru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managementul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proprietăților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5185026"/>
                  </a:ext>
                </a:extLst>
              </a:tr>
              <a:tr h="747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urbanism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geologică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mine,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petrol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geodezică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Geodezie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geoinformatică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9263972"/>
                  </a:ext>
                </a:extLst>
              </a:tr>
              <a:tr h="747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civilă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(Building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civil engineering)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 civilă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Construcții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civile, industriale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agricole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012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1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838200" y="1123440"/>
            <a:ext cx="10515600" cy="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7-INGINERIE, PRODUCŢIE ŞI CONSTRUCŢII </a:t>
            </a:r>
            <a:endParaRPr sz="4000"/>
          </a:p>
        </p:txBody>
      </p:sp>
      <p:graphicFrame>
        <p:nvGraphicFramePr>
          <p:cNvPr id="95" name="Google Shape;95;p2"/>
          <p:cNvGraphicFramePr/>
          <p:nvPr>
            <p:extLst>
              <p:ext uri="{D42A27DB-BD31-4B8C-83A1-F6EECF244321}">
                <p14:modId xmlns:p14="http://schemas.microsoft.com/office/powerpoint/2010/main" val="374479503"/>
              </p:ext>
            </p:extLst>
          </p:nvPr>
        </p:nvGraphicFramePr>
        <p:xfrm>
          <a:off x="519588" y="2030417"/>
          <a:ext cx="11029875" cy="3900121"/>
        </p:xfrm>
        <a:graphic>
          <a:graphicData uri="http://schemas.openxmlformats.org/drawingml/2006/table">
            <a:tbl>
              <a:tblPr firstRow="1" bandRow="1">
                <a:noFill/>
                <a:tableStyleId>{E6991665-4863-49FC-B960-265F7E23DF46}</a:tableStyleId>
              </a:tblPr>
              <a:tblGrid>
                <a:gridCol w="44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2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5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4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4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97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73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084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larg</a:t>
                      </a:r>
                      <a:endParaRPr sz="105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restrâns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detaliat ISCED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fundamental cf. HG nr. 692/2018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Ramura de știință cf. HG nr. 692/2018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 DL cf HG 692/2018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Domeniu de licență 2018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Observații/ Specializare</a:t>
                      </a:r>
                      <a:endParaRPr sz="105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3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073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Arhitectură şi construcţii (Architecture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0732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Construcţii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şi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civilă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(Building and civil engineering)</a:t>
                      </a:r>
                      <a:endParaRPr sz="105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Științe inginerești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Căi ferate, drumuri și poduri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3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073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Arhitectură şi construcţii (Architecture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0732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Construcţii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şi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civilă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(Building and civil engineering)</a:t>
                      </a:r>
                      <a:endParaRPr sz="105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Științe inginerești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civilă</a:t>
                      </a:r>
                      <a:endParaRPr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Amenajări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și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construcții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hidrotehnice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3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073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Arhitectură şi construcţii (Architecture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r>
                        <a:rPr lang="en-US" sz="105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Mediu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(Building and civil engineering)</a:t>
                      </a:r>
                      <a:endParaRPr sz="105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Științe inginerești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sanitară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și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protecția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mediului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3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Inginerie, producţie şi construcţii (Engineering, manufacturing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073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Arhitectură şi construcţii (Architecture and construction)</a:t>
                      </a:r>
                      <a:endParaRPr sz="105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0732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Construcţii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şi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civilă</a:t>
                      </a:r>
                      <a:r>
                        <a:rPr lang="en-US" sz="105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(Building and civil engineering)</a:t>
                      </a:r>
                      <a:endParaRPr sz="105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 Științe inginerești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 civilă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Inginerie</a:t>
                      </a: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05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civilă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6" name="Google Shape;9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ts val="900"/>
              <a:buFont typeface="Trebuchet MS"/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5FCBEF"/>
                </a:solidFill>
                <a:latin typeface="Trebuchet MS"/>
                <a:ea typeface="Trebuchet MS"/>
                <a:cs typeface="Trebuchet MS"/>
                <a:sym typeface="Trebuchet MS"/>
              </a:rPr>
              <a:t>7</a:t>
            </a:fld>
            <a:endParaRPr sz="900" b="0" i="0" u="none" strike="noStrike" cap="none">
              <a:solidFill>
                <a:srgbClr val="5FCBE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05" y="1176464"/>
            <a:ext cx="10515600" cy="65878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7-INGINERIE, PRODUCŢIE ŞI CONSTRUCŢII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342440"/>
              </p:ext>
            </p:extLst>
          </p:nvPr>
        </p:nvGraphicFramePr>
        <p:xfrm>
          <a:off x="508954" y="2342654"/>
          <a:ext cx="11131111" cy="414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080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66276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492370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74453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382196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46639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915957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24951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34838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9740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274371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7306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 detaliat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741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civilă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(Building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civil engineering)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 civilă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urbană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dezvoltare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regională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741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Arhitectură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civilă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(Building </a:t>
                      </a:r>
                      <a:r>
                        <a:rPr lang="ro-RO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civil engineering)</a:t>
                      </a:r>
                      <a:endParaRPr 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 civilă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civilă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transporturilor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metropolitane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4026595"/>
                  </a:ext>
                </a:extLst>
              </a:tr>
              <a:tr h="880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(Engineering, manufacturing and construction)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interdisciplinare care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construcţiile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interdisciplinare care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construcţiile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mecatronică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economică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construcții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77996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0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660073"/>
            <a:ext cx="10676467" cy="3266194"/>
          </a:xfrm>
        </p:spPr>
        <p:txBody>
          <a:bodyPr/>
          <a:lstStyle/>
          <a:p>
            <a:pPr marL="0" indent="0">
              <a:buNone/>
            </a:pPr>
            <a:endParaRPr lang="ro-RO" dirty="0" smtClean="0"/>
          </a:p>
          <a:p>
            <a:pPr marL="0" indent="0" algn="ctr">
              <a:buNone/>
            </a:pPr>
            <a:r>
              <a:rPr lang="ro-RO" sz="5400" dirty="0" smtClean="0"/>
              <a:t>Vă mulțumim!</a:t>
            </a:r>
            <a:endParaRPr lang="en-US" sz="54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77334" y="4606506"/>
            <a:ext cx="5982258" cy="1725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AUTORITATEA NA</a:t>
            </a:r>
            <a:r>
              <a:rPr lang="ro-RO" dirty="0" smtClean="0"/>
              <a:t>ȚIONALĂ PENTRU CALIFICĂRI</a:t>
            </a:r>
          </a:p>
          <a:p>
            <a:pPr marL="0" indent="0">
              <a:buFont typeface="Wingdings 3" charset="2"/>
              <a:buNone/>
            </a:pPr>
            <a:r>
              <a:rPr lang="ro-RO" dirty="0" smtClean="0">
                <a:hlinkClick r:id="rId2"/>
              </a:rPr>
              <a:t>office@anc.edu.ro</a:t>
            </a:r>
            <a:r>
              <a:rPr lang="ro-RO" dirty="0" smtClean="0"/>
              <a:t> </a:t>
            </a:r>
          </a:p>
          <a:p>
            <a:pPr marL="0" indent="0">
              <a:buFont typeface="Wingdings 3" charset="2"/>
              <a:buNone/>
            </a:pPr>
            <a:r>
              <a:rPr lang="ro-RO" dirty="0" smtClean="0"/>
              <a:t>www.anc.edu.ro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832012" y="62672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E50D555-AD09-4184-8F27-884809BFB095}" type="slidenum">
              <a:rPr lang="en-US" sz="900" smtClean="0">
                <a:solidFill>
                  <a:srgbClr val="5FCBEF"/>
                </a:solidFill>
                <a:latin typeface="Trebuchet MS" panose="020B0603020202020204"/>
              </a:rPr>
              <a:pPr>
                <a:defRPr/>
              </a:pPr>
              <a:t>9</a:t>
            </a:fld>
            <a:endParaRPr lang="en-US" sz="900">
              <a:solidFill>
                <a:srgbClr val="5FCBEF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9150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1353</Words>
  <Application>Microsoft Office PowerPoint</Application>
  <PresentationFormat>Widescreen</PresentationFormat>
  <Paragraphs>340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3</vt:lpstr>
      <vt:lpstr>Custom Design</vt:lpstr>
      <vt:lpstr>Office Theme</vt:lpstr>
      <vt:lpstr>         Corelarea ISCED cu HG privind domeniile de studii,  pentru UTCB   </vt:lpstr>
      <vt:lpstr>ISCED–F – DOMENII LARGI </vt:lpstr>
      <vt:lpstr>Universitatea Tehnică de Construcții București</vt:lpstr>
      <vt:lpstr>2 - ȘTIINȚE UMANISTE ȘI ARTE</vt:lpstr>
      <vt:lpstr>7-INGINERIE, PRODUCŢIE ŞI CONSTRUCŢII </vt:lpstr>
      <vt:lpstr>7-INGINERIE, PRODUCŢIE ŞI CONSTRUCŢII </vt:lpstr>
      <vt:lpstr>7-INGINERIE, PRODUCŢIE ŞI CONSTRUCŢII </vt:lpstr>
      <vt:lpstr>7-INGINERIE, PRODUCŢIE ŞI CONSTRUCŢII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Corelare  ISCED-HG</dc:title>
  <dc:creator>ANC</dc:creator>
  <cp:lastModifiedBy>Windows User</cp:lastModifiedBy>
  <cp:revision>33</cp:revision>
  <dcterms:modified xsi:type="dcterms:W3CDTF">2019-05-10T13:05:26Z</dcterms:modified>
</cp:coreProperties>
</file>