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49" r:id="rId2"/>
  </p:sldMasterIdLst>
  <p:notesMasterIdLst>
    <p:notesMasterId r:id="rId20"/>
  </p:notesMasterIdLst>
  <p:sldIdLst>
    <p:sldId id="256" r:id="rId3"/>
    <p:sldId id="271" r:id="rId4"/>
    <p:sldId id="283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289" r:id="rId19"/>
  </p:sldIdLst>
  <p:sldSz cx="12192000" cy="6858000"/>
  <p:notesSz cx="6797675" cy="9926638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991665-4863-49FC-B960-265F7E23DF46}">
  <a:tblStyle styleId="{E6991665-4863-49FC-B960-265F7E23DF4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B175B-D5B8-47E6-B844-44BCF45353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7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07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4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6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5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4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1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62" y="122036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87" y="158548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28" y="158548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4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654" y="155364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79" y="191876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20" y="191876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595" y="2249636"/>
            <a:ext cx="11660776" cy="3196281"/>
          </a:xfrm>
        </p:spPr>
        <p:txBody>
          <a:bodyPr>
            <a:normAutofit fontScale="90000"/>
          </a:bodyPr>
          <a:lstStyle/>
          <a:p>
            <a:r>
              <a:rPr lang="ro-RO" b="1" dirty="0" smtClean="0"/>
              <a:t/>
            </a:r>
            <a:br>
              <a:rPr lang="ro-RO" b="1" dirty="0" smtClean="0"/>
            </a:br>
            <a:r>
              <a:rPr lang="ro-RO" b="1" dirty="0"/>
              <a:t/>
            </a:r>
            <a:br>
              <a:rPr lang="ro-RO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ro-RO" b="1" dirty="0" smtClean="0"/>
              <a:t/>
            </a:r>
            <a:br>
              <a:rPr lang="ro-RO" b="1" dirty="0" smtClean="0"/>
            </a:br>
            <a:r>
              <a:rPr lang="ro-RO" b="1" dirty="0"/>
              <a:t/>
            </a:r>
            <a:br>
              <a:rPr lang="ro-RO" b="1" dirty="0"/>
            </a:br>
            <a:r>
              <a:rPr lang="ro-RO" b="1" dirty="0" smtClean="0"/>
              <a:t/>
            </a:r>
            <a:br>
              <a:rPr lang="ro-RO" b="1" dirty="0" smtClean="0"/>
            </a:br>
            <a:r>
              <a:rPr lang="en-US" sz="5300" b="1" dirty="0" err="1" smtClean="0"/>
              <a:t>Corelarea</a:t>
            </a:r>
            <a:r>
              <a:rPr lang="en-US" sz="5300" b="1" dirty="0" smtClean="0"/>
              <a:t> </a:t>
            </a:r>
            <a:r>
              <a:rPr lang="en-US" sz="5300" b="1" dirty="0"/>
              <a:t>ISCED cu HG </a:t>
            </a:r>
            <a:r>
              <a:rPr lang="ro-RO" sz="5300" b="1" dirty="0" smtClean="0"/>
              <a:t/>
            </a:r>
            <a:br>
              <a:rPr lang="ro-RO" sz="5300" b="1" dirty="0" smtClean="0"/>
            </a:br>
            <a:r>
              <a:rPr lang="en-US" sz="5300" b="1" dirty="0" err="1" smtClean="0"/>
              <a:t>privind</a:t>
            </a:r>
            <a:r>
              <a:rPr lang="en-US" sz="5300" b="1" dirty="0" smtClean="0"/>
              <a:t> </a:t>
            </a:r>
            <a:r>
              <a:rPr lang="en-US" sz="5300" b="1" dirty="0" err="1" smtClean="0"/>
              <a:t>domeniile</a:t>
            </a:r>
            <a:r>
              <a:rPr lang="en-US" sz="5300" b="1" dirty="0" smtClean="0"/>
              <a:t> </a:t>
            </a:r>
            <a:r>
              <a:rPr lang="en-US" sz="5300" b="1" dirty="0"/>
              <a:t>de </a:t>
            </a:r>
            <a:r>
              <a:rPr lang="en-US" sz="5300" b="1" dirty="0" err="1" smtClean="0"/>
              <a:t>studii</a:t>
            </a:r>
            <a:r>
              <a:rPr lang="ro-RO" sz="5300" b="1" dirty="0" smtClean="0"/>
              <a:t>, pentru </a:t>
            </a:r>
            <a:r>
              <a:rPr lang="ro-RO" b="1" dirty="0" smtClean="0"/>
              <a:t/>
            </a:r>
            <a:br>
              <a:rPr lang="ro-RO" b="1" dirty="0" smtClean="0"/>
            </a:br>
            <a:r>
              <a:rPr lang="en-US" sz="5300" b="1" dirty="0" smtClean="0"/>
              <a:t>UNIVERSITATEA “ALEXANDRU IOAN</a:t>
            </a:r>
            <a:r>
              <a:rPr lang="ro-RO" sz="5300" b="1" dirty="0" smtClean="0"/>
              <a:t> </a:t>
            </a:r>
            <a:r>
              <a:rPr lang="en-US" sz="5300" b="1" dirty="0" smtClean="0"/>
              <a:t>CUZA”</a:t>
            </a:r>
            <a:r>
              <a:rPr lang="ro-RO" sz="5300" b="1" dirty="0" smtClean="0"/>
              <a:t> </a:t>
            </a:r>
            <a:br>
              <a:rPr lang="ro-RO" sz="5300" b="1" dirty="0" smtClean="0"/>
            </a:br>
            <a:r>
              <a:rPr lang="ro-RO" sz="5300" b="1" dirty="0" smtClean="0"/>
              <a:t>DIN IAȘI</a:t>
            </a:r>
            <a:r>
              <a:rPr lang="en-US" sz="5300" b="1" dirty="0" smtClean="0"/>
              <a:t/>
            </a:r>
            <a:br>
              <a:rPr lang="en-US" sz="5300" b="1" dirty="0" smtClean="0"/>
            </a:b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1855" y="5524294"/>
            <a:ext cx="11017958" cy="1182604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Autoritatea Na</a:t>
            </a:r>
            <a:r>
              <a:rPr lang="ro-RO" sz="3600" dirty="0" smtClean="0"/>
              <a:t>ț</a:t>
            </a:r>
            <a:r>
              <a:rPr lang="en-US" sz="3600" dirty="0" err="1" smtClean="0"/>
              <a:t>ional</a:t>
            </a:r>
            <a:r>
              <a:rPr lang="ro-RO" sz="3600" dirty="0" smtClean="0"/>
              <a:t>ă</a:t>
            </a:r>
            <a:r>
              <a:rPr lang="en-US" sz="3600" dirty="0" smtClean="0"/>
              <a:t> pentru </a:t>
            </a:r>
            <a:r>
              <a:rPr lang="en-US" sz="3600" dirty="0" err="1" smtClean="0"/>
              <a:t>Calific</a:t>
            </a:r>
            <a:r>
              <a:rPr lang="ro-RO" sz="3600" dirty="0" smtClean="0"/>
              <a:t>ă</a:t>
            </a:r>
            <a:r>
              <a:rPr lang="en-US" sz="3600" dirty="0" err="1" smtClean="0"/>
              <a:t>ri</a:t>
            </a:r>
            <a:r>
              <a:rPr lang="en-US" sz="3600" dirty="0" smtClean="0"/>
              <a:t> -</a:t>
            </a:r>
            <a:r>
              <a:rPr lang="ro-RO" sz="3600" dirty="0" smtClean="0"/>
              <a:t> </a:t>
            </a:r>
            <a:r>
              <a:rPr lang="en-US" sz="3600" dirty="0" smtClean="0"/>
              <a:t>ANC  </a:t>
            </a:r>
          </a:p>
          <a:p>
            <a:pPr algn="ctr"/>
            <a:r>
              <a:rPr lang="en-US" sz="2000" dirty="0" smtClean="0"/>
              <a:t>Pre</a:t>
            </a:r>
            <a:r>
              <a:rPr lang="ro-RO" sz="2000" dirty="0" smtClean="0"/>
              <a:t>ș</a:t>
            </a:r>
            <a:r>
              <a:rPr lang="en-US" sz="2000" dirty="0" err="1" smtClean="0"/>
              <a:t>edinte</a:t>
            </a:r>
            <a:r>
              <a:rPr lang="en-US" sz="2000" dirty="0" smtClean="0"/>
              <a:t> </a:t>
            </a:r>
            <a:r>
              <a:rPr lang="en-US" sz="2000" dirty="0" err="1" smtClean="0"/>
              <a:t>Tiberiu</a:t>
            </a:r>
            <a:r>
              <a:rPr lang="en-US" sz="2000" dirty="0" smtClean="0"/>
              <a:t> </a:t>
            </a:r>
            <a:r>
              <a:rPr lang="en-US" sz="2000" dirty="0" err="1" smtClean="0"/>
              <a:t>Dobrescu</a:t>
            </a:r>
            <a:endParaRPr lang="ro-RO" sz="2000" dirty="0" smtClean="0"/>
          </a:p>
        </p:txBody>
      </p:sp>
    </p:spTree>
    <p:extLst>
      <p:ext uri="{BB962C8B-B14F-4D97-AF65-F5344CB8AC3E}">
        <p14:creationId xmlns:p14="http://schemas.microsoft.com/office/powerpoint/2010/main" val="12525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9" y="1014739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4-AFACERI,</a:t>
            </a:r>
            <a:r>
              <a:rPr lang="ro-RO" sz="4000" dirty="0" smtClean="0"/>
              <a:t> A</a:t>
            </a:r>
            <a:r>
              <a:rPr lang="en-US" sz="4000" dirty="0" smtClean="0"/>
              <a:t>DMINISTRA</a:t>
            </a:r>
            <a:r>
              <a:rPr lang="ro-RO" sz="4000" dirty="0" smtClean="0"/>
              <a:t>Ț</a:t>
            </a:r>
            <a:r>
              <a:rPr lang="en-US" sz="4000" dirty="0" smtClean="0"/>
              <a:t>IE </a:t>
            </a:r>
            <a:r>
              <a:rPr lang="ro-RO" sz="4000" dirty="0" smtClean="0"/>
              <a:t>Ș</a:t>
            </a:r>
            <a:r>
              <a:rPr lang="en-US" sz="4000" dirty="0" smtClean="0"/>
              <a:t>I DREPT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629726" y="1673525"/>
          <a:ext cx="11033185" cy="4510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3339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5193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9104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603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92195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537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69773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46205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91978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0616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7614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fiscalitate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 și informatică de gestiune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9893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bănci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asigurări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banking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insurance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bănci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8556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Administrație publică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0515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engleză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013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Marketing,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publicitate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relaţii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(Marketing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advertising)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843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Marketing,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publicitate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relaţii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(Marketing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advertising)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6168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043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9" y="1014739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4-AFACERI,</a:t>
            </a:r>
            <a:r>
              <a:rPr lang="ro-RO" sz="4000" dirty="0" smtClean="0"/>
              <a:t> A</a:t>
            </a:r>
            <a:r>
              <a:rPr lang="en-US" sz="4000" dirty="0" smtClean="0"/>
              <a:t>DMINISTRA</a:t>
            </a:r>
            <a:r>
              <a:rPr lang="ro-RO" sz="4000" dirty="0" smtClean="0"/>
              <a:t>Ț</a:t>
            </a:r>
            <a:r>
              <a:rPr lang="en-US" sz="4000" dirty="0" smtClean="0"/>
              <a:t>IE </a:t>
            </a:r>
            <a:r>
              <a:rPr lang="ro-RO" sz="4000" dirty="0" smtClean="0"/>
              <a:t>Ș</a:t>
            </a:r>
            <a:r>
              <a:rPr lang="en-US" sz="4000" dirty="0" smtClean="0"/>
              <a:t>I DREPT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560715" y="1932318"/>
          <a:ext cx="11033185" cy="3681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60075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6032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0981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79907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8897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4505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45060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8374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3911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75327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publicitate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relaţii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(Marketing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advertising)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Comunicare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relații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9893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 (Law)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(Law)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juridice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8556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048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legislaţie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business, administration and law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legislaţie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business, administration and law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Economia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comerțului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turismului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serviciilor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8433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836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5" y="868091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5-</a:t>
            </a:r>
            <a:r>
              <a:rPr lang="ro-RO" sz="4000" dirty="0" smtClean="0"/>
              <a:t>ȘTIINȚE</a:t>
            </a:r>
            <a:r>
              <a:rPr lang="en-US" sz="4000" dirty="0" smtClean="0"/>
              <a:t>LE  NATURI</a:t>
            </a:r>
            <a:r>
              <a:rPr lang="ro-RO" sz="4000" dirty="0" smtClean="0"/>
              <a:t>I, </a:t>
            </a:r>
            <a:r>
              <a:rPr lang="en-US" sz="4000" dirty="0" smtClean="0"/>
              <a:t>MATEMATIC</a:t>
            </a:r>
            <a:r>
              <a:rPr lang="ro-RO" sz="4000" dirty="0" smtClean="0"/>
              <a:t>Ă</a:t>
            </a:r>
            <a:r>
              <a:rPr lang="en-US" sz="4000" dirty="0" smtClean="0"/>
              <a:t> </a:t>
            </a:r>
            <a:r>
              <a:rPr lang="ro-RO" sz="4000" dirty="0" smtClean="0"/>
              <a:t>Ș</a:t>
            </a:r>
            <a:r>
              <a:rPr lang="en-US" sz="4000" dirty="0" smtClean="0"/>
              <a:t>I STATISTIC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566875"/>
              </p:ext>
            </p:extLst>
          </p:nvPr>
        </p:nvGraphicFramePr>
        <p:xfrm>
          <a:off x="629723" y="1604514"/>
          <a:ext cx="11084481" cy="4862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953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2267680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637262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90391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3794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935204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1518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66935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5106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4485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3588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6711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093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425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conexe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(Biological and related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6349032"/>
                  </a:ext>
                </a:extLst>
              </a:tr>
              <a:tr h="5425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conexe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(Biological and related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Biochimie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Biochemistr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Biochimie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Biochimie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4453500"/>
                  </a:ext>
                </a:extLst>
              </a:tr>
              <a:tr h="5425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04654269"/>
                  </a:ext>
                </a:extLst>
              </a:tr>
              <a:tr h="5425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Biochimie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063260"/>
                  </a:ext>
                </a:extLst>
              </a:tr>
              <a:tr h="5425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5619687"/>
                  </a:ext>
                </a:extLst>
              </a:tr>
              <a:tr h="7199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 pământului și atmosferei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9267460"/>
                  </a:ext>
                </a:extLst>
              </a:tr>
              <a:tr h="7199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 pământului și atmosferei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turismului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8426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570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40" y="1144137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5-</a:t>
            </a:r>
            <a:r>
              <a:rPr lang="ro-RO" sz="4000" dirty="0" smtClean="0"/>
              <a:t>ȘTIINȚE</a:t>
            </a:r>
            <a:r>
              <a:rPr lang="en-US" sz="4000" dirty="0" smtClean="0"/>
              <a:t>LE NATUR</a:t>
            </a:r>
            <a:r>
              <a:rPr lang="ro-RO" sz="4000" dirty="0" smtClean="0"/>
              <a:t>I</a:t>
            </a:r>
            <a:r>
              <a:rPr lang="en-US" sz="4000" dirty="0" smtClean="0"/>
              <a:t>I</a:t>
            </a:r>
            <a:r>
              <a:rPr lang="ro-RO" sz="4000" dirty="0" smtClean="0"/>
              <a:t>,</a:t>
            </a:r>
            <a:r>
              <a:rPr lang="en-US" sz="4000" dirty="0" smtClean="0"/>
              <a:t> MATEMATIC</a:t>
            </a:r>
            <a:r>
              <a:rPr lang="ro-RO" sz="4000" dirty="0" smtClean="0"/>
              <a:t>Ă</a:t>
            </a:r>
            <a:r>
              <a:rPr lang="en-US" sz="4000" dirty="0" smtClean="0"/>
              <a:t> </a:t>
            </a:r>
            <a:r>
              <a:rPr lang="ro-RO" sz="4000" dirty="0" smtClean="0"/>
              <a:t>Ș</a:t>
            </a:r>
            <a:r>
              <a:rPr lang="en-US" sz="4000" dirty="0" smtClean="0"/>
              <a:t>I STATISTIC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603847" y="1871000"/>
          <a:ext cx="11033185" cy="4537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258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868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65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49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022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038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Hidrologie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meteorologie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84730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Planificare teritorială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0364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9889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4603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(Physics)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2673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(Physics)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9486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779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629726" y="1785669"/>
          <a:ext cx="11033185" cy="4857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258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868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65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49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022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(Physics)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Biofizică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07223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(Physics)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1653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neclasificate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Physical sciences not elsewhere classified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3656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8412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Mathematics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4223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Mathematics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Cibernetică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previziune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4124753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38897" y="1031992"/>
            <a:ext cx="11615351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6-</a:t>
            </a:r>
            <a:r>
              <a:rPr lang="fr-FR" sz="4000" dirty="0" smtClean="0"/>
              <a:t>TEHNOLOGIA INFORMAŢIEI ŞI COMUNICAŢIILOR (TIC)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71493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629726" y="1690777"/>
          <a:ext cx="11033185" cy="2509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7527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10746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41621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889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0387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6382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0021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7321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9605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42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0173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(Information and Communication Technologies (ICTs))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(Information and Communication Technologies (ICTs))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software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aplicaţii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(Software and applications development and analysis)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881482"/>
                  </a:ext>
                </a:extLst>
              </a:tr>
              <a:tr h="8494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(Information and Communication Technologies (ICTs))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068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interdisciplinare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care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0688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interdisciplinare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care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Cibernetică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0947810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797514" y="4283375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38897" y="1031992"/>
            <a:ext cx="11615351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6-</a:t>
            </a:r>
            <a:r>
              <a:rPr lang="fr-FR" sz="4000" dirty="0" smtClean="0"/>
              <a:t>TEHNOLOGIA INFORMAŢIEI ŞI COMUNICAŢIILOR (TIC)</a:t>
            </a:r>
            <a:endParaRPr lang="en-US" sz="4000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/>
          </p:nvPr>
        </p:nvGraphicFramePr>
        <p:xfrm>
          <a:off x="629724" y="5025393"/>
          <a:ext cx="11033185" cy="1262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7527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0136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26292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242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1210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8030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7550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9792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1253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Minerit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extractivă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mine,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216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917" y="1119169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9-S</a:t>
            </a:r>
            <a:r>
              <a:rPr lang="ro-RO" sz="4000" dirty="0" smtClean="0"/>
              <a:t>Ă</a:t>
            </a:r>
            <a:r>
              <a:rPr lang="en-US" sz="4000" dirty="0" smtClean="0"/>
              <a:t>N</a:t>
            </a:r>
            <a:r>
              <a:rPr lang="ro-RO" sz="4000" dirty="0" smtClean="0"/>
              <a:t>Ă</a:t>
            </a:r>
            <a:r>
              <a:rPr lang="en-US" sz="4000" dirty="0" smtClean="0"/>
              <a:t>TATE </a:t>
            </a:r>
            <a:r>
              <a:rPr lang="ro-RO" sz="4000" dirty="0" smtClean="0"/>
              <a:t>Ș</a:t>
            </a:r>
            <a:r>
              <a:rPr lang="en-US" sz="4000" dirty="0" smtClean="0"/>
              <a:t>I ASISTEN</a:t>
            </a:r>
            <a:r>
              <a:rPr lang="ro-RO" sz="4000" dirty="0" smtClean="0"/>
              <a:t>ȚĂ</a:t>
            </a:r>
            <a:r>
              <a:rPr lang="en-US" sz="4000" dirty="0" smtClean="0"/>
              <a:t> SOCIAL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562285"/>
              </p:ext>
            </p:extLst>
          </p:nvPr>
        </p:nvGraphicFramePr>
        <p:xfrm>
          <a:off x="603845" y="2090058"/>
          <a:ext cx="11019745" cy="2432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50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7533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3079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01002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9110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55489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683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20125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7910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594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89870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57090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793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22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rehabilitation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Kinetoterapie și motricitate specială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6905043"/>
                  </a:ext>
                </a:extLst>
              </a:tr>
              <a:tr h="10302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 socială (Welfare)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092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alte discipline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decât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grupele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092x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Welfare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further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defined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351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624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60073"/>
            <a:ext cx="10676467" cy="3266194"/>
          </a:xfrm>
        </p:spPr>
        <p:txBody>
          <a:bodyPr/>
          <a:lstStyle/>
          <a:p>
            <a:pPr marL="0" indent="0">
              <a:buNone/>
            </a:pPr>
            <a:endParaRPr lang="ro-RO" dirty="0" smtClean="0"/>
          </a:p>
          <a:p>
            <a:pPr marL="0" indent="0" algn="ctr">
              <a:buNone/>
            </a:pPr>
            <a:r>
              <a:rPr lang="ro-RO" sz="5400" dirty="0" smtClean="0"/>
              <a:t>Vă mulțumim!</a:t>
            </a:r>
            <a:endParaRPr lang="en-US" sz="54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77334" y="4606506"/>
            <a:ext cx="5982258" cy="1725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AUTORITATEA NA</a:t>
            </a:r>
            <a:r>
              <a:rPr lang="ro-RO" dirty="0" smtClean="0"/>
              <a:t>ȚIONALĂ PENTRU CALIFICĂRI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>
                <a:hlinkClick r:id="rId2"/>
              </a:rPr>
              <a:t>office@anc.edu.ro</a:t>
            </a:r>
            <a:r>
              <a:rPr lang="ro-RO" dirty="0" smtClean="0"/>
              <a:t> 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/>
              <a:t>www.anc.edu.ro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832012" y="626721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E50D555-AD09-4184-8F27-884809BFB095}" type="slidenum">
              <a:rPr lang="en-US" sz="900" smtClean="0">
                <a:solidFill>
                  <a:srgbClr val="5FCBEF"/>
                </a:solidFill>
                <a:latin typeface="Trebuchet MS" panose="020B0603020202020204"/>
              </a:rPr>
              <a:pPr>
                <a:defRPr/>
              </a:pPr>
              <a:t>17</a:t>
            </a:fld>
            <a:endParaRPr lang="en-US" sz="900">
              <a:solidFill>
                <a:srgbClr val="5FCBEF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91501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120" y="880107"/>
            <a:ext cx="8613316" cy="940068"/>
          </a:xfrm>
        </p:spPr>
        <p:txBody>
          <a:bodyPr>
            <a:noAutofit/>
          </a:bodyPr>
          <a:lstStyle/>
          <a:p>
            <a:pPr algn="ctr"/>
            <a:r>
              <a:rPr lang="ro-RO" sz="4000" dirty="0" smtClean="0"/>
              <a:t>ISCED–F – DOMENII LARGI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1" y="1820175"/>
            <a:ext cx="8596668" cy="4316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r>
              <a:rPr lang="en-US" b="1" i="1" dirty="0"/>
              <a:t>01 </a:t>
            </a:r>
            <a:r>
              <a:rPr lang="en-US" b="1" i="1" dirty="0" err="1" smtClean="0"/>
              <a:t>Educa</a:t>
            </a:r>
            <a:r>
              <a:rPr lang="ro-RO" b="1" i="1" dirty="0" smtClean="0"/>
              <a:t>ție</a:t>
            </a:r>
            <a:r>
              <a:rPr lang="en-US" b="1" i="1" dirty="0" smtClean="0"/>
              <a:t> </a:t>
            </a:r>
            <a:endParaRPr lang="ro-RO" b="1" i="1" dirty="0" smtClean="0"/>
          </a:p>
          <a:p>
            <a:r>
              <a:rPr lang="en-US" b="1" i="1" dirty="0"/>
              <a:t>02 Arte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umaniste</a:t>
            </a:r>
            <a:endParaRPr lang="ro-RO" b="1" i="1" dirty="0" smtClean="0"/>
          </a:p>
          <a:p>
            <a:r>
              <a:rPr lang="en-US" b="1" i="1" dirty="0" smtClean="0"/>
              <a:t>03 </a:t>
            </a:r>
            <a:r>
              <a:rPr lang="ro-RO" b="1" i="1" dirty="0" smtClean="0"/>
              <a:t>Științe sociale, jurnalism și informații</a:t>
            </a:r>
          </a:p>
          <a:p>
            <a:r>
              <a:rPr lang="en-US" b="1" i="1" dirty="0"/>
              <a:t>04 </a:t>
            </a:r>
            <a:r>
              <a:rPr lang="en-US" b="1" i="1" dirty="0" err="1"/>
              <a:t>Afaceri</a:t>
            </a:r>
            <a:r>
              <a:rPr lang="en-US" b="1" i="1" dirty="0"/>
              <a:t>, </a:t>
            </a:r>
            <a:r>
              <a:rPr lang="en-US" b="1" i="1" dirty="0" err="1"/>
              <a:t>administraţie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 smtClean="0"/>
              <a:t>drept</a:t>
            </a:r>
            <a:endParaRPr lang="ro-RO" b="1" i="1" dirty="0" smtClean="0"/>
          </a:p>
          <a:p>
            <a:r>
              <a:rPr lang="en-US" b="1" i="1" dirty="0"/>
              <a:t>05 </a:t>
            </a:r>
            <a:r>
              <a:rPr lang="en-US" b="1" i="1" dirty="0" err="1"/>
              <a:t>Ştiinţele</a:t>
            </a:r>
            <a:r>
              <a:rPr lang="en-US" b="1" i="1" dirty="0"/>
              <a:t> </a:t>
            </a:r>
            <a:r>
              <a:rPr lang="en-US" b="1" i="1" dirty="0" err="1"/>
              <a:t>naturii</a:t>
            </a:r>
            <a:r>
              <a:rPr lang="en-US" b="1" i="1" dirty="0"/>
              <a:t>, </a:t>
            </a:r>
            <a:r>
              <a:rPr lang="en-US" b="1" i="1" dirty="0" err="1"/>
              <a:t>matematică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statistică</a:t>
            </a:r>
            <a:endParaRPr lang="ro-RO" b="1" i="1" dirty="0" smtClean="0"/>
          </a:p>
          <a:p>
            <a:r>
              <a:rPr lang="fr-FR" b="1" i="1" dirty="0"/>
              <a:t>06 </a:t>
            </a:r>
            <a:r>
              <a:rPr lang="fr-FR" b="1" i="1" dirty="0" err="1"/>
              <a:t>Tehnologia</a:t>
            </a:r>
            <a:r>
              <a:rPr lang="fr-FR" b="1" i="1" dirty="0"/>
              <a:t> </a:t>
            </a:r>
            <a:r>
              <a:rPr lang="fr-FR" b="1" i="1" dirty="0" err="1"/>
              <a:t>informaţiei</a:t>
            </a:r>
            <a:r>
              <a:rPr lang="fr-FR" b="1" i="1" dirty="0"/>
              <a:t> </a:t>
            </a:r>
            <a:r>
              <a:rPr lang="fr-FR" b="1" i="1" dirty="0" err="1"/>
              <a:t>şi</a:t>
            </a:r>
            <a:r>
              <a:rPr lang="fr-FR" b="1" i="1" dirty="0"/>
              <a:t> </a:t>
            </a:r>
            <a:r>
              <a:rPr lang="fr-FR" b="1" i="1" dirty="0" err="1"/>
              <a:t>comunicaţiilor</a:t>
            </a:r>
            <a:r>
              <a:rPr lang="fr-FR" b="1" i="1" dirty="0"/>
              <a:t> (TIC)</a:t>
            </a:r>
            <a:endParaRPr lang="ro-RO" b="1" i="1" dirty="0" smtClean="0"/>
          </a:p>
          <a:p>
            <a:r>
              <a:rPr lang="en-US" b="1" i="1" dirty="0"/>
              <a:t>07 </a:t>
            </a:r>
            <a:r>
              <a:rPr lang="en-US" b="1" i="1" dirty="0" err="1"/>
              <a:t>Inginerie</a:t>
            </a:r>
            <a:r>
              <a:rPr lang="en-US" b="1" i="1" dirty="0"/>
              <a:t>, </a:t>
            </a:r>
            <a:r>
              <a:rPr lang="en-US" b="1" i="1" dirty="0" err="1"/>
              <a:t>producţie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construcţii</a:t>
            </a:r>
            <a:endParaRPr lang="ro-RO" b="1" i="1" dirty="0" smtClean="0"/>
          </a:p>
          <a:p>
            <a:r>
              <a:rPr lang="en-US" i="1" dirty="0"/>
              <a:t>08 </a:t>
            </a:r>
            <a:r>
              <a:rPr lang="en-US" i="1" dirty="0" err="1"/>
              <a:t>Agricultură</a:t>
            </a:r>
            <a:r>
              <a:rPr lang="en-US" i="1" dirty="0"/>
              <a:t>, </a:t>
            </a:r>
            <a:r>
              <a:rPr lang="en-US" i="1" dirty="0" err="1"/>
              <a:t>silvicultură</a:t>
            </a:r>
            <a:r>
              <a:rPr lang="en-US" i="1" dirty="0"/>
              <a:t>, </a:t>
            </a:r>
            <a:r>
              <a:rPr lang="en-US" i="1" dirty="0" err="1"/>
              <a:t>piscicultură</a:t>
            </a:r>
            <a:r>
              <a:rPr lang="en-US" i="1" dirty="0"/>
              <a:t> </a:t>
            </a:r>
            <a:r>
              <a:rPr lang="en-US" i="1" dirty="0" err="1"/>
              <a:t>şi</a:t>
            </a:r>
            <a:r>
              <a:rPr lang="en-US" i="1" dirty="0"/>
              <a:t> </a:t>
            </a:r>
            <a:r>
              <a:rPr lang="en-US" i="1" dirty="0" err="1"/>
              <a:t>ştiinţe</a:t>
            </a:r>
            <a:r>
              <a:rPr lang="en-US" i="1" dirty="0"/>
              <a:t> </a:t>
            </a:r>
            <a:r>
              <a:rPr lang="en-US" i="1" dirty="0" err="1" smtClean="0"/>
              <a:t>veterinare</a:t>
            </a:r>
            <a:endParaRPr lang="ro-RO" i="1" dirty="0" smtClean="0"/>
          </a:p>
          <a:p>
            <a:r>
              <a:rPr lang="en-US" b="1" i="1" dirty="0" smtClean="0"/>
              <a:t>09 </a:t>
            </a:r>
            <a:r>
              <a:rPr lang="en-US" b="1" i="1" dirty="0" err="1"/>
              <a:t>Sănătate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asistenţă</a:t>
            </a:r>
            <a:r>
              <a:rPr lang="en-US" b="1" i="1" dirty="0"/>
              <a:t> </a:t>
            </a:r>
            <a:r>
              <a:rPr lang="en-US" b="1" i="1" dirty="0" smtClean="0"/>
              <a:t>social</a:t>
            </a:r>
            <a:r>
              <a:rPr lang="ro-RO" b="1" i="1" dirty="0" smtClean="0"/>
              <a:t>ă</a:t>
            </a:r>
          </a:p>
          <a:p>
            <a:r>
              <a:rPr lang="en-US" b="1" i="1" dirty="0" smtClean="0"/>
              <a:t>10 </a:t>
            </a:r>
            <a:r>
              <a:rPr lang="en-US" b="1" i="1" dirty="0" err="1" smtClean="0"/>
              <a:t>Servic</a:t>
            </a:r>
            <a:r>
              <a:rPr lang="ro-RO" b="1" i="1" dirty="0" smtClean="0"/>
              <a:t>ii</a:t>
            </a:r>
            <a:endParaRPr lang="en-US" b="1" i="1" dirty="0" smtClean="0"/>
          </a:p>
          <a:p>
            <a:pPr marL="0" indent="0">
              <a:buNone/>
            </a:pPr>
            <a:endParaRPr lang="ro-RO" sz="1900" b="1" i="1" dirty="0" smtClean="0"/>
          </a:p>
          <a:p>
            <a:pPr marL="0" indent="0">
              <a:buNone/>
            </a:pPr>
            <a:r>
              <a:rPr lang="en-US" sz="1900" b="1" i="1" dirty="0" err="1" smtClean="0"/>
              <a:t>Bolduit</a:t>
            </a:r>
            <a:r>
              <a:rPr lang="en-US" sz="1900" b="1" i="1" dirty="0" smtClean="0"/>
              <a:t> </a:t>
            </a:r>
            <a:r>
              <a:rPr lang="en-US" sz="1900" b="1" i="1" dirty="0" err="1" smtClean="0"/>
              <a:t>ce</a:t>
            </a:r>
            <a:r>
              <a:rPr lang="en-US" sz="1900" b="1" i="1" dirty="0" smtClean="0"/>
              <a:t> exist</a:t>
            </a:r>
            <a:r>
              <a:rPr lang="ro-RO" sz="1900" b="1" i="1" dirty="0" smtClean="0"/>
              <a:t>ă</a:t>
            </a:r>
            <a:r>
              <a:rPr lang="en-US" sz="1900" b="1" i="1" dirty="0" smtClean="0"/>
              <a:t> la </a:t>
            </a:r>
            <a:r>
              <a:rPr lang="ro-RO" sz="1900" b="1" i="1" dirty="0" smtClean="0"/>
              <a:t>Universitatea </a:t>
            </a:r>
            <a:r>
              <a:rPr lang="en-US" sz="1900" b="1" dirty="0"/>
              <a:t>"ALEXANDRU IOAN CUZA" DIN IAŞI </a:t>
            </a:r>
            <a:endParaRPr lang="en-US" sz="1900" b="1" i="1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7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09" y="2510287"/>
            <a:ext cx="10515600" cy="1250741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/>
              <a:t>Universitatea</a:t>
            </a:r>
            <a:r>
              <a:rPr lang="en-US" sz="4800" dirty="0"/>
              <a:t> </a:t>
            </a:r>
            <a:r>
              <a:rPr lang="en-US" sz="4800" dirty="0" smtClean="0"/>
              <a:t>“</a:t>
            </a:r>
            <a:r>
              <a:rPr lang="en-US" sz="4800" dirty="0" err="1" smtClean="0"/>
              <a:t>Alexandru</a:t>
            </a:r>
            <a:r>
              <a:rPr lang="en-US" sz="4800" dirty="0" smtClean="0"/>
              <a:t> </a:t>
            </a:r>
            <a:r>
              <a:rPr lang="en-US" sz="4800" dirty="0" err="1"/>
              <a:t>Ioan</a:t>
            </a:r>
            <a:r>
              <a:rPr lang="en-US" sz="4800" dirty="0"/>
              <a:t> </a:t>
            </a:r>
            <a:r>
              <a:rPr lang="en-US" sz="4800" dirty="0" err="1" smtClean="0"/>
              <a:t>Cuza</a:t>
            </a:r>
            <a:r>
              <a:rPr lang="en-US" sz="4800" dirty="0" smtClean="0"/>
              <a:t>” </a:t>
            </a:r>
            <a:r>
              <a:rPr lang="ro-RO" sz="4800" dirty="0" smtClean="0"/>
              <a:t> </a:t>
            </a:r>
            <a:br>
              <a:rPr lang="ro-RO" sz="4800" dirty="0" smtClean="0"/>
            </a:br>
            <a:r>
              <a:rPr lang="ro-RO" sz="4800" dirty="0" smtClean="0"/>
              <a:t>din </a:t>
            </a:r>
            <a:r>
              <a:rPr lang="ro-RO" sz="4800" dirty="0"/>
              <a:t>IAȘI</a:t>
            </a:r>
            <a:endParaRPr lang="en-US" sz="48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9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691" y="701115"/>
            <a:ext cx="10515600" cy="892285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1-</a:t>
            </a:r>
            <a:r>
              <a:rPr lang="ro-RO" sz="4000" dirty="0" smtClean="0"/>
              <a:t>ȘTIINȚE ALE EDUCAȚIEI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271706"/>
              </p:ext>
            </p:extLst>
          </p:nvPr>
        </p:nvGraphicFramePr>
        <p:xfrm>
          <a:off x="555586" y="1379688"/>
          <a:ext cx="11199809" cy="5251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47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80721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221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296012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15816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221736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5071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18201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30848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8524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3714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77557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446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4446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pedagogice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(Education science)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</a:p>
                    <a:p>
                      <a:pPr algn="l" fontAlgn="b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educației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5913568"/>
                  </a:ext>
                </a:extLst>
              </a:tr>
              <a:tr h="4534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învăţământul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preşcolar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(Training for pre-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 ale educației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Pedagogia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învățământului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primar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preșcolar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6685101"/>
                  </a:ext>
                </a:extLst>
              </a:tr>
              <a:tr h="6017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fără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anumită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 training without subject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educației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Psihopedagogie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specială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24270837"/>
                  </a:ext>
                </a:extLst>
              </a:tr>
              <a:tr h="6017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fără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anumită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 training without subject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educației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Pedagogie</a:t>
                      </a:r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socială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1126025"/>
                  </a:ext>
                </a:extLst>
              </a:tr>
              <a:tr h="6017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anumită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 training with subject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ortodoxă</a:t>
                      </a:r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didactică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0290997"/>
                  </a:ext>
                </a:extLst>
              </a:tr>
              <a:tr h="6017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anumită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 training with subject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romano-catolică</a:t>
                      </a:r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didactică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4646335"/>
                  </a:ext>
                </a:extLst>
              </a:tr>
              <a:tr h="6017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(Services)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personale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(Personal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sportivă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0771151"/>
                  </a:ext>
                </a:extLst>
              </a:tr>
              <a:tr h="6017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(Services)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individuale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personale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(Personal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 Știința sportului și educației fizice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performanță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motrică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9798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128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65" y="859579"/>
            <a:ext cx="10515600" cy="62428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2-ARTE </a:t>
            </a:r>
            <a:r>
              <a:rPr lang="ro-RO" sz="4000" dirty="0" smtClean="0"/>
              <a:t>Ș</a:t>
            </a:r>
            <a:r>
              <a:rPr lang="en-US" sz="4000" dirty="0" smtClean="0"/>
              <a:t>I </a:t>
            </a:r>
            <a:r>
              <a:rPr lang="ro-RO" sz="4000" dirty="0" smtClean="0"/>
              <a:t>ȘTIINȚE UMANISTE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458657"/>
              </p:ext>
            </p:extLst>
          </p:nvPr>
        </p:nvGraphicFramePr>
        <p:xfrm>
          <a:off x="646979" y="1483860"/>
          <a:ext cx="11273172" cy="5027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5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915388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1583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94807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8381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17823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115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337415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73235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60452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0718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8001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532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133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excluding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theology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 romano-catolică pastorală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8185336"/>
                  </a:ext>
                </a:extLst>
              </a:tr>
              <a:tr h="6133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excluding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theology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ortodoxă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pastorală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5643956"/>
                  </a:ext>
                </a:extLst>
              </a:tr>
              <a:tr h="6133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excluding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theology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 ortodoxă asistență socială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81418153"/>
                  </a:ext>
                </a:extLst>
              </a:tr>
              <a:tr h="6133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excluding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theology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romano-catolică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4384002"/>
                  </a:ext>
                </a:extLst>
              </a:tr>
              <a:tr h="6133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excluding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arheologie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archaeology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6559529"/>
                  </a:ext>
                </a:extLst>
              </a:tr>
              <a:tr h="6133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excluding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arheologie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archaeology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4635625"/>
                  </a:ext>
                </a:extLst>
              </a:tr>
              <a:tr h="6133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(Arts)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frumoase</a:t>
                      </a:r>
                      <a:endParaRPr lang="ro-RO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(Fine arts)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vizuale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sacră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3751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70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604" y="946194"/>
            <a:ext cx="10515600" cy="624280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2-ARTE </a:t>
            </a:r>
            <a:r>
              <a:rPr lang="ro-RO" sz="4000" dirty="0"/>
              <a:t>Ș</a:t>
            </a:r>
            <a:r>
              <a:rPr lang="en-US" sz="4000" dirty="0"/>
              <a:t>I </a:t>
            </a:r>
            <a:r>
              <a:rPr lang="ro-RO" sz="4000" dirty="0"/>
              <a:t>ȘTIINȚE UMANISTE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646979" y="1644615"/>
          <a:ext cx="11248850" cy="4528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403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869060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22161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1925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2770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72939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2421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55695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93340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5902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05017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0311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709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810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excluding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arheologie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archaeology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Arhivistică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9953917"/>
                  </a:ext>
                </a:extLst>
              </a:tr>
              <a:tr h="7810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excluding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etică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Philosophy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ethics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Filozofie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3991838"/>
                  </a:ext>
                </a:extLst>
              </a:tr>
              <a:tr h="626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acquisition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română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 O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engleză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franceză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germană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rusă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italiană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spaniolă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8185336"/>
                  </a:ext>
                </a:extLst>
              </a:tr>
              <a:tr h="626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acquisition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română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comparată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6559529"/>
                  </a:ext>
                </a:extLst>
              </a:tr>
              <a:tr h="6267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acquisition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latină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greacă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veche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031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65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640" y="911222"/>
            <a:ext cx="10515600" cy="62428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2-ARTE </a:t>
            </a:r>
            <a:r>
              <a:rPr lang="ro-RO" sz="4000" dirty="0" smtClean="0"/>
              <a:t>Ș</a:t>
            </a:r>
            <a:r>
              <a:rPr lang="en-US" sz="4000" dirty="0" smtClean="0"/>
              <a:t>I </a:t>
            </a:r>
            <a:r>
              <a:rPr lang="ro-RO" sz="4000" dirty="0" smtClean="0"/>
              <a:t>ȘTIINȚE UMANISTE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636252" y="1535502"/>
          <a:ext cx="11094430" cy="5100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343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938437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6955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3338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4255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31092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889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26038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8030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5079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4620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67482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368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355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acquisition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Traducere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interpretare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6407295"/>
                  </a:ext>
                </a:extLst>
              </a:tr>
              <a:tr h="6590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lingvistică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linguistics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comparată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5861357"/>
                  </a:ext>
                </a:extLst>
              </a:tr>
              <a:tr h="9237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lingvistică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linguistics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(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engleză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franceză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germană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rusă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italiană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spaniolă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-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română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3991838"/>
                  </a:ext>
                </a:extLst>
              </a:tr>
              <a:tr h="13809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lingvistică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linguistics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(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engleză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franceză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germană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rusă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italiană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spaniolă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-O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 (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engleză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franceză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germană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rusă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italiană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spaniolă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8068757"/>
                  </a:ext>
                </a:extLst>
              </a:tr>
              <a:tr h="6468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lingvistică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linguistics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A-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comparată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8208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63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67" y="1049245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3-</a:t>
            </a:r>
            <a:r>
              <a:rPr lang="ro-RO" sz="4000" dirty="0" smtClean="0"/>
              <a:t>ȘTIINȚE SOCIALE</a:t>
            </a:r>
            <a:r>
              <a:rPr lang="en-US" sz="4000" dirty="0" smtClean="0"/>
              <a:t> JURNALISM </a:t>
            </a:r>
            <a:r>
              <a:rPr lang="ro-RO" sz="4000" dirty="0" smtClean="0"/>
              <a:t>Ș</a:t>
            </a:r>
            <a:r>
              <a:rPr lang="en-US" sz="4000" dirty="0" smtClean="0"/>
              <a:t>I INFORMARE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612474" y="1794295"/>
          <a:ext cx="11033185" cy="4660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0122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6955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4985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7664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251064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0703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6104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21434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1247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11801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3188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engleză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Economics and finance)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330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internaționale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internaționale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5436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(Political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Relații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internaționale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europene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Relații internaționale și studii europene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646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(Political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politice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7655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 și științe comportamentale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55123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573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66" y="1135509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3-</a:t>
            </a:r>
            <a:r>
              <a:rPr lang="ro-RO" sz="4000" dirty="0" smtClean="0"/>
              <a:t>ȘTIINȚE SOCIALE</a:t>
            </a:r>
            <a:r>
              <a:rPr lang="en-US" sz="4000" dirty="0" smtClean="0"/>
              <a:t> JURNALISM </a:t>
            </a:r>
            <a:r>
              <a:rPr lang="ro-RO" sz="4000" dirty="0" smtClean="0"/>
              <a:t>Ș</a:t>
            </a:r>
            <a:r>
              <a:rPr lang="en-US" sz="4000" dirty="0" smtClean="0"/>
              <a:t>I INFORMARE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/>
          </p:nvPr>
        </p:nvGraphicFramePr>
        <p:xfrm>
          <a:off x="612473" y="2123807"/>
          <a:ext cx="11101729" cy="4145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3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7849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54176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3806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1814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9146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0832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25993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6928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3772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28370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8213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592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714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6293763"/>
                  </a:ext>
                </a:extLst>
              </a:tr>
              <a:tr h="8714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4015002"/>
                  </a:ext>
                </a:extLst>
              </a:tr>
              <a:tr h="8714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americane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engleză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93624458"/>
                  </a:ext>
                </a:extLst>
              </a:tr>
              <a:tr h="8714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 şi realizare de reportaje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2632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69268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3841</Words>
  <Application>Microsoft Office PowerPoint</Application>
  <PresentationFormat>Widescreen</PresentationFormat>
  <Paragraphs>1003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Trebuchet MS</vt:lpstr>
      <vt:lpstr>Wingdings 3</vt:lpstr>
      <vt:lpstr>Custom Design</vt:lpstr>
      <vt:lpstr>Office Theme</vt:lpstr>
      <vt:lpstr>            Corelarea ISCED cu HG  privind domeniile de studii, pentru  UNIVERSITATEA “ALEXANDRU IOAN CUZA”  DIN IAȘI  </vt:lpstr>
      <vt:lpstr>ISCED–F – DOMENII LARGI </vt:lpstr>
      <vt:lpstr>Universitatea “Alexandru Ioan Cuza”   din IAȘI</vt:lpstr>
      <vt:lpstr>1-ȘTIINȚE ALE EDUCAȚIEI</vt:lpstr>
      <vt:lpstr>2-ARTE ȘI ȘTIINȚE UMANISTE</vt:lpstr>
      <vt:lpstr>2-ARTE ȘI ȘTIINȚE UMANISTE</vt:lpstr>
      <vt:lpstr>2-ARTE ȘI ȘTIINȚE UMANISTE</vt:lpstr>
      <vt:lpstr>3-ȘTIINȚE SOCIALE JURNALISM ȘI INFORMARE </vt:lpstr>
      <vt:lpstr>3-ȘTIINȚE SOCIALE JURNALISM ȘI INFORMARE </vt:lpstr>
      <vt:lpstr>4-AFACERI, ADMINISTRAȚIE ȘI DREPT </vt:lpstr>
      <vt:lpstr>4-AFACERI, ADMINISTRAȚIE ȘI DREPT </vt:lpstr>
      <vt:lpstr>5-ȘTIINȚELE  NATURII, MATEMATICĂ ȘI STATISTICĂ  </vt:lpstr>
      <vt:lpstr>5-ȘTIINȚELE NATURII, MATEMATICĂ ȘI STATISTICĂ  </vt:lpstr>
      <vt:lpstr>PowerPoint Presentation</vt:lpstr>
      <vt:lpstr>PowerPoint Presentation</vt:lpstr>
      <vt:lpstr>9-SĂNĂTATE ȘI ASISTENȚĂ SOCIALĂ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Corelare  ISCED-HG</dc:title>
  <dc:creator>ANC</dc:creator>
  <cp:lastModifiedBy>Windows User</cp:lastModifiedBy>
  <cp:revision>45</cp:revision>
  <dcterms:modified xsi:type="dcterms:W3CDTF">2019-05-10T13:04:07Z</dcterms:modified>
</cp:coreProperties>
</file>