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33" r:id="rId1"/>
    <p:sldMasterId id="2147484321" r:id="rId2"/>
  </p:sldMasterIdLst>
  <p:notesMasterIdLst>
    <p:notesMasterId r:id="rId22"/>
  </p:notesMasterIdLst>
  <p:handoutMasterIdLst>
    <p:handoutMasterId r:id="rId23"/>
  </p:handoutMasterIdLst>
  <p:sldIdLst>
    <p:sldId id="425" r:id="rId3"/>
    <p:sldId id="424" r:id="rId4"/>
    <p:sldId id="433" r:id="rId5"/>
    <p:sldId id="442" r:id="rId6"/>
    <p:sldId id="503" r:id="rId7"/>
    <p:sldId id="489" r:id="rId8"/>
    <p:sldId id="490" r:id="rId9"/>
    <p:sldId id="491" r:id="rId10"/>
    <p:sldId id="492" r:id="rId11"/>
    <p:sldId id="494" r:id="rId12"/>
    <p:sldId id="495" r:id="rId13"/>
    <p:sldId id="496" r:id="rId14"/>
    <p:sldId id="497" r:id="rId15"/>
    <p:sldId id="498" r:id="rId16"/>
    <p:sldId id="499" r:id="rId17"/>
    <p:sldId id="500" r:id="rId18"/>
    <p:sldId id="501" r:id="rId19"/>
    <p:sldId id="502" r:id="rId20"/>
    <p:sldId id="493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63BF898-EABF-479F-88B7-0DC50895817D}">
          <p14:sldIdLst>
            <p14:sldId id="425"/>
            <p14:sldId id="424"/>
            <p14:sldId id="433"/>
            <p14:sldId id="442"/>
            <p14:sldId id="503"/>
            <p14:sldId id="489"/>
            <p14:sldId id="490"/>
            <p14:sldId id="491"/>
            <p14:sldId id="492"/>
            <p14:sldId id="494"/>
            <p14:sldId id="495"/>
            <p14:sldId id="496"/>
            <p14:sldId id="497"/>
            <p14:sldId id="498"/>
            <p14:sldId id="499"/>
            <p14:sldId id="500"/>
            <p14:sldId id="501"/>
            <p14:sldId id="502"/>
            <p14:sldId id="493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0701AE-0CF1-43D7-BBD5-76B1130CD5C4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A9963-FB9B-4D46-BF49-F5557EDBD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7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2744" y="1672281"/>
            <a:ext cx="9983586" cy="3196281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b="1" dirty="0"/>
              <a:t/>
            </a:r>
            <a:br>
              <a:rPr lang="ro-RO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/>
              <a:t>Corelarea</a:t>
            </a:r>
            <a:r>
              <a:rPr lang="en-US" b="1" dirty="0"/>
              <a:t> ISCED cu HG </a:t>
            </a:r>
            <a:r>
              <a:rPr lang="ro-RO" b="1" dirty="0"/>
              <a:t/>
            </a:r>
            <a:br>
              <a:rPr lang="ro-RO" b="1" dirty="0"/>
            </a:br>
            <a:r>
              <a:rPr lang="en-US" b="1" dirty="0" err="1"/>
              <a:t>privind</a:t>
            </a:r>
            <a:r>
              <a:rPr lang="en-US" b="1" dirty="0"/>
              <a:t> </a:t>
            </a:r>
            <a:r>
              <a:rPr lang="en-US" b="1" dirty="0" err="1"/>
              <a:t>domeniile</a:t>
            </a:r>
            <a:r>
              <a:rPr lang="en-US" b="1" dirty="0"/>
              <a:t> de </a:t>
            </a:r>
            <a:r>
              <a:rPr lang="en-US" b="1" dirty="0" err="1"/>
              <a:t>studii</a:t>
            </a:r>
            <a:r>
              <a:rPr lang="ro-RO" b="1" dirty="0"/>
              <a:t>, pentru </a:t>
            </a:r>
            <a:r>
              <a:rPr lang="ro-RO" b="1" dirty="0">
                <a:solidFill>
                  <a:srgbClr val="222222"/>
                </a:solidFill>
              </a:rPr>
              <a:t/>
            </a:r>
            <a:br>
              <a:rPr lang="ro-RO" b="1" dirty="0">
                <a:solidFill>
                  <a:srgbClr val="222222"/>
                </a:solidFill>
              </a:rPr>
            </a:br>
            <a:r>
              <a:rPr lang="en-US" b="1" dirty="0" smtClean="0"/>
              <a:t>UNIVERSITATEA </a:t>
            </a:r>
            <a:r>
              <a:rPr lang="ro-RO" b="1" dirty="0" smtClean="0"/>
              <a:t>TEHNICĂ „GHEORGHE ASACHI” DIN IAȘI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4869" y="5425541"/>
            <a:ext cx="11017958" cy="11826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Autoritatea Na</a:t>
            </a:r>
            <a:r>
              <a:rPr lang="ro-RO" sz="3600" dirty="0" smtClean="0"/>
              <a:t>ț</a:t>
            </a:r>
            <a:r>
              <a:rPr lang="en-US" sz="3600" dirty="0" err="1" smtClean="0"/>
              <a:t>ional</a:t>
            </a:r>
            <a:r>
              <a:rPr lang="ro-RO" sz="3600" dirty="0" smtClean="0"/>
              <a:t>ă</a:t>
            </a:r>
            <a:r>
              <a:rPr lang="en-US" sz="3600" dirty="0" smtClean="0"/>
              <a:t> pentru </a:t>
            </a:r>
            <a:r>
              <a:rPr lang="en-US" sz="3600" dirty="0" err="1" smtClean="0"/>
              <a:t>Calific</a:t>
            </a:r>
            <a:r>
              <a:rPr lang="ro-RO" sz="3600" dirty="0" smtClean="0"/>
              <a:t>ă</a:t>
            </a:r>
            <a:r>
              <a:rPr lang="en-US" sz="3600" dirty="0" err="1" smtClean="0"/>
              <a:t>ri</a:t>
            </a:r>
            <a:r>
              <a:rPr lang="en-US" sz="3600" dirty="0" smtClean="0"/>
              <a:t> -</a:t>
            </a:r>
            <a:r>
              <a:rPr lang="ro-RO" sz="3600" dirty="0" smtClean="0"/>
              <a:t> </a:t>
            </a:r>
            <a:r>
              <a:rPr lang="en-US" sz="3600" dirty="0" smtClean="0"/>
              <a:t>ANC  </a:t>
            </a:r>
          </a:p>
          <a:p>
            <a:pPr algn="ctr"/>
            <a:r>
              <a:rPr lang="en-US" sz="2000" dirty="0" smtClean="0"/>
              <a:t>Pre</a:t>
            </a:r>
            <a:r>
              <a:rPr lang="ro-RO" sz="2000" dirty="0" smtClean="0"/>
              <a:t>ș</a:t>
            </a:r>
            <a:r>
              <a:rPr lang="en-US" sz="2000" dirty="0" err="1" smtClean="0"/>
              <a:t>edinte</a:t>
            </a:r>
            <a:r>
              <a:rPr lang="en-US" sz="2000" dirty="0" smtClean="0"/>
              <a:t> </a:t>
            </a:r>
            <a:r>
              <a:rPr lang="en-US" sz="2000" dirty="0" err="1" smtClean="0"/>
              <a:t>Tiberiu</a:t>
            </a:r>
            <a:r>
              <a:rPr lang="en-US" sz="2000" dirty="0" smtClean="0"/>
              <a:t> </a:t>
            </a:r>
            <a:r>
              <a:rPr lang="en-US" sz="2000" dirty="0" err="1" smtClean="0"/>
              <a:t>Dobrescu</a:t>
            </a:r>
            <a:endParaRPr lang="ro-RO" sz="2000" dirty="0" smtClean="0"/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97160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177036"/>
              </p:ext>
            </p:extLst>
          </p:nvPr>
        </p:nvGraphicFramePr>
        <p:xfrm>
          <a:off x="526209" y="1630392"/>
          <a:ext cx="11039715" cy="4638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19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2791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51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925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336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94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936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7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942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104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7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 și robotică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53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606" y="863644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8282237"/>
              </p:ext>
            </p:extLst>
          </p:nvPr>
        </p:nvGraphicFramePr>
        <p:xfrm>
          <a:off x="642548" y="1457398"/>
          <a:ext cx="11039715" cy="5190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19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2626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9427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0666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751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67481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6573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936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722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6017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8144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89549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223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428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Mașini și sisteme hidraulice și pneumatice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428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echipamente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termice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9428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9428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Mașini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instalații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  <a:tr h="7967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 industrial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432665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83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97160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152353"/>
              </p:ext>
            </p:extLst>
          </p:nvPr>
        </p:nvGraphicFramePr>
        <p:xfrm>
          <a:off x="526209" y="1630392"/>
          <a:ext cx="11039715" cy="4638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19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2791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51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925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336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94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936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7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942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104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7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Echipamente pentru procese industriale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sudării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autovehiculelor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 de autovehicule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propulsie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14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97160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227237"/>
              </p:ext>
            </p:extLst>
          </p:nvPr>
        </p:nvGraphicFramePr>
        <p:xfrm>
          <a:off x="526209" y="1630392"/>
          <a:ext cx="11039715" cy="4932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19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2791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51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925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336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94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936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7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942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104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7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transporturilor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autovehiculelor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 rutiere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Motor vehicles, ships and aircraft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 construcțiilor de mașini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neclasificate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Engineering and engineering trades not elsewhere classified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 fină și nanotehnologii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Inginerie, producţie şi construcţii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Materials (glass, paper, plastic and wood)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445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97160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982307"/>
              </p:ext>
            </p:extLst>
          </p:nvPr>
        </p:nvGraphicFramePr>
        <p:xfrm>
          <a:off x="526209" y="1630392"/>
          <a:ext cx="11039715" cy="5099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19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39661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1898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8051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2508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81232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889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2263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8030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5673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8739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463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79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materialelor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procesării materialelor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79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Textile (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îmbrăcăminte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încălţăminte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articole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 de producție digitală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15159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</a:t>
                      </a:r>
                      <a:endParaRPr lang="it-IT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9791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Minerit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extractivă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geodezică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Măsurători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terestre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cadastru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44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97160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578476"/>
              </p:ext>
            </p:extLst>
          </p:nvPr>
        </p:nvGraphicFramePr>
        <p:xfrm>
          <a:off x="526209" y="1630392"/>
          <a:ext cx="11039715" cy="4638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19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0256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27221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72281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6017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177581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94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936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7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942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104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7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urbanism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planning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 și urbanism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civil engineering)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 civile, industriale și agricole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 şi construcţii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(Architecture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 şi inginerie civilă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(Building and civil engineering)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Căi ferate, drumuri și poduri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civilă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civil engineering)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680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97160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645331"/>
              </p:ext>
            </p:extLst>
          </p:nvPr>
        </p:nvGraphicFramePr>
        <p:xfrm>
          <a:off x="526208" y="1630392"/>
          <a:ext cx="10869282" cy="5099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50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7782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59796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0575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19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0752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242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1325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96778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488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2378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4876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916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423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civil engineering)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Amenajări și construcții hidrotehnice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8423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civil engineering)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Îmbunătățiri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funciare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rurală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8423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Architecture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civilă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(Building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civil engineering)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civilă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instalațiilor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Instalații pentru construcții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19809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materiale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011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97160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3951580"/>
              </p:ext>
            </p:extLst>
          </p:nvPr>
        </p:nvGraphicFramePr>
        <p:xfrm>
          <a:off x="526208" y="1630392"/>
          <a:ext cx="10869282" cy="42168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50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7782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59796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0575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19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0752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242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1325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96778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488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2378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4876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916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423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economică în domeniul electric, electronic și energetic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8423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Textile (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îmbrăcăminte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încălţăminte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articole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din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Textiles (clothes, footwear and leather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 și designul produselor textile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8423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Textile (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îmbrăcăminte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încălţăminte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articole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din </a:t>
                      </a:r>
                      <a:r>
                        <a:rPr lang="en-US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piele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Textiles (clothes, footwear and leather</a:t>
                      </a:r>
                      <a:r>
                        <a:rPr lang="ro-R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designul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confecțiilor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înlocuitori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221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97160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63281"/>
              </p:ext>
            </p:extLst>
          </p:nvPr>
        </p:nvGraphicFramePr>
        <p:xfrm>
          <a:off x="526208" y="1630392"/>
          <a:ext cx="10869282" cy="5100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6508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76300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613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05750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19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0752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2242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1325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96778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8488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2378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04876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916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423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Manufacturing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processing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Textile (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îmbrăcăminte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încălţăminte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articole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piele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Textiles (clothes, footwear and leather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 tricotajelor și confecțiilor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8423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economică industrială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8423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648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19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410163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dirty="0"/>
              <a:t>01 </a:t>
            </a:r>
            <a:r>
              <a:rPr lang="en-US" dirty="0" err="1" smtClean="0"/>
              <a:t>Educa</a:t>
            </a:r>
            <a:r>
              <a:rPr lang="ro-RO" dirty="0" smtClean="0"/>
              <a:t>ție</a:t>
            </a:r>
            <a:r>
              <a:rPr lang="en-US" dirty="0" smtClean="0"/>
              <a:t> </a:t>
            </a:r>
            <a:endParaRPr lang="ro-RO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dirty="0" smtClean="0"/>
              <a:t>03 </a:t>
            </a:r>
            <a:r>
              <a:rPr lang="ro-RO" dirty="0" smtClean="0"/>
              <a:t>Științe sociale, jurnalism și informații</a:t>
            </a:r>
          </a:p>
          <a:p>
            <a:r>
              <a:rPr lang="en-US" dirty="0"/>
              <a:t>04 </a:t>
            </a:r>
            <a:r>
              <a:rPr lang="en-US" dirty="0" err="1"/>
              <a:t>Afaceri</a:t>
            </a:r>
            <a:r>
              <a:rPr lang="en-US" dirty="0"/>
              <a:t>, </a:t>
            </a:r>
            <a:r>
              <a:rPr lang="en-US" dirty="0" err="1"/>
              <a:t>administraţie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 smtClean="0"/>
              <a:t>drept</a:t>
            </a:r>
            <a:endParaRPr lang="ro-RO" dirty="0" smtClean="0"/>
          </a:p>
          <a:p>
            <a:r>
              <a:rPr lang="en-US" dirty="0"/>
              <a:t>05 </a:t>
            </a:r>
            <a:r>
              <a:rPr lang="en-US" dirty="0" err="1"/>
              <a:t>Ştiinţele</a:t>
            </a:r>
            <a:r>
              <a:rPr lang="en-US" dirty="0"/>
              <a:t> </a:t>
            </a:r>
            <a:r>
              <a:rPr lang="en-US" dirty="0" err="1"/>
              <a:t>naturii</a:t>
            </a:r>
            <a:r>
              <a:rPr lang="en-US" dirty="0"/>
              <a:t>, </a:t>
            </a:r>
            <a:r>
              <a:rPr lang="en-US" dirty="0" err="1"/>
              <a:t>matematică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statistică</a:t>
            </a:r>
            <a:endParaRPr lang="ro-RO" dirty="0" smtClean="0"/>
          </a:p>
          <a:p>
            <a:r>
              <a:rPr lang="fr-FR" b="1" i="1" dirty="0"/>
              <a:t>06 </a:t>
            </a:r>
            <a:r>
              <a:rPr lang="fr-FR" b="1" i="1" dirty="0" err="1"/>
              <a:t>Tehnologia</a:t>
            </a:r>
            <a:r>
              <a:rPr lang="fr-FR" b="1" i="1" dirty="0"/>
              <a:t> </a:t>
            </a:r>
            <a:r>
              <a:rPr lang="fr-FR" b="1" i="1" dirty="0" err="1"/>
              <a:t>informaţiei</a:t>
            </a:r>
            <a:r>
              <a:rPr lang="fr-FR" b="1" i="1" dirty="0"/>
              <a:t> </a:t>
            </a:r>
            <a:r>
              <a:rPr lang="fr-FR" b="1" i="1" dirty="0" err="1"/>
              <a:t>şi</a:t>
            </a:r>
            <a:r>
              <a:rPr lang="fr-FR" b="1" i="1" dirty="0"/>
              <a:t> </a:t>
            </a:r>
            <a:r>
              <a:rPr lang="fr-FR" b="1" i="1" dirty="0" err="1"/>
              <a:t>comunicaţiilor</a:t>
            </a:r>
            <a:r>
              <a:rPr lang="fr-FR" b="1" i="1" dirty="0"/>
              <a:t> (TIC)</a:t>
            </a:r>
            <a:endParaRPr lang="ro-RO" b="1" i="1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dirty="0"/>
              <a:t>08 </a:t>
            </a:r>
            <a:r>
              <a:rPr lang="en-US" dirty="0" err="1"/>
              <a:t>Agricultură</a:t>
            </a:r>
            <a:r>
              <a:rPr lang="en-US" dirty="0"/>
              <a:t>, </a:t>
            </a:r>
            <a:r>
              <a:rPr lang="en-US" dirty="0" err="1"/>
              <a:t>silvicultură</a:t>
            </a:r>
            <a:r>
              <a:rPr lang="en-US" dirty="0"/>
              <a:t>, </a:t>
            </a:r>
            <a:r>
              <a:rPr lang="en-US" dirty="0" err="1"/>
              <a:t>piscicultură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ştiinţe</a:t>
            </a:r>
            <a:r>
              <a:rPr lang="en-US" dirty="0"/>
              <a:t> </a:t>
            </a:r>
            <a:r>
              <a:rPr lang="en-US" dirty="0" err="1" smtClean="0"/>
              <a:t>veterinare</a:t>
            </a:r>
            <a:endParaRPr lang="ro-RO" dirty="0" smtClean="0"/>
          </a:p>
          <a:p>
            <a:r>
              <a:rPr lang="en-US" dirty="0" smtClean="0"/>
              <a:t>09 </a:t>
            </a:r>
            <a:r>
              <a:rPr lang="en-US" dirty="0" err="1"/>
              <a:t>Sănătate</a:t>
            </a:r>
            <a:r>
              <a:rPr lang="en-US" dirty="0"/>
              <a:t> </a:t>
            </a:r>
            <a:r>
              <a:rPr lang="en-US" dirty="0" err="1"/>
              <a:t>şi</a:t>
            </a:r>
            <a:r>
              <a:rPr lang="en-US" dirty="0"/>
              <a:t> </a:t>
            </a:r>
            <a:r>
              <a:rPr lang="en-US" dirty="0" err="1"/>
              <a:t>asistenţă</a:t>
            </a:r>
            <a:r>
              <a:rPr lang="en-US" dirty="0"/>
              <a:t> </a:t>
            </a:r>
            <a:r>
              <a:rPr lang="en-US" dirty="0" smtClean="0"/>
              <a:t>social</a:t>
            </a:r>
            <a:r>
              <a:rPr lang="ro-RO" dirty="0" smtClean="0"/>
              <a:t>ă</a:t>
            </a:r>
          </a:p>
          <a:p>
            <a:r>
              <a:rPr lang="en-US" b="1" i="1" dirty="0" smtClean="0"/>
              <a:t>10 </a:t>
            </a:r>
            <a:r>
              <a:rPr lang="en-US" b="1" i="1" dirty="0" err="1" smtClean="0"/>
              <a:t>Servic</a:t>
            </a:r>
            <a:r>
              <a:rPr lang="ro-RO" b="1" i="1" dirty="0" smtClean="0"/>
              <a:t>ii</a:t>
            </a:r>
            <a:endParaRPr lang="en-US" b="1" i="1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ro-RO" sz="1900" b="1" i="1" dirty="0" smtClean="0"/>
              <a:t>*</a:t>
            </a:r>
            <a:r>
              <a:rPr lang="en-US" sz="1900" b="1" i="1" dirty="0" smtClean="0"/>
              <a:t>Bold</a:t>
            </a:r>
            <a:r>
              <a:rPr lang="ro-RO" sz="1900" b="1" i="1" dirty="0" smtClean="0"/>
              <a:t>uit</a:t>
            </a:r>
            <a:r>
              <a:rPr lang="en-US" sz="1900" b="1" i="1" dirty="0" smtClean="0"/>
              <a:t>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</a:t>
            </a:r>
            <a:r>
              <a:rPr lang="ro-RO" sz="1900" b="1" i="1" dirty="0" smtClean="0"/>
              <a:t>se regăsește </a:t>
            </a:r>
            <a:r>
              <a:rPr lang="en-US" sz="1900" b="1" i="1" dirty="0" smtClean="0"/>
              <a:t> la </a:t>
            </a:r>
            <a:r>
              <a:rPr lang="en-US" sz="1900" b="1" i="1" dirty="0" err="1"/>
              <a:t>Universitatea</a:t>
            </a:r>
            <a:r>
              <a:rPr lang="en-US" sz="1900" b="1" i="1" dirty="0"/>
              <a:t> </a:t>
            </a:r>
            <a:r>
              <a:rPr lang="ro-RO" sz="1900" b="1" i="1" dirty="0"/>
              <a:t>Tehnică „Gheorghe Asachi” din IAȘI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/>
              <a:t>Universitatea</a:t>
            </a:r>
            <a:r>
              <a:rPr lang="en-US" sz="4800" dirty="0" smtClean="0"/>
              <a:t> </a:t>
            </a:r>
            <a:r>
              <a:rPr lang="ro-RO" sz="4800" dirty="0" smtClean="0"/>
              <a:t>Tehnică „Gheorghe Asachi” din IAȘI</a:t>
            </a:r>
            <a:endParaRPr lang="en-US" sz="4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93233" y="1200076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600" dirty="0" smtClean="0"/>
              <a:t>6-TEHNOLOGIA INFORMAŢIEI ŞI COMUNICAŢIILOR (TIC)</a:t>
            </a:r>
            <a:endParaRPr lang="ro-RO" sz="3600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493399"/>
              </p:ext>
            </p:extLst>
          </p:nvPr>
        </p:nvGraphicFramePr>
        <p:xfrm>
          <a:off x="534441" y="1998478"/>
          <a:ext cx="11033185" cy="2342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931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4112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(Information and Communication Technologies (ICTs) 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(Information and Communication Technologies (ICTs)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(Software and applications development and analysis)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aplicată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199581"/>
              </p:ext>
            </p:extLst>
          </p:nvPr>
        </p:nvGraphicFramePr>
        <p:xfrm>
          <a:off x="407769" y="3875046"/>
          <a:ext cx="10968686" cy="2850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40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5080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1711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070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5983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9497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7279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203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054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5983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4611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7215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0488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15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(Chemical engineering and processes)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biochimice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715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(Chemical engineering and processes)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piele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înlocuitori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7153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(Chemical engineering and processes)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Tehnologie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textilă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757880" y="954889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3600" dirty="0" smtClean="0"/>
              <a:t>10-SERVICII</a:t>
            </a:r>
            <a:endParaRPr lang="en-US" sz="3600" dirty="0"/>
          </a:p>
        </p:txBody>
      </p:sp>
      <p:graphicFrame>
        <p:nvGraphicFramePr>
          <p:cNvPr id="7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088988"/>
              </p:ext>
            </p:extLst>
          </p:nvPr>
        </p:nvGraphicFramePr>
        <p:xfrm>
          <a:off x="375520" y="1577609"/>
          <a:ext cx="11033185" cy="1609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168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483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8468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2589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79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8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118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(Services)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Serviciile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igienă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locul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Hygiene and occupational health services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securitatea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locul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muncă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Occupational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safety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securității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</a:tbl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34312" y="3212195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033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854887"/>
              </p:ext>
            </p:extLst>
          </p:nvPr>
        </p:nvGraphicFramePr>
        <p:xfrm>
          <a:off x="526209" y="1630390"/>
          <a:ext cx="11072666" cy="48115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48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8351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6751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33222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1078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725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971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4276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30216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1078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318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516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787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888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procese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chimice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(Chemical engineering and processes)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substanțelor anorganice și protecția mediului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6888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 şi procese chimice (Chemical engineering and processes)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substanțelor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organice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petrochimie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carbochimie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6888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 şi procese chimice (Chemical engineering and processes)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 și ingineria polimerilor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6888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 şi procese chimice (Chemical engineering and processes)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  <a:tr h="6888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procese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chimice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(Chemical engineering and processes)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biochimică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71782530"/>
                  </a:ext>
                </a:extLst>
              </a:tr>
              <a:tr h="6888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procese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chimice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(Chemical engineering and processes)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Chimie și 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chimică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fabricației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949495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79892" y="971606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600" smtClean="0"/>
              <a:t>7-</a:t>
            </a:r>
            <a:r>
              <a:rPr lang="en-US" sz="3600" b="1" i="1" smtClean="0"/>
              <a:t> </a:t>
            </a:r>
            <a:r>
              <a:rPr lang="en-US" sz="3600" smtClean="0"/>
              <a:t>INGINERIE, PRODUCŢIE ŞI CONSTRUCŢII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4772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97160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5453709"/>
              </p:ext>
            </p:extLst>
          </p:nvPr>
        </p:nvGraphicFramePr>
        <p:xfrm>
          <a:off x="526209" y="1630392"/>
          <a:ext cx="11039715" cy="4638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19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2791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51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925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336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94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936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7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942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104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7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înconjurător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(Environmental protection technology)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Tehnologii de protecţia mediului înconjurător (Environmental protection technology)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Tehnologii de protecţia mediului înconjurător (Environmental protection technology)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Tehnologii de protecţia mediului înconjurător (Environmental protection technology)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putere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acționări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533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97160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950035"/>
              </p:ext>
            </p:extLst>
          </p:nvPr>
        </p:nvGraphicFramePr>
        <p:xfrm>
          <a:off x="526209" y="1630392"/>
          <a:ext cx="11039715" cy="4638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19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2791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51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925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336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94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936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7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942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1041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7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Tehnologii de protecţia mediului înconjurător (Environmental protection technology)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Instrumentație</a:t>
                      </a:r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achiziții</a:t>
                      </a:r>
                      <a:r>
                        <a:rPr lang="fr-FR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date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mediului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înconjurător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(Environmental protection technology)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Tehnologii de protecţia mediului înconjurător (Environmental protection technology)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electroenergetice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mediului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înconjurător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(Environmental protection technology)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energetică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189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892" y="971606"/>
            <a:ext cx="10515600" cy="658786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7-</a:t>
            </a:r>
            <a:r>
              <a:rPr lang="en-US" sz="3600" b="1" i="1" dirty="0"/>
              <a:t> </a:t>
            </a:r>
            <a:r>
              <a:rPr lang="en-US" sz="3600" dirty="0" smtClean="0"/>
              <a:t>INGINERIE, PRODUCŢIE ŞI CONSTRUCŢII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223026"/>
              </p:ext>
            </p:extLst>
          </p:nvPr>
        </p:nvGraphicFramePr>
        <p:xfrm>
          <a:off x="732154" y="1597442"/>
          <a:ext cx="11039715" cy="4638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19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862791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5154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2925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3360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894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39361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715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926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63357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6862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570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 detaliat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informaționale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aplicată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informaționale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2981679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optoelectronică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nanotehnologii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99066570"/>
                  </a:ext>
                </a:extLst>
              </a:tr>
              <a:tr h="9953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(Electronics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sistemelor, 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9803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2849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5893</TotalTime>
  <Words>4165</Words>
  <Application>Microsoft Office PowerPoint</Application>
  <PresentationFormat>Widescreen</PresentationFormat>
  <Paragraphs>945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   Corelarea ISCED cu HG  privind domeniile de studii, pentru  UNIVERSITATEA TEHNICĂ „GHEORGHE ASACHI” DIN IAȘI</vt:lpstr>
      <vt:lpstr>ISCED–F – DOMENII LARGI </vt:lpstr>
      <vt:lpstr>Universitatea Tehnică „Gheorghe Asachi” din IAȘI</vt:lpstr>
      <vt:lpstr>PowerPoint Presentation</vt:lpstr>
      <vt:lpstr>7- INGINERIE, PRODUCŢIE ŞI CONSTRUCŢII</vt:lpstr>
      <vt:lpstr>PowerPoint Presentation</vt:lpstr>
      <vt:lpstr>7- INGINERIE, PRODUCŢIE ŞI CONSTRUCŢII</vt:lpstr>
      <vt:lpstr>7- INGINERIE, PRODUCŢIE ŞI CONSTRUCŢII</vt:lpstr>
      <vt:lpstr>7- INGINERIE, PRODUCŢIE ŞI CONSTRUCŢII</vt:lpstr>
      <vt:lpstr>7- INGINERIE, PRODUCŢIE ŞI CONSTRUCŢII</vt:lpstr>
      <vt:lpstr>7- INGINERIE, PRODUCŢIE ŞI CONSTRUCŢII</vt:lpstr>
      <vt:lpstr>7- INGINERIE, PRODUCŢIE ŞI CONSTRUCŢII</vt:lpstr>
      <vt:lpstr>7- INGINERIE, PRODUCŢIE ŞI CONSTRUCŢII</vt:lpstr>
      <vt:lpstr>7- INGINERIE, PRODUCŢIE ŞI CONSTRUCŢII</vt:lpstr>
      <vt:lpstr>7- INGINERIE, PRODUCŢIE ŞI CONSTRUCŢII</vt:lpstr>
      <vt:lpstr>7- INGINERIE, PRODUCŢIE ŞI CONSTRUCŢII</vt:lpstr>
      <vt:lpstr>7- INGINERIE, PRODUCŢIE ŞI CONSTRUCŢII</vt:lpstr>
      <vt:lpstr>7- INGINERIE, PRODUCŢIE ŞI CONSTRUCŢII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Windows User</cp:lastModifiedBy>
  <cp:revision>629</cp:revision>
  <cp:lastPrinted>2019-02-27T14:04:15Z</cp:lastPrinted>
  <dcterms:created xsi:type="dcterms:W3CDTF">2017-03-29T09:54:16Z</dcterms:created>
  <dcterms:modified xsi:type="dcterms:W3CDTF">2019-05-10T12:46:37Z</dcterms:modified>
</cp:coreProperties>
</file>