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3" r:id="rId1"/>
    <p:sldMasterId id="2147484321" r:id="rId2"/>
  </p:sldMasterIdLst>
  <p:notesMasterIdLst>
    <p:notesMasterId r:id="rId14"/>
  </p:notesMasterIdLst>
  <p:handoutMasterIdLst>
    <p:handoutMasterId r:id="rId15"/>
  </p:handoutMasterIdLst>
  <p:sldIdLst>
    <p:sldId id="425" r:id="rId3"/>
    <p:sldId id="424" r:id="rId4"/>
    <p:sldId id="389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288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701AE-0CF1-43D7-BBD5-76B1130CD5C4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A9963-FB9B-4D46-BF49-F5557EDB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092C-C474-4DA2-A304-7A4593990746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B175B-D5B8-47E6-B844-44BCF453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B175B-D5B8-47E6-B844-44BCF45353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7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5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9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3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1022-D706-4DF2-84BD-BC11A857800E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8BBD-F4B1-4CC1-A8B2-F2CB485F3FCC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C6FD-9E87-4782-9CA3-4B50A731DF66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7C3C-C6F9-4E57-A3AC-3310D6ACE69F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0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76E7-1E2A-4BC1-B0C3-C952144415E6}" type="datetime1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07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92E0-18BB-4DC1-8CA4-6F28E890039D}" type="datetime1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485-F745-430E-89DC-7D25E879BA10}" type="datetime1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4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611E-DD3C-427A-84EB-276280856405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6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35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2A3-5110-4CC9-998A-2A5DC1E87752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5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B058-50BC-4C9E-8A33-88DA2126ABCB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4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EEF-02F7-4D25-90AF-247FE1723B12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7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5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3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62" y="122036"/>
            <a:ext cx="3387090" cy="71945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87" y="158548"/>
            <a:ext cx="1504950" cy="646430"/>
          </a:xfrm>
          <a:prstGeom prst="rect">
            <a:avLst/>
          </a:prstGeom>
        </p:spPr>
      </p:pic>
      <p:pic>
        <p:nvPicPr>
          <p:cNvPr id="9" name="Picture 8" descr="C:\Users\Drivers\Documents\My Documents\2019\ianuarie - aprilie\RO PRES\RO\_LOGO\LOGO - FULL VERSION\CMYK\JPG\Logo-RO-FULL-CMYK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828" y="158548"/>
            <a:ext cx="1829435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48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654" y="155364"/>
            <a:ext cx="3387090" cy="71945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79" y="191876"/>
            <a:ext cx="1504950" cy="646430"/>
          </a:xfrm>
          <a:prstGeom prst="rect">
            <a:avLst/>
          </a:prstGeom>
        </p:spPr>
      </p:pic>
      <p:pic>
        <p:nvPicPr>
          <p:cNvPr id="9" name="Picture 8" descr="C:\Users\Drivers\Documents\My Documents\2019\ianuarie - aprilie\RO PRES\RO\_LOGO\LOGO - FULL VERSION\CMYK\JPG\Logo-RO-FULL-CMYK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920" y="191876"/>
            <a:ext cx="1829435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87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anc.edu.ro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609" y="1779373"/>
            <a:ext cx="9983586" cy="3196281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/>
              <a:t/>
            </a:r>
            <a:br>
              <a:rPr lang="ro-RO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o-RO" b="1" dirty="0" smtClean="0"/>
              <a:t>Corelare </a:t>
            </a:r>
            <a:br>
              <a:rPr lang="ro-RO" b="1" dirty="0" smtClean="0"/>
            </a:br>
            <a:r>
              <a:rPr lang="ro-RO" b="1" dirty="0" smtClean="0"/>
              <a:t>ISCED</a:t>
            </a:r>
            <a:r>
              <a:rPr lang="en-US" b="1" dirty="0" smtClean="0"/>
              <a:t>-HG </a:t>
            </a:r>
            <a:br>
              <a:rPr lang="en-US" b="1" dirty="0" smtClean="0"/>
            </a:br>
            <a:r>
              <a:rPr lang="en-US" b="1" dirty="0" err="1" smtClean="0"/>
              <a:t>Universitatea</a:t>
            </a:r>
            <a:r>
              <a:rPr lang="en-US" b="1" dirty="0" smtClean="0"/>
              <a:t> </a:t>
            </a:r>
            <a:r>
              <a:rPr lang="en-US" b="1" dirty="0" err="1" smtClean="0"/>
              <a:t>Bucure</a:t>
            </a:r>
            <a:r>
              <a:rPr lang="ro-RO" b="1" dirty="0" smtClean="0"/>
              <a:t>ș</a:t>
            </a:r>
            <a:r>
              <a:rPr lang="en-US" b="1" dirty="0" err="1" smtClean="0"/>
              <a:t>ti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1</a:t>
            </a:r>
            <a:r>
              <a:rPr lang="ro-RO" b="1" dirty="0" smtClean="0"/>
              <a:t>3</a:t>
            </a:r>
            <a:r>
              <a:rPr lang="en-US" b="1" dirty="0" smtClean="0"/>
              <a:t>.03.2019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210" y="4700611"/>
            <a:ext cx="11017958" cy="118260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Autoritatea Na</a:t>
            </a:r>
            <a:r>
              <a:rPr lang="ro-RO" sz="3600" dirty="0" smtClean="0"/>
              <a:t>ț</a:t>
            </a:r>
            <a:r>
              <a:rPr lang="en-US" sz="3600" dirty="0" err="1" smtClean="0"/>
              <a:t>ional</a:t>
            </a:r>
            <a:r>
              <a:rPr lang="ro-RO" sz="3600" dirty="0" smtClean="0"/>
              <a:t>ă</a:t>
            </a:r>
            <a:r>
              <a:rPr lang="en-US" sz="3600" dirty="0" smtClean="0"/>
              <a:t> pentru </a:t>
            </a:r>
            <a:r>
              <a:rPr lang="en-US" sz="3600" dirty="0" err="1" smtClean="0"/>
              <a:t>Calific</a:t>
            </a:r>
            <a:r>
              <a:rPr lang="ro-RO" sz="3600" dirty="0" smtClean="0"/>
              <a:t>ă</a:t>
            </a:r>
            <a:r>
              <a:rPr lang="en-US" sz="3600" dirty="0" err="1" smtClean="0"/>
              <a:t>ri</a:t>
            </a:r>
            <a:r>
              <a:rPr lang="en-US" sz="3600" dirty="0" smtClean="0"/>
              <a:t> -</a:t>
            </a:r>
            <a:r>
              <a:rPr lang="ro-RO" sz="3600" dirty="0" smtClean="0"/>
              <a:t> </a:t>
            </a:r>
            <a:r>
              <a:rPr lang="en-US" sz="3600" dirty="0" smtClean="0"/>
              <a:t>ANC  </a:t>
            </a:r>
          </a:p>
          <a:p>
            <a:pPr algn="ctr"/>
            <a:r>
              <a:rPr lang="en-US" sz="2000" dirty="0" smtClean="0"/>
              <a:t>Pre</a:t>
            </a:r>
            <a:r>
              <a:rPr lang="ro-RO" sz="2000" dirty="0" smtClean="0"/>
              <a:t>ș</a:t>
            </a:r>
            <a:r>
              <a:rPr lang="en-US" sz="2000" dirty="0" err="1" smtClean="0"/>
              <a:t>edinte</a:t>
            </a:r>
            <a:r>
              <a:rPr lang="en-US" sz="2000" dirty="0" smtClean="0"/>
              <a:t> </a:t>
            </a:r>
            <a:r>
              <a:rPr lang="en-US" sz="2000" dirty="0" err="1" smtClean="0"/>
              <a:t>Tiberiu</a:t>
            </a:r>
            <a:r>
              <a:rPr lang="en-US" sz="2000" dirty="0" smtClean="0"/>
              <a:t> </a:t>
            </a:r>
            <a:r>
              <a:rPr lang="en-US" sz="2000" dirty="0" err="1" smtClean="0"/>
              <a:t>Dobrescu</a:t>
            </a:r>
            <a:endParaRPr lang="ro-RO" sz="2000" dirty="0" smtClean="0"/>
          </a:p>
        </p:txBody>
      </p:sp>
    </p:spTree>
    <p:extLst>
      <p:ext uri="{BB962C8B-B14F-4D97-AF65-F5344CB8AC3E}">
        <p14:creationId xmlns:p14="http://schemas.microsoft.com/office/powerpoint/2010/main" val="12525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8" y="937101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9-S</a:t>
            </a:r>
            <a:r>
              <a:rPr lang="ro-RO" sz="4000" dirty="0" smtClean="0"/>
              <a:t>Ă</a:t>
            </a:r>
            <a:r>
              <a:rPr lang="en-US" sz="4000" dirty="0" smtClean="0"/>
              <a:t>N</a:t>
            </a:r>
            <a:r>
              <a:rPr lang="ro-RO" sz="4000" dirty="0" smtClean="0"/>
              <a:t>Ă</a:t>
            </a:r>
            <a:r>
              <a:rPr lang="en-US" sz="4000" dirty="0" smtClean="0"/>
              <a:t>TATE </a:t>
            </a:r>
            <a:r>
              <a:rPr lang="ro-RO" sz="4000" dirty="0" smtClean="0"/>
              <a:t>Ș</a:t>
            </a:r>
            <a:r>
              <a:rPr lang="en-US" sz="4000" dirty="0" smtClean="0"/>
              <a:t>I ASISTEN</a:t>
            </a:r>
            <a:r>
              <a:rPr lang="ro-RO" sz="4000" dirty="0" smtClean="0"/>
              <a:t>ȚĂ</a:t>
            </a:r>
            <a:r>
              <a:rPr lang="en-US" sz="4000" dirty="0" smtClean="0"/>
              <a:t> SOCIAL</a:t>
            </a:r>
            <a:r>
              <a:rPr lang="ro-RO" sz="4000" dirty="0" smtClean="0"/>
              <a:t>Ă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211484"/>
              </p:ext>
            </p:extLst>
          </p:nvPr>
        </p:nvGraphicFramePr>
        <p:xfrm>
          <a:off x="629726" y="1785669"/>
          <a:ext cx="11033185" cy="2317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86168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02589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5879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026543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75049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38022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Sănătate şi asistenţă socială (Health and welfare)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Asistenţă socială (Welfare)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Îngrijirea vârstnicilor şi a adulţilor cu dizabilităţi (Care of the elderly and of disabled adults)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Asistență socială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944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Sănătate şi asistenţă socială (Health and welfare)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Asistenţă socială (Welfare)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Servicii de îngrijire copii şi tineri (Social work and counselling)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Asistență socială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794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Sănătate şi asistenţă socială (Health and welfare)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Asistenţă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(Welfare)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Asistenţă socială şi consiliere (Social work and counselling)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Asistență socială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351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39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660073"/>
            <a:ext cx="10676467" cy="3266194"/>
          </a:xfrm>
        </p:spPr>
        <p:txBody>
          <a:bodyPr/>
          <a:lstStyle/>
          <a:p>
            <a:pPr marL="0" indent="0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sz="5400" dirty="0" smtClean="0"/>
              <a:t>Vă mulțumim!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77334" y="4606506"/>
            <a:ext cx="5982258" cy="1725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AUTORITATEA NA</a:t>
            </a:r>
            <a:r>
              <a:rPr lang="ro-RO" dirty="0" smtClean="0"/>
              <a:t>ȚIONALĂ PENTRU CALIFICĂRI</a:t>
            </a:r>
          </a:p>
          <a:p>
            <a:pPr marL="0" indent="0">
              <a:buFont typeface="Wingdings 3" charset="2"/>
              <a:buNone/>
            </a:pPr>
            <a:r>
              <a:rPr lang="ro-RO" dirty="0" smtClean="0">
                <a:hlinkClick r:id="rId2"/>
              </a:rPr>
              <a:t>office@anc.edu.ro</a:t>
            </a:r>
            <a:r>
              <a:rPr lang="ro-RO" dirty="0" smtClean="0"/>
              <a:t> </a:t>
            </a:r>
          </a:p>
          <a:p>
            <a:pPr marL="0" indent="0">
              <a:buFont typeface="Wingdings 3" charset="2"/>
              <a:buNone/>
            </a:pPr>
            <a:r>
              <a:rPr lang="ro-RO" dirty="0" smtClean="0"/>
              <a:t>www.anc.edu.ro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131" y="1095766"/>
            <a:ext cx="8613316" cy="940068"/>
          </a:xfrm>
        </p:spPr>
        <p:txBody>
          <a:bodyPr>
            <a:noAutofit/>
          </a:bodyPr>
          <a:lstStyle/>
          <a:p>
            <a:pPr algn="ctr"/>
            <a:r>
              <a:rPr lang="ro-RO" sz="4000" dirty="0" smtClean="0"/>
              <a:t>ISCED–F – DOMENII LARGI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81" y="2255705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o-RO" b="1" dirty="0" smtClean="0"/>
          </a:p>
          <a:p>
            <a:r>
              <a:rPr lang="en-US" b="1" dirty="0"/>
              <a:t>01 </a:t>
            </a:r>
            <a:r>
              <a:rPr lang="en-US" b="1" dirty="0" err="1" smtClean="0"/>
              <a:t>Educa</a:t>
            </a:r>
            <a:r>
              <a:rPr lang="ro-RO" b="1" dirty="0" smtClean="0"/>
              <a:t>ție</a:t>
            </a:r>
            <a:r>
              <a:rPr lang="en-US" b="1" dirty="0" smtClean="0"/>
              <a:t> </a:t>
            </a:r>
            <a:endParaRPr lang="ro-RO" b="1" dirty="0" smtClean="0"/>
          </a:p>
          <a:p>
            <a:r>
              <a:rPr lang="en-US" b="1" dirty="0"/>
              <a:t>02 Arte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ştiinţe</a:t>
            </a:r>
            <a:r>
              <a:rPr lang="en-US" b="1" dirty="0"/>
              <a:t> </a:t>
            </a:r>
            <a:r>
              <a:rPr lang="en-US" b="1" dirty="0" err="1" smtClean="0"/>
              <a:t>umaniste</a:t>
            </a:r>
            <a:endParaRPr lang="ro-RO" b="1" dirty="0" smtClean="0"/>
          </a:p>
          <a:p>
            <a:r>
              <a:rPr lang="en-US" b="1" dirty="0" smtClean="0"/>
              <a:t>03 </a:t>
            </a:r>
            <a:r>
              <a:rPr lang="ro-RO" b="1" dirty="0" smtClean="0"/>
              <a:t>Științe sociale, jurnalism și informații</a:t>
            </a:r>
          </a:p>
          <a:p>
            <a:r>
              <a:rPr lang="en-US" b="1" dirty="0"/>
              <a:t>04 </a:t>
            </a:r>
            <a:r>
              <a:rPr lang="en-US" b="1" dirty="0" err="1"/>
              <a:t>Afaceri</a:t>
            </a:r>
            <a:r>
              <a:rPr lang="en-US" b="1" dirty="0"/>
              <a:t>, </a:t>
            </a:r>
            <a:r>
              <a:rPr lang="en-US" b="1" dirty="0" err="1"/>
              <a:t>administraţie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 smtClean="0"/>
              <a:t>drept</a:t>
            </a:r>
            <a:endParaRPr lang="ro-RO" b="1" dirty="0" smtClean="0"/>
          </a:p>
          <a:p>
            <a:r>
              <a:rPr lang="en-US" b="1" dirty="0"/>
              <a:t>05 </a:t>
            </a:r>
            <a:r>
              <a:rPr lang="en-US" b="1" dirty="0" err="1"/>
              <a:t>Ştiinţele</a:t>
            </a:r>
            <a:r>
              <a:rPr lang="en-US" b="1" dirty="0"/>
              <a:t> </a:t>
            </a:r>
            <a:r>
              <a:rPr lang="en-US" b="1" dirty="0" err="1"/>
              <a:t>naturii</a:t>
            </a:r>
            <a:r>
              <a:rPr lang="en-US" b="1" dirty="0"/>
              <a:t>, </a:t>
            </a:r>
            <a:r>
              <a:rPr lang="en-US" b="1" dirty="0" err="1"/>
              <a:t>matematică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statistică</a:t>
            </a:r>
            <a:endParaRPr lang="ro-RO" b="1" dirty="0" smtClean="0"/>
          </a:p>
          <a:p>
            <a:r>
              <a:rPr lang="fr-FR" b="1" dirty="0"/>
              <a:t>06 </a:t>
            </a:r>
            <a:r>
              <a:rPr lang="fr-FR" b="1" dirty="0" err="1"/>
              <a:t>Tehnologia</a:t>
            </a:r>
            <a:r>
              <a:rPr lang="fr-FR" b="1" dirty="0"/>
              <a:t> </a:t>
            </a:r>
            <a:r>
              <a:rPr lang="fr-FR" b="1" dirty="0" err="1"/>
              <a:t>informaţiei</a:t>
            </a:r>
            <a:r>
              <a:rPr lang="fr-FR" b="1" dirty="0"/>
              <a:t> </a:t>
            </a:r>
            <a:r>
              <a:rPr lang="fr-FR" b="1" dirty="0" err="1"/>
              <a:t>şi</a:t>
            </a:r>
            <a:r>
              <a:rPr lang="fr-FR" b="1" dirty="0"/>
              <a:t> </a:t>
            </a:r>
            <a:r>
              <a:rPr lang="fr-FR" b="1" dirty="0" err="1"/>
              <a:t>comunicaţiilor</a:t>
            </a:r>
            <a:r>
              <a:rPr lang="fr-FR" b="1" dirty="0"/>
              <a:t> (TIC)</a:t>
            </a:r>
            <a:endParaRPr lang="ro-RO" b="1" dirty="0" smtClean="0"/>
          </a:p>
          <a:p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07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Inginerie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producţie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şi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construcţii</a:t>
            </a:r>
            <a:endParaRPr lang="ro-RO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08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Agricultură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silvicultură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piscicultură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şi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ştiinţe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</a:rPr>
              <a:t>veterinare</a:t>
            </a:r>
            <a:endParaRPr lang="ro-RO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/>
              <a:t>09 </a:t>
            </a:r>
            <a:r>
              <a:rPr lang="en-US" b="1" dirty="0" err="1"/>
              <a:t>Sănătate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asistenţă</a:t>
            </a:r>
            <a:r>
              <a:rPr lang="en-US" b="1" dirty="0"/>
              <a:t> </a:t>
            </a:r>
            <a:r>
              <a:rPr lang="en-US" b="1" dirty="0" smtClean="0"/>
              <a:t>social</a:t>
            </a:r>
            <a:r>
              <a:rPr lang="ro-RO" b="1" dirty="0" smtClean="0"/>
              <a:t>ă</a:t>
            </a:r>
          </a:p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10 </a:t>
            </a:r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</a:rPr>
              <a:t>Servic</a:t>
            </a:r>
            <a:r>
              <a:rPr lang="ro-RO" b="1" i="1" dirty="0" smtClean="0">
                <a:solidFill>
                  <a:schemeClr val="accent4">
                    <a:lumMod val="50000"/>
                  </a:schemeClr>
                </a:solidFill>
              </a:rPr>
              <a:t>ii</a:t>
            </a:r>
            <a:endParaRPr lang="en-US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900" b="1" i="1" dirty="0" err="1" smtClean="0"/>
              <a:t>Boldat</a:t>
            </a:r>
            <a:r>
              <a:rPr lang="en-US" sz="1900" b="1" i="1" dirty="0" smtClean="0"/>
              <a:t> </a:t>
            </a:r>
            <a:r>
              <a:rPr lang="en-US" sz="1900" b="1" i="1" dirty="0" err="1" smtClean="0"/>
              <a:t>ce</a:t>
            </a:r>
            <a:r>
              <a:rPr lang="en-US" sz="1900" b="1" i="1" dirty="0" smtClean="0"/>
              <a:t> exist</a:t>
            </a:r>
            <a:r>
              <a:rPr lang="ro-RO" sz="1900" b="1" i="1" dirty="0" smtClean="0"/>
              <a:t>ă</a:t>
            </a:r>
            <a:r>
              <a:rPr lang="en-US" sz="1900" b="1" i="1" dirty="0" smtClean="0"/>
              <a:t> la UB.</a:t>
            </a:r>
            <a:endParaRPr lang="en-US" sz="19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4153"/>
            <a:ext cx="10515600" cy="89228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1-</a:t>
            </a:r>
            <a:r>
              <a:rPr lang="ro-RO" sz="4000" dirty="0" smtClean="0"/>
              <a:t>ȘTIINȚE ALE EDUCAȚIEI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266624"/>
              </p:ext>
            </p:extLst>
          </p:nvPr>
        </p:nvGraphicFramePr>
        <p:xfrm>
          <a:off x="629727" y="2178050"/>
          <a:ext cx="1103318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74218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43500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877948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70213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2449807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3834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230939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89015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75055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23203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160038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Educaţie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 educaţionale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educaţiei (ştiinţe pedagogice) (Education science)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 și științe comportamentale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educației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645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Educaţie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 educaţionale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Formarea cadrelor didactice din învăţământul preşcolar (Training for pre-school teachers)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 și științe comportamentale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educației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19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Educaţie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 educaţionale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Formarea cadrelor didactice fără specializare pe o anumită disciplină (Teacher training without subject specialisation)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 și științe comportamentale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educației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825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Educaţie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 educaţionale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Formarea cadrelor didactice cu specializare pe o anumită disciplină (Teacher training with subject specialisation)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 și științe comportamentale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educației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07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Educaţie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 educaţionale (Education)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Formarea cadrelor didactice cu specializare pe o anumită disciplină (Teacher training with subject specialisation)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Ortodoxa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didactică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671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51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9" y="773199"/>
            <a:ext cx="10515600" cy="96933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2-ARTE </a:t>
            </a:r>
            <a:r>
              <a:rPr lang="ro-RO" sz="4000" dirty="0" smtClean="0"/>
              <a:t>Ș</a:t>
            </a:r>
            <a:r>
              <a:rPr lang="en-US" sz="4000" dirty="0" smtClean="0"/>
              <a:t>I </a:t>
            </a:r>
            <a:r>
              <a:rPr lang="ro-RO" sz="4000" dirty="0" smtClean="0"/>
              <a:t>ȘTIINȚE UMANISTE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2269"/>
              </p:ext>
            </p:extLst>
          </p:nvPr>
        </p:nvGraphicFramePr>
        <p:xfrm>
          <a:off x="629726" y="1742536"/>
          <a:ext cx="11033185" cy="462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852398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1406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293963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725283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58793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233577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6423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535500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şi ştiinţe umaniste (Arts and humanities)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umaniste (excepţie limbile străine) (Humanities (excluding languages))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Religie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(Religion and theology)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45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şi ştiinţe umaniste (Arts and humanities)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umaniste (excepţie limbile străine) (Humanities (excluding languages))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Istorie şi arheologie (History and archaeology)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Istorie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Istorie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35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şi ştiinţe umaniste (Arts and humanities)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umaniste (excepţie limbile străine) (Humanities (excluding languages))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Filosofie şi etică (Philosophy and ethics)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Filozofie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Filosofie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9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şi ştiinţe umaniste (Arts and humanities)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Limbi (Languages)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Însuşirea limbilor (Language acquisition)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Limbi moderne aplicate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25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şi ştiinţe umaniste (Arts and humanities)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Limbi (Languages)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Însuşirea limbilor (Language acquisition)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Limbă și literatură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 de Limbi și Literaturi Străine - specializarea limbi clasice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07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şi ştiinţe umaniste (Arts and humanities)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Limbi (Languages)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Literatură şi lingvistică (Literature and linguistics)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Limbă și literatură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Limbi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Literaturi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Străine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671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8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9" y="773200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3-</a:t>
            </a:r>
            <a:r>
              <a:rPr lang="ro-RO" sz="4000" dirty="0" smtClean="0"/>
              <a:t>ȘTIINȚE SOCIALE</a:t>
            </a:r>
            <a:r>
              <a:rPr lang="en-US" sz="4000" dirty="0" smtClean="0"/>
              <a:t> JURNALISM </a:t>
            </a:r>
            <a:r>
              <a:rPr lang="ro-RO" sz="4000" dirty="0" smtClean="0"/>
              <a:t>Ș</a:t>
            </a:r>
            <a:r>
              <a:rPr lang="en-US" sz="4000" dirty="0" smtClean="0"/>
              <a:t>I INFORMARE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242511"/>
              </p:ext>
            </p:extLst>
          </p:nvPr>
        </p:nvGraphicFramePr>
        <p:xfrm>
          <a:off x="629726" y="1431986"/>
          <a:ext cx="11033185" cy="507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36998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396815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379562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51824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0703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61049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121434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518247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comportamentale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(Social and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behavioural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Economie (Economics)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Cibernetică, statistică și informatică economică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Administrație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Cibernetică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economică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dacă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e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majoritar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economie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45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 şi comportamentale (Social and behavioural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politice şi educaţie civică (Political sciences and civics)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politice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Relații internaționale și studii europene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944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 şi comportamentale (Social and behavioural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politice şi educaţie civică (Political sciences and civics)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politice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politice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794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 şi comportamentale (Social and behavioural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 (Psychology)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 și științe comportamentale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Psihologie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35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 şi comportamentale (Social and behavioural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 şi studii culturale (Sociology and cultural studies)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9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 şi comportamentale (Social and behavioural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Sociologie şi studii culturale (Sociology and cultural studies)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Studii culturale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Studii culturale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25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Jurnalism şi informare (Journalism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Jurnalism şi realizare de reportaje (Journalism and reporting)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Jurnalism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Științele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Comunicării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Jurnalism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07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sociale, jurnalism şi informare (Social sciences, 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Jurnalism şi informare (Journalism and information)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Biblioteconomie, ştiinţa informării şi arhivistică (Library, information and archival studies)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ale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informării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documentării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671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9" y="773200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4-AFACERI,</a:t>
            </a:r>
            <a:r>
              <a:rPr lang="ro-RO" sz="4000" dirty="0" smtClean="0"/>
              <a:t> A</a:t>
            </a:r>
            <a:r>
              <a:rPr lang="en-US" sz="4000" dirty="0" smtClean="0"/>
              <a:t>DMINISTRA</a:t>
            </a:r>
            <a:r>
              <a:rPr lang="ro-RO" sz="4000" dirty="0" smtClean="0"/>
              <a:t>Ț</a:t>
            </a:r>
            <a:r>
              <a:rPr lang="en-US" sz="4000" dirty="0" smtClean="0"/>
              <a:t>IE </a:t>
            </a:r>
            <a:r>
              <a:rPr lang="ro-RO" sz="4000" dirty="0" smtClean="0"/>
              <a:t>Ș</a:t>
            </a:r>
            <a:r>
              <a:rPr lang="en-US" sz="4000" dirty="0" smtClean="0"/>
              <a:t>I DREPT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87763"/>
              </p:ext>
            </p:extLst>
          </p:nvPr>
        </p:nvGraphicFramePr>
        <p:xfrm>
          <a:off x="629726" y="1673526"/>
          <a:ext cx="11033185" cy="447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36998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396815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379562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51824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0703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61049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121434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518247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Afaceri, administraţie şi drept (Business, administration and 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 şi administraţie (Business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şi administraţie (Management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Administrarea afacerilor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 de Administrație și Afaceri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45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Afaceri, administraţie şi drept (Business, administration and 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 şi administraţie (Business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şi administraţie (Management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 de Administrație și Afaceri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944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Afaceri, administraţie şi drept (Business, administration and 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 şi administraţie (Business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 publicitate şi relaţii publice (Marketing and advertising)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 de Administrație și Afaceri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794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Afaceri, administraţie şi drept (Business, administration and 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 şi administraţie (Business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publicitate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relaţii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(Marketing and advertising)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Jurnalism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Comunicării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Comunicare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relații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publice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Publicitate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35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Afaceri, administraţie şi drept (Business, administration and 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 şi administraţie (Business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Activități de birou și secretariat (Secretarial and office work)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Asistență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managerială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administrativă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9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Afaceri, administraţie şi drept (Business, administration and 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Drept (Law)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Drept (Law)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juridice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Drept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256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7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9" y="773200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5-</a:t>
            </a:r>
            <a:r>
              <a:rPr lang="ro-RO" sz="4000" dirty="0" smtClean="0"/>
              <a:t>ȘTIINȚE</a:t>
            </a:r>
            <a:r>
              <a:rPr lang="en-US" sz="4000" dirty="0" smtClean="0"/>
              <a:t>LE  NATURI</a:t>
            </a:r>
            <a:r>
              <a:rPr lang="ro-RO" sz="4000" dirty="0" smtClean="0"/>
              <a:t>I, </a:t>
            </a:r>
            <a:r>
              <a:rPr lang="en-US" sz="4000" dirty="0" smtClean="0"/>
              <a:t>MATEMATIC</a:t>
            </a:r>
            <a:r>
              <a:rPr lang="ro-RO" sz="4000" dirty="0" smtClean="0"/>
              <a:t>Ă</a:t>
            </a:r>
            <a:r>
              <a:rPr lang="en-US" sz="4000" dirty="0" smtClean="0"/>
              <a:t> </a:t>
            </a:r>
            <a:r>
              <a:rPr lang="ro-RO" sz="4000" dirty="0" smtClean="0"/>
              <a:t>Ș</a:t>
            </a:r>
            <a:r>
              <a:rPr lang="en-US" sz="4000" dirty="0" smtClean="0"/>
              <a:t>I STATISTIC</a:t>
            </a:r>
            <a:r>
              <a:rPr lang="ro-RO" sz="4000" dirty="0" smtClean="0"/>
              <a:t>Ă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297309"/>
              </p:ext>
            </p:extLst>
          </p:nvPr>
        </p:nvGraphicFramePr>
        <p:xfrm>
          <a:off x="629726" y="1431986"/>
          <a:ext cx="11033185" cy="4470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52525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6582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62974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0703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61049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121434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518247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naturii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statistică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biologice şi conexe (Biological and related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Biologie (Biology)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 Științe biologice și biomedicale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45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biologice şi conexe (Biological and related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Biochimie (Biochemistry)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 Științe biologice și biomedicale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specilazarea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biochimie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aparține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de un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separat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în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ISCED - 0512 </a:t>
                      </a:r>
                      <a:r>
                        <a:rPr lang="en-US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Biochimie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609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(Environment)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Științele mediului (Environmental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Științele pământului și atmosferei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Știința mediului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223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fizice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(Physical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Chimie (Chemistry)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Chimie și inginerie chimică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Chimie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831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fizice (Physical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pământului (Earth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Științele pământului și atmosferei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Geografie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73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35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9" y="773200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5-</a:t>
            </a:r>
            <a:r>
              <a:rPr lang="ro-RO" sz="4000" dirty="0" smtClean="0"/>
              <a:t>ȘTIINȚE</a:t>
            </a:r>
            <a:r>
              <a:rPr lang="en-US" sz="4000" dirty="0" smtClean="0"/>
              <a:t>LE NATUR</a:t>
            </a:r>
            <a:r>
              <a:rPr lang="ro-RO" sz="4000" dirty="0" smtClean="0"/>
              <a:t>I</a:t>
            </a:r>
            <a:r>
              <a:rPr lang="en-US" sz="4000" dirty="0" smtClean="0"/>
              <a:t>I</a:t>
            </a:r>
            <a:r>
              <a:rPr lang="ro-RO" sz="4000" dirty="0" smtClean="0"/>
              <a:t>,</a:t>
            </a:r>
            <a:r>
              <a:rPr lang="en-US" sz="4000" dirty="0" smtClean="0"/>
              <a:t> MATEMATIC</a:t>
            </a:r>
            <a:r>
              <a:rPr lang="ro-RO" sz="4000" dirty="0" smtClean="0"/>
              <a:t>Ă</a:t>
            </a:r>
            <a:r>
              <a:rPr lang="en-US" sz="4000" dirty="0" smtClean="0"/>
              <a:t> </a:t>
            </a:r>
            <a:r>
              <a:rPr lang="ro-RO" sz="4000" dirty="0" smtClean="0"/>
              <a:t>Ș</a:t>
            </a:r>
            <a:r>
              <a:rPr lang="en-US" sz="4000" dirty="0" smtClean="0"/>
              <a:t>I STATISTIC</a:t>
            </a:r>
            <a:r>
              <a:rPr lang="ro-RO" sz="4000" dirty="0" smtClean="0"/>
              <a:t>Ă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842239"/>
              </p:ext>
            </p:extLst>
          </p:nvPr>
        </p:nvGraphicFramePr>
        <p:xfrm>
          <a:off x="629726" y="1785669"/>
          <a:ext cx="11033185" cy="3555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86168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0258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5879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026543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75049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38022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fizice (Physical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pământului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(Earth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pământului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atmosferei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Geologie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944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fizice (Physical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pământului (Earth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geologică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mine,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gaze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geologică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Geologie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Geofizică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Geofizică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794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 fizice (Physical sciences)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Fizică (Physics)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Fizică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Fizică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35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interdisciplinare care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ştiinţelor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naturale, matematica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statistica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Programe şi calificări interdisciplinare care implică ştiinţelor naturale, matematica şi statistica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Științe inginerești aplicate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 de Fizică - specializarea Fizică tehnologică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9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Ştiinţele naturii, matematică şi statistică (Natural sciences, 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Matematică şi statistică (Mathematics and statistics)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Matematică (Mathematics)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256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95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18" y="937101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6-TIC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765893"/>
              </p:ext>
            </p:extLst>
          </p:nvPr>
        </p:nvGraphicFramePr>
        <p:xfrm>
          <a:off x="629726" y="1785669"/>
          <a:ext cx="11033185" cy="323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86168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0258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5879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026543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75049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38022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larg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restrâns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Ramura de știință cf. HG nr.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 DL cf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Domeniu de licență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Observații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Tehnologia informaţiei şi comunicaţiilor (TIC) (Information and Communication Technologies (ICTs))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Tehnologia informaţiei şi comunicaţiilor (TIC) (Information and Communication Technologies (ICTs))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Utilizarea calculatorului (Computer use)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Ingineria sistemelor, calculatoare și tehnologia informației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Calculatoare și tehnologia informației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944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Tehnologia informaţiei şi comunicaţiilor (TIC) (Information and Communication Technologies (ICTs))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Tehnologia informaţiei şi comunicaţiilor (TIC) (Information and Communication Technologies (ICTs))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Dezvoltare şi analiză software şi aplicaţii (Software and applications development and analysis)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Informatică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794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Inginerie, producţie şi construcţii (Engineering, manufacturing and construction)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Prelucrare şi industrie prelucrătoare (Manufacturing and processing)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Minerit şi industrie extractivă (Mining and extraction)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Inginerie geologică, mine, petrol și gaze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Inginerie geologică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Facultatea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Geologie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Geofizică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specializarea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geologică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351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253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4607</TotalTime>
  <Words>2349</Words>
  <Application>Microsoft Office PowerPoint</Application>
  <PresentationFormat>Widescreen</PresentationFormat>
  <Paragraphs>620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 3</vt:lpstr>
      <vt:lpstr>Custom Design</vt:lpstr>
      <vt:lpstr>Office Theme</vt:lpstr>
      <vt:lpstr>         Corelare  ISCED-HG  Universitatea București  13.03.2019   </vt:lpstr>
      <vt:lpstr>ISCED–F – DOMENII LARGI </vt:lpstr>
      <vt:lpstr>1-ȘTIINȚE ALE EDUCAȚIEI</vt:lpstr>
      <vt:lpstr>2-ARTE ȘI ȘTIINȚE UMANISTE</vt:lpstr>
      <vt:lpstr>3-ȘTIINȚE SOCIALE JURNALISM ȘI INFORMARE </vt:lpstr>
      <vt:lpstr>4-AFACERI, ADMINISTRAȚIE ȘI DREPT </vt:lpstr>
      <vt:lpstr>5-ȘTIINȚELE  NATURII, MATEMATICĂ ȘI STATISTICĂ  </vt:lpstr>
      <vt:lpstr>5-ȘTIINȚELE NATURII, MATEMATICĂ ȘI STATISTICĂ  </vt:lpstr>
      <vt:lpstr>6-TIC </vt:lpstr>
      <vt:lpstr>9-SĂNĂTATE ȘI ASISTENȚĂ SOCIALĂ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340</cp:revision>
  <cp:lastPrinted>2019-02-27T14:04:15Z</cp:lastPrinted>
  <dcterms:created xsi:type="dcterms:W3CDTF">2017-03-29T09:54:16Z</dcterms:created>
  <dcterms:modified xsi:type="dcterms:W3CDTF">2019-05-10T12:11:01Z</dcterms:modified>
</cp:coreProperties>
</file>