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  <p:sldMasterId id="2147483649" r:id="rId2"/>
  </p:sldMasterIdLst>
  <p:notesMasterIdLst>
    <p:notesMasterId r:id="rId23"/>
  </p:notesMasterIdLst>
  <p:sldIdLst>
    <p:sldId id="256" r:id="rId3"/>
    <p:sldId id="271" r:id="rId4"/>
    <p:sldId id="283" r:id="rId5"/>
    <p:sldId id="290" r:id="rId6"/>
    <p:sldId id="317" r:id="rId7"/>
    <p:sldId id="318" r:id="rId8"/>
    <p:sldId id="309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326" r:id="rId17"/>
    <p:sldId id="327" r:id="rId18"/>
    <p:sldId id="330" r:id="rId19"/>
    <p:sldId id="329" r:id="rId20"/>
    <p:sldId id="328" r:id="rId21"/>
    <p:sldId id="289" r:id="rId22"/>
  </p:sldIdLst>
  <p:sldSz cx="12192000" cy="6858000"/>
  <p:notesSz cx="6797675" cy="9926638"/>
  <p:defaultTextStyle>
    <a:defPPr lvl="0">
      <a:defRPr lang="en-US"/>
    </a:defPPr>
    <a:lvl1pPr marL="0" lv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6991665-4863-49FC-B960-265F7E23DF46}">
  <a:tblStyle styleId="{E6991665-4863-49FC-B960-265F7E23DF46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7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72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0092C-C474-4DA2-A304-7A4593990746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BB175B-D5B8-47E6-B844-44BCF4535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422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BB175B-D5B8-47E6-B844-44BCF45353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3727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B175B-D5B8-47E6-B844-44BCF453536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777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B175B-D5B8-47E6-B844-44BCF453536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531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85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090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32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1022-D706-4DF2-84BD-BC11A857800E}" type="datetime1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109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8BBD-F4B1-4CC1-A8B2-F2CB485F3FCC}" type="datetime1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685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C6FD-9E87-4782-9CA3-4B50A731DF66}" type="datetime1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3392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77C3C-C6F9-4E57-A3AC-3310D6ACE69F}" type="datetime1">
              <a:rPr lang="en-US" smtClean="0"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20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76E7-1E2A-4BC1-B0C3-C952144415E6}" type="datetime1">
              <a:rPr lang="en-US" smtClean="0"/>
              <a:t>6/27/2019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9079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92E0-18BB-4DC1-8CA4-6F28E890039D}" type="datetime1">
              <a:rPr lang="en-US" smtClean="0"/>
              <a:t>6/27/2019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8234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E485-F745-430E-89DC-7D25E879BA10}" type="datetime1">
              <a:rPr lang="en-US" smtClean="0"/>
              <a:t>6/27/2019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3741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611E-DD3C-427A-84EB-276280856405}" type="datetime1">
              <a:rPr lang="en-US" smtClean="0"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2269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4356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A2A3-5110-4CC9-998A-2A5DC1E87752}" type="datetime1">
              <a:rPr lang="en-US" smtClean="0"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15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B058-50BC-4C9E-8A33-88DA2126ABCB}" type="datetime1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140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5FEEF-02F7-4D25-90AF-247FE1723B12}" type="datetime1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614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55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91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775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48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98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35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30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FCCBF-6F67-4A76-85F8-D7CD9F23D29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562" y="122036"/>
            <a:ext cx="3387090" cy="719455"/>
          </a:xfrm>
          <a:prstGeom prst="rect">
            <a:avLst/>
          </a:prstGeom>
        </p:spPr>
      </p:pic>
      <p:pic>
        <p:nvPicPr>
          <p:cNvPr id="8" name="Picture 7"/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7487" y="158548"/>
            <a:ext cx="1504950" cy="646430"/>
          </a:xfrm>
          <a:prstGeom prst="rect">
            <a:avLst/>
          </a:prstGeom>
        </p:spPr>
      </p:pic>
      <p:pic>
        <p:nvPicPr>
          <p:cNvPr id="9" name="Picture 8" descr="C:\Users\Drivers\Documents\My Documents\2019\ianuarie - aprilie\RO PRES\RO\_LOGO\LOGO - FULL VERSION\CMYK\JPG\Logo-RO-FULL-CMYK.jpg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7828" y="158548"/>
            <a:ext cx="1829435" cy="755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7483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4" r:id="rId1"/>
    <p:sldLayoutId id="2147484235" r:id="rId2"/>
    <p:sldLayoutId id="2147484236" r:id="rId3"/>
    <p:sldLayoutId id="2147484237" r:id="rId4"/>
    <p:sldLayoutId id="2147484238" r:id="rId5"/>
    <p:sldLayoutId id="2147484239" r:id="rId6"/>
    <p:sldLayoutId id="2147484240" r:id="rId7"/>
    <p:sldLayoutId id="2147484241" r:id="rId8"/>
    <p:sldLayoutId id="2147484242" r:id="rId9"/>
    <p:sldLayoutId id="2147484243" r:id="rId10"/>
    <p:sldLayoutId id="214748424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FCCBF-6F67-4A76-85F8-D7CD9F23D29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6654" y="155364"/>
            <a:ext cx="3387090" cy="719455"/>
          </a:xfrm>
          <a:prstGeom prst="rect">
            <a:avLst/>
          </a:prstGeom>
        </p:spPr>
      </p:pic>
      <p:pic>
        <p:nvPicPr>
          <p:cNvPr id="8" name="Picture 7"/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79" y="191876"/>
            <a:ext cx="1504950" cy="646430"/>
          </a:xfrm>
          <a:prstGeom prst="rect">
            <a:avLst/>
          </a:prstGeom>
        </p:spPr>
      </p:pic>
      <p:pic>
        <p:nvPicPr>
          <p:cNvPr id="9" name="Picture 8" descr="C:\Users\Drivers\Documents\My Documents\2019\ianuarie - aprilie\RO PRES\RO\_LOGO\LOGO - FULL VERSION\CMYK\JPG\Logo-RO-FULL-CMYK.jpg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8920" y="191876"/>
            <a:ext cx="1829435" cy="755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3870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2" r:id="rId1"/>
    <p:sldLayoutId id="2147484323" r:id="rId2"/>
    <p:sldLayoutId id="2147484324" r:id="rId3"/>
    <p:sldLayoutId id="2147484325" r:id="rId4"/>
    <p:sldLayoutId id="2147484326" r:id="rId5"/>
    <p:sldLayoutId id="2147484327" r:id="rId6"/>
    <p:sldLayoutId id="2147484328" r:id="rId7"/>
    <p:sldLayoutId id="2147484329" r:id="rId8"/>
    <p:sldLayoutId id="2147484330" r:id="rId9"/>
    <p:sldLayoutId id="2147484331" r:id="rId10"/>
    <p:sldLayoutId id="21474843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office@anc.edu.ro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396" y="3001323"/>
            <a:ext cx="9983586" cy="3196281"/>
          </a:xfrm>
        </p:spPr>
        <p:txBody>
          <a:bodyPr>
            <a:noAutofit/>
          </a:bodyPr>
          <a:lstStyle/>
          <a:p>
            <a:r>
              <a:rPr lang="ro-RO" sz="4400" b="1" dirty="0" smtClean="0"/>
              <a:t/>
            </a:r>
            <a:br>
              <a:rPr lang="ro-RO" sz="4400" b="1" dirty="0" smtClean="0"/>
            </a:br>
            <a:r>
              <a:rPr lang="ro-RO" sz="4400" b="1" dirty="0"/>
              <a:t/>
            </a:r>
            <a:br>
              <a:rPr lang="ro-RO" sz="4400" b="1" dirty="0"/>
            </a:br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en-US" sz="4400" b="1" dirty="0"/>
              <a:t/>
            </a:r>
            <a:br>
              <a:rPr lang="en-US" sz="4400" b="1" dirty="0"/>
            </a:br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en-US" sz="4400" dirty="0" err="1" smtClean="0">
                <a:latin typeface="Arial" panose="020B0604020202020204" pitchFamily="34" charset="0"/>
              </a:rPr>
              <a:t>Corelarea</a:t>
            </a:r>
            <a:r>
              <a:rPr lang="en-US" sz="4400" dirty="0" smtClean="0">
                <a:latin typeface="Arial" panose="020B0604020202020204" pitchFamily="34" charset="0"/>
              </a:rPr>
              <a:t> </a:t>
            </a:r>
            <a:r>
              <a:rPr lang="en-US" sz="4400" dirty="0">
                <a:latin typeface="Arial" panose="020B0604020202020204" pitchFamily="34" charset="0"/>
              </a:rPr>
              <a:t>ISCED cu HG </a:t>
            </a:r>
            <a:r>
              <a:rPr lang="en-US" sz="4400" dirty="0" err="1">
                <a:latin typeface="Arial" panose="020B0604020202020204" pitchFamily="34" charset="0"/>
              </a:rPr>
              <a:t>privind</a:t>
            </a:r>
            <a:r>
              <a:rPr lang="en-US" sz="4400" dirty="0">
                <a:latin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</a:rPr>
              <a:t>domeniile</a:t>
            </a:r>
            <a:r>
              <a:rPr lang="en-US" sz="4400" dirty="0">
                <a:latin typeface="Arial" panose="020B0604020202020204" pitchFamily="34" charset="0"/>
              </a:rPr>
              <a:t> de </a:t>
            </a:r>
            <a:r>
              <a:rPr lang="en-US" sz="4400" dirty="0" err="1" smtClean="0">
                <a:latin typeface="Arial" panose="020B0604020202020204" pitchFamily="34" charset="0"/>
              </a:rPr>
              <a:t>studii</a:t>
            </a:r>
            <a:r>
              <a:rPr lang="ro-RO" sz="4400" dirty="0" smtClean="0">
                <a:latin typeface="Arial" panose="020B0604020202020204" pitchFamily="34" charset="0"/>
              </a:rPr>
              <a:t>, </a:t>
            </a:r>
            <a:br>
              <a:rPr lang="ro-RO" sz="4400" dirty="0" smtClean="0">
                <a:latin typeface="Arial" panose="020B0604020202020204" pitchFamily="34" charset="0"/>
              </a:rPr>
            </a:br>
            <a:r>
              <a:rPr lang="ro-RO" sz="4400" dirty="0" smtClean="0">
                <a:latin typeface="Arial" panose="020B0604020202020204" pitchFamily="34" charset="0"/>
              </a:rPr>
              <a:t>pentru </a:t>
            </a:r>
            <a:br>
              <a:rPr lang="ro-RO" sz="4400" dirty="0" smtClean="0">
                <a:latin typeface="Arial" panose="020B0604020202020204" pitchFamily="34" charset="0"/>
              </a:rPr>
            </a:br>
            <a:r>
              <a:rPr lang="en-US" sz="4400">
                <a:latin typeface="Arial" panose="020B0604020202020204" pitchFamily="34" charset="0"/>
              </a:rPr>
              <a:t>UNIVERSITATEA „DUNĂREA DE JOS” DIN GALAȚI</a:t>
            </a:r>
            <a:br>
              <a:rPr lang="en-US" sz="4400">
                <a:latin typeface="Arial" panose="020B0604020202020204" pitchFamily="34" charset="0"/>
              </a:rPr>
            </a:br>
            <a:r>
              <a:rPr lang="ro-RO" sz="4400" dirty="0">
                <a:latin typeface="Arial" panose="020B0604020202020204" pitchFamily="34" charset="0"/>
              </a:rPr>
              <a:t/>
            </a:r>
            <a:br>
              <a:rPr lang="ro-RO" sz="4400" dirty="0">
                <a:latin typeface="Arial" panose="020B0604020202020204" pitchFamily="34" charset="0"/>
              </a:rPr>
            </a:b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4400" b="1" dirty="0" smtClean="0"/>
              <a:t> </a:t>
            </a:r>
            <a:endParaRPr lang="en-US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4210" y="5606302"/>
            <a:ext cx="11017958" cy="1182604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Autoritatea Na</a:t>
            </a:r>
            <a:r>
              <a:rPr lang="ro-RO" sz="3600" dirty="0" smtClean="0"/>
              <a:t>ț</a:t>
            </a:r>
            <a:r>
              <a:rPr lang="en-US" sz="3600" dirty="0" err="1" smtClean="0"/>
              <a:t>ional</a:t>
            </a:r>
            <a:r>
              <a:rPr lang="ro-RO" sz="3600" dirty="0" smtClean="0"/>
              <a:t>ă</a:t>
            </a:r>
            <a:r>
              <a:rPr lang="en-US" sz="3600" dirty="0" smtClean="0"/>
              <a:t> pentru </a:t>
            </a:r>
            <a:r>
              <a:rPr lang="en-US" sz="3600" dirty="0" err="1" smtClean="0"/>
              <a:t>Calific</a:t>
            </a:r>
            <a:r>
              <a:rPr lang="ro-RO" sz="3600" dirty="0" smtClean="0"/>
              <a:t>ă</a:t>
            </a:r>
            <a:r>
              <a:rPr lang="en-US" sz="3600" dirty="0" err="1" smtClean="0"/>
              <a:t>ri</a:t>
            </a:r>
            <a:r>
              <a:rPr lang="en-US" sz="3600" dirty="0" smtClean="0"/>
              <a:t> -</a:t>
            </a:r>
            <a:r>
              <a:rPr lang="ro-RO" sz="3600" dirty="0" smtClean="0"/>
              <a:t> </a:t>
            </a:r>
            <a:r>
              <a:rPr lang="en-US" sz="3600" dirty="0" smtClean="0"/>
              <a:t>ANC  </a:t>
            </a:r>
          </a:p>
          <a:p>
            <a:pPr algn="ctr"/>
            <a:r>
              <a:rPr lang="en-US" sz="2000" dirty="0" smtClean="0"/>
              <a:t>Pre</a:t>
            </a:r>
            <a:r>
              <a:rPr lang="ro-RO" sz="2000" dirty="0" smtClean="0"/>
              <a:t>ș</a:t>
            </a:r>
            <a:r>
              <a:rPr lang="en-US" sz="2000" dirty="0" err="1" smtClean="0"/>
              <a:t>edinte</a:t>
            </a:r>
            <a:r>
              <a:rPr lang="en-US" sz="2000" dirty="0" smtClean="0"/>
              <a:t> </a:t>
            </a:r>
            <a:r>
              <a:rPr lang="en-US" sz="2000" dirty="0" err="1" smtClean="0"/>
              <a:t>Tiberiu</a:t>
            </a:r>
            <a:r>
              <a:rPr lang="en-US" sz="2000" dirty="0" smtClean="0"/>
              <a:t> </a:t>
            </a:r>
            <a:r>
              <a:rPr lang="en-US" sz="2000" dirty="0" err="1" smtClean="0"/>
              <a:t>Dobrescu</a:t>
            </a:r>
            <a:endParaRPr lang="ro-RO" sz="2000" dirty="0" smtClean="0"/>
          </a:p>
        </p:txBody>
      </p:sp>
    </p:spTree>
    <p:extLst>
      <p:ext uri="{BB962C8B-B14F-4D97-AF65-F5344CB8AC3E}">
        <p14:creationId xmlns:p14="http://schemas.microsoft.com/office/powerpoint/2010/main" val="125250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8375511"/>
              </p:ext>
            </p:extLst>
          </p:nvPr>
        </p:nvGraphicFramePr>
        <p:xfrm>
          <a:off x="376304" y="1508703"/>
          <a:ext cx="11439392" cy="5135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324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2069326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776549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13806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996168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26422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36320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61437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799104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851605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4546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6650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Natural sciences, mathematics and statistics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biologice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conexe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Biological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related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Biochimie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Biochemistry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resurselor vegetale și animale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Biotehnologii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Biotehnologii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05109058"/>
                  </a:ext>
                </a:extLst>
              </a:tr>
              <a:tr h="6650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Ştiinţele naturii, matematică şi statistică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Natural sciences, mathematics and statistics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Physical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Chemistry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6650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Ştiinţele naturii, matematică şi statistică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Natural sciences, mathematics and statistics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 fizice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(Physical sciences)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pământului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Earth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Științele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pământului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atmosferei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Ecologie și protecția mediului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26047529"/>
                  </a:ext>
                </a:extLst>
              </a:tr>
              <a:tr h="6650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Ştiinţele naturii, matematică şi statistică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Natural sciences, mathematics and statistics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 fizice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(Physical sciences)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pământului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Earth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Științele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pământului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atmosferei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92691206"/>
                  </a:ext>
                </a:extLst>
              </a:tr>
              <a:tr h="6650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Ştiinţele naturii, matematică şi statistică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Natural sciences, mathematics and statistics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fizice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Physical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sciences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Physics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9436665"/>
                  </a:ext>
                </a:extLst>
              </a:tr>
              <a:tr h="6650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Ştiinţele naturii, matematică şi statistică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Natural sciences, mathematics and statistics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Mathematics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Mathematics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54206141"/>
                  </a:ext>
                </a:extLst>
              </a:tr>
              <a:tr h="6650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Natural sciences, mathematics and statistics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biologice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conexe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Biological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related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Biochimie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Biochemistry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resurselor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vegetale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animale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Biotehnologii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Biotehnologii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pentru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alimentară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39106055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849917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4000" dirty="0"/>
              <a:t>5</a:t>
            </a:r>
            <a:r>
              <a:rPr lang="ro-RO" sz="4000" dirty="0" smtClean="0"/>
              <a:t> </a:t>
            </a:r>
            <a:r>
              <a:rPr lang="ro-RO" sz="4000" dirty="0"/>
              <a:t>– </a:t>
            </a:r>
            <a:r>
              <a:rPr lang="en-US" sz="4000" dirty="0" smtClean="0"/>
              <a:t>ŞTIINŢELE NATURII, MATEMATICĂ ŞI STATISTICĂ</a:t>
            </a:r>
            <a:endParaRPr lang="ro-RO" sz="4000" dirty="0"/>
          </a:p>
        </p:txBody>
      </p:sp>
    </p:spTree>
    <p:extLst>
      <p:ext uri="{BB962C8B-B14F-4D97-AF65-F5344CB8AC3E}">
        <p14:creationId xmlns:p14="http://schemas.microsoft.com/office/powerpoint/2010/main" val="16493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7839503"/>
              </p:ext>
            </p:extLst>
          </p:nvPr>
        </p:nvGraphicFramePr>
        <p:xfrm>
          <a:off x="349089" y="2198800"/>
          <a:ext cx="11439392" cy="36185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324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520686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39932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39931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640603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26422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36320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61437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799104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851605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5665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10802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(TIC)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(Information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Technologies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(TIC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(Computer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Dezvoltare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analiză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software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aplicaţii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Software and applications development and analysis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materialelor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 aplicată în ingineria materialelor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05109058"/>
                  </a:ext>
                </a:extLst>
              </a:tr>
              <a:tr h="19716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(TIC)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(Information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Technologies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interdisciplinare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care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(TIC) 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(Inter-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disciplinary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qualifications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involving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Information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Technologies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interdisciplinare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care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(TIC) 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(Inter-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disciplinary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qualifications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involving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Information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Technologies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Cibernetică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economică</a:t>
                      </a:r>
                      <a:endParaRPr lang="it-IT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83770" y="1267929"/>
            <a:ext cx="10570029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4000" dirty="0"/>
              <a:t>6</a:t>
            </a:r>
            <a:r>
              <a:rPr lang="ro-RO" sz="4000" dirty="0" smtClean="0"/>
              <a:t> </a:t>
            </a:r>
            <a:r>
              <a:rPr lang="ro-RO" sz="4000" dirty="0"/>
              <a:t>– </a:t>
            </a:r>
            <a:r>
              <a:rPr lang="fr-FR" sz="4000" dirty="0" smtClean="0"/>
              <a:t>TEHNOLOGIA INFORMAŢIEI ŞI COMUNICAŢIILOR (TIC)</a:t>
            </a:r>
            <a:endParaRPr lang="ro-RO" sz="4000" dirty="0"/>
          </a:p>
        </p:txBody>
      </p:sp>
    </p:spTree>
    <p:extLst>
      <p:ext uri="{BB962C8B-B14F-4D97-AF65-F5344CB8AC3E}">
        <p14:creationId xmlns:p14="http://schemas.microsoft.com/office/powerpoint/2010/main" val="416958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5780893"/>
              </p:ext>
            </p:extLst>
          </p:nvPr>
        </p:nvGraphicFramePr>
        <p:xfrm>
          <a:off x="376304" y="1508703"/>
          <a:ext cx="11439392" cy="49530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324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781943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70263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402080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13806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17714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88572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36617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836023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84068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851605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51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7137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(Engineering,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construction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(Engineering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engineering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Tehnologii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protecţia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mediului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înconjurător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Environmental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protection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technology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Ingineria mediului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Ingineria și protecția mediului în industrie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05109058"/>
                  </a:ext>
                </a:extLst>
              </a:tr>
              <a:tr h="7137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Inginerie, producţie şi construcţii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 şi meserii inginereşti 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Tehnologii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protecţia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mediului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înconjurător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Environmental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protection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technology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Ingineria mediului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Ingineria sistemelor biotehnice și ecologice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7137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Inginerie, producţie şi construcţii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 şi meserii inginereşti 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Electricitate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energie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Electricity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energy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electrică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electronică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telecomunicații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 electrică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Electronică de putere și acționări electrice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26047529"/>
                  </a:ext>
                </a:extLst>
              </a:tr>
              <a:tr h="7137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Inginerie, producţie şi construcţii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 şi meserii inginereşti 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Electricitate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energie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Electricity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energy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electrică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electronică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telecomunicații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electrică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Electromecanică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92691206"/>
                  </a:ext>
                </a:extLst>
              </a:tr>
              <a:tr h="7137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Inginerie, producţie şi construcţii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 şi meserii inginereşti 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Electricitate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energie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Electricity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energy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 electrică, electronică și telecomunicații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electrică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electrică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calculatoare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9436665"/>
                  </a:ext>
                </a:extLst>
              </a:tr>
              <a:tr h="8689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construcţii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(Engineering,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manufacturing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construction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trades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Electronică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automatizare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(Electronics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automation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 electrică, electronică și telecomunicații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electronică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telecomunicații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tehnologii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informaționale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Electronică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aplicată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5420614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849917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4000" dirty="0"/>
              <a:t>7</a:t>
            </a:r>
            <a:r>
              <a:rPr lang="ro-RO" sz="4000" dirty="0" smtClean="0"/>
              <a:t> </a:t>
            </a:r>
            <a:r>
              <a:rPr lang="ro-RO" sz="4000" dirty="0"/>
              <a:t>– </a:t>
            </a:r>
            <a:r>
              <a:rPr lang="en-US" sz="4000" dirty="0" smtClean="0"/>
              <a:t>INGINERIE, PRODUCŢIE ŞI CONSTRUCŢII</a:t>
            </a:r>
            <a:endParaRPr lang="ro-RO" sz="4000" dirty="0"/>
          </a:p>
        </p:txBody>
      </p:sp>
    </p:spTree>
    <p:extLst>
      <p:ext uri="{BB962C8B-B14F-4D97-AF65-F5344CB8AC3E}">
        <p14:creationId xmlns:p14="http://schemas.microsoft.com/office/powerpoint/2010/main" val="91853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7766472"/>
              </p:ext>
            </p:extLst>
          </p:nvPr>
        </p:nvGraphicFramePr>
        <p:xfrm>
          <a:off x="376304" y="1508703"/>
          <a:ext cx="11439392" cy="5014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324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781943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70263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402080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13806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17714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88572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36617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836023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84068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851605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4916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6810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(Engineering,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construction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(Engineering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engineering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Electronică şi automatizare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(Electronics and automation)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Ingineria sistemelor, calculatoare și tehnologia informației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Calculatoare și tehnologia informației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Calculatoare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05109058"/>
                  </a:ext>
                </a:extLst>
              </a:tr>
              <a:tr h="6810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construcţii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(Engineering,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manufacturing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construction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trades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Electronică şi automatizare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(Electronics and automation)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sistemelor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calculatoare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tehnologia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informației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Ingineria sistemelor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Automatică și informatică aplicată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6810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construcţii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(Engineering,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manufacturing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construction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trades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Mecanică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prelucrarea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metalelor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Mechanics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metal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robotică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Mecatronică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26047529"/>
                  </a:ext>
                </a:extLst>
              </a:tr>
              <a:tr h="6810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Inginerie, producţie şi construcţii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 şi meserii inginereşti 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Mecanică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prelucrarea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metalelor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Mechanics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metal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mecanică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Sisteme și echipamente termice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92691206"/>
                  </a:ext>
                </a:extLst>
              </a:tr>
              <a:tr h="9252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Inginerie, producţie şi construcţii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 şi meserii inginereşti 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Mecanică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prelucrarea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metalelor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Mechanics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metal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trades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mecanică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Mașini și instalații pentru agricultură și industrie alimentară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9436665"/>
                  </a:ext>
                </a:extLst>
              </a:tr>
              <a:tr h="8291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construcţii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(Engineering,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manufacturing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construction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trades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Mecanică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din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domeniul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metalurgiei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Mechanics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metal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trades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industrială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sudării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5420614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849917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4000" dirty="0"/>
              <a:t>7</a:t>
            </a:r>
            <a:r>
              <a:rPr lang="ro-RO" sz="4000" dirty="0" smtClean="0"/>
              <a:t> </a:t>
            </a:r>
            <a:r>
              <a:rPr lang="ro-RO" sz="4000" dirty="0"/>
              <a:t>– </a:t>
            </a:r>
            <a:r>
              <a:rPr lang="en-US" sz="4000" dirty="0" smtClean="0"/>
              <a:t>INGINERIE, PRODUCŢIE ŞI CONSTRUCŢII</a:t>
            </a:r>
            <a:endParaRPr lang="ro-RO" sz="4000" dirty="0"/>
          </a:p>
        </p:txBody>
      </p:sp>
    </p:spTree>
    <p:extLst>
      <p:ext uri="{BB962C8B-B14F-4D97-AF65-F5344CB8AC3E}">
        <p14:creationId xmlns:p14="http://schemas.microsoft.com/office/powerpoint/2010/main" val="151846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2437943"/>
              </p:ext>
            </p:extLst>
          </p:nvPr>
        </p:nvGraphicFramePr>
        <p:xfrm>
          <a:off x="376304" y="1508700"/>
          <a:ext cx="11439392" cy="4735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324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781943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70263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402080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13806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17714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88572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36617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836023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84068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851605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5009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6778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construcţii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(Engineering,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manufacturing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construction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trades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Mecanică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prelucrarea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metalelor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Mechanics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metal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industrială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Tehnologia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construcțiilor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mașini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05109058"/>
                  </a:ext>
                </a:extLst>
              </a:tr>
              <a:tr h="6778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construcţii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(Engineering,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manufacturing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construction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meserii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inginereşti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(Engineering </a:t>
                      </a:r>
                      <a:r>
                        <a:rPr kumimoji="0" lang="ro-RO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ro-RO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engineering </a:t>
                      </a:r>
                      <a:r>
                        <a:rPr kumimoji="0" lang="ro-RO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trades</a:t>
                      </a:r>
                      <a:r>
                        <a:rPr kumimoji="0" lang="ro-RO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Mecanică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prelucrarea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metalelor</a:t>
                      </a:r>
                      <a:r>
                        <a:rPr kumimoji="0" lang="ro-RO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ro-RO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Mechanics</a:t>
                      </a:r>
                      <a:r>
                        <a:rPr kumimoji="0" lang="ro-RO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ro-RO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metal </a:t>
                      </a:r>
                      <a:r>
                        <a:rPr kumimoji="0" lang="ro-RO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trades</a:t>
                      </a:r>
                      <a:r>
                        <a:rPr kumimoji="0" lang="ro-RO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 mecanică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mecanică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69834980"/>
                  </a:ext>
                </a:extLst>
              </a:tr>
              <a:tr h="8448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Inginerie, producţie şi construcţii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meserii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inginereşti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(Engineering </a:t>
                      </a:r>
                      <a:r>
                        <a:rPr kumimoji="0" lang="ro-RO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ro-RO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engineering </a:t>
                      </a:r>
                      <a:r>
                        <a:rPr kumimoji="0" lang="ro-RO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trades</a:t>
                      </a:r>
                      <a:r>
                        <a:rPr kumimoji="0" lang="ro-RO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Mecanică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prelucrarea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metalelor</a:t>
                      </a:r>
                      <a:r>
                        <a:rPr kumimoji="0" lang="ro-RO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ro-RO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Mechanics</a:t>
                      </a:r>
                      <a:r>
                        <a:rPr kumimoji="0" lang="ro-RO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ro-RO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metal </a:t>
                      </a:r>
                      <a:r>
                        <a:rPr kumimoji="0" lang="ro-RO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trades</a:t>
                      </a:r>
                      <a:r>
                        <a:rPr kumimoji="0" lang="ro-RO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mecanică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managementul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resurselor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tehnologice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în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construcții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06462957"/>
                  </a:ext>
                </a:extLst>
              </a:tr>
              <a:tr h="6778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(Engineering,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construction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trades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Mecanică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prelucrarea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metalelor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Mechanics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metal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trades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Utilaje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pentru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60821604"/>
                  </a:ext>
                </a:extLst>
              </a:tr>
              <a:tr h="6778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construcţii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(Engineering,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manufacturing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construction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trades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Autovehicule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, nave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aeronave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Motor vehicles, ships and aircraft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Arhitectură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navală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Sisteme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echipamente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navale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29272199"/>
                  </a:ext>
                </a:extLst>
              </a:tr>
              <a:tr h="6778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construcţii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(Engineering,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manufacturing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construction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trades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Autovehicule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, nave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aeronave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Motor vehicles, ships and aircraft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Arhitectură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navală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Arhitectură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navală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2859320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849917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4000" dirty="0"/>
              <a:t>7</a:t>
            </a:r>
            <a:r>
              <a:rPr lang="ro-RO" sz="4000" dirty="0" smtClean="0"/>
              <a:t> </a:t>
            </a:r>
            <a:r>
              <a:rPr lang="ro-RO" sz="4000" dirty="0"/>
              <a:t>– </a:t>
            </a:r>
            <a:r>
              <a:rPr lang="en-US" sz="4000" dirty="0" smtClean="0"/>
              <a:t>INGINERIE, PRODUCŢIE ŞI CONSTRUCŢII</a:t>
            </a:r>
            <a:endParaRPr lang="ro-RO" sz="4000" dirty="0"/>
          </a:p>
        </p:txBody>
      </p:sp>
    </p:spTree>
    <p:extLst>
      <p:ext uri="{BB962C8B-B14F-4D97-AF65-F5344CB8AC3E}">
        <p14:creationId xmlns:p14="http://schemas.microsoft.com/office/powerpoint/2010/main" val="247585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7207526"/>
              </p:ext>
            </p:extLst>
          </p:nvPr>
        </p:nvGraphicFramePr>
        <p:xfrm>
          <a:off x="376304" y="1508702"/>
          <a:ext cx="11439392" cy="469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324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781943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70263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402080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13806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17714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88572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36617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836023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84068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851605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5597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7754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(Engineering,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construction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trades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Autovehicule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nave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aeronave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Motor vehicles, ships and aircraft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Ingineria transporturilor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Ingineria autovehiculelor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Autovehicule rutiere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02356390"/>
                  </a:ext>
                </a:extLst>
              </a:tr>
              <a:tr h="8375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construcţii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(Engineering,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manufacturing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construction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Prelucrare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industrie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prelucrătoare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processing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Procesarea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alimentelor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Food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processing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resurselor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vegetale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naturale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produselor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alimentare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produselor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alimentare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78001883"/>
                  </a:ext>
                </a:extLst>
              </a:tr>
              <a:tr h="7754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(Engineering,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construction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Prelucrare</a:t>
                      </a:r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industrie</a:t>
                      </a:r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prelucrătoare</a:t>
                      </a:r>
                      <a:r>
                        <a:rPr lang="ro-RO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Manufacturing</a:t>
                      </a:r>
                      <a:r>
                        <a:rPr lang="ro-RO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processing</a:t>
                      </a:r>
                      <a:r>
                        <a:rPr lang="ro-RO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Procesarea</a:t>
                      </a:r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alimentelor</a:t>
                      </a:r>
                      <a:r>
                        <a:rPr lang="ro-RO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Food</a:t>
                      </a:r>
                      <a:r>
                        <a:rPr lang="ro-RO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processing</a:t>
                      </a:r>
                      <a:r>
                        <a:rPr lang="ro-RO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resurselor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vegetale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naturale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produselor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alimentare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Controlul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expertiza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produselor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alimentare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05109058"/>
                  </a:ext>
                </a:extLst>
              </a:tr>
              <a:tr h="8718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construcţii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(Engineering,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manufacturing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construction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Prelucrare şi industrie prelucrătoare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(Manufacturing and processing)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Materiale</a:t>
                      </a:r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sticlă</a:t>
                      </a:r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hârtie</a:t>
                      </a:r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plastic </a:t>
                      </a:r>
                      <a:r>
                        <a:rPr lang="en-US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lemn</a:t>
                      </a:r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r>
                        <a:rPr lang="ro-RO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Materials (glass, paper, plastic and wood)</a:t>
                      </a:r>
                      <a:r>
                        <a:rPr lang="ro-RO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Ingineria materialelor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Știința materialelor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8718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construcţii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(Engineering,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manufacturing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construction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Prelucrare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industrie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prelucrătoare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Manufacturing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processing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Materiale</a:t>
                      </a: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sticlă</a:t>
                      </a: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hârtie</a:t>
                      </a: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plastic </a:t>
                      </a:r>
                      <a:r>
                        <a:rPr lang="en-US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lemn</a:t>
                      </a:r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r>
                        <a:rPr lang="ro-RO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Materials (glass, paper, plastic and wood)</a:t>
                      </a:r>
                      <a:r>
                        <a:rPr lang="ro-RO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materialelor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procesării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materialelor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26047529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849917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4000" dirty="0"/>
              <a:t>7</a:t>
            </a:r>
            <a:r>
              <a:rPr lang="ro-RO" sz="4000" dirty="0" smtClean="0"/>
              <a:t> </a:t>
            </a:r>
            <a:r>
              <a:rPr lang="ro-RO" sz="4000" dirty="0"/>
              <a:t>– </a:t>
            </a:r>
            <a:r>
              <a:rPr lang="en-US" sz="4000" dirty="0" smtClean="0"/>
              <a:t>INGINERIE, PRODUCŢIE ŞI CONSTRUCŢII</a:t>
            </a:r>
            <a:endParaRPr lang="ro-RO" sz="4000" dirty="0"/>
          </a:p>
        </p:txBody>
      </p:sp>
    </p:spTree>
    <p:extLst>
      <p:ext uri="{BB962C8B-B14F-4D97-AF65-F5344CB8AC3E}">
        <p14:creationId xmlns:p14="http://schemas.microsoft.com/office/powerpoint/2010/main" val="373279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3688673"/>
              </p:ext>
            </p:extLst>
          </p:nvPr>
        </p:nvGraphicFramePr>
        <p:xfrm>
          <a:off x="358887" y="1562735"/>
          <a:ext cx="11439392" cy="5158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324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442309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05097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881052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96388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872343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26423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79863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10491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74766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44731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851605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4465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11997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construcţii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(Engineering,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manufacturing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construction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interdisciplinare, care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ingineria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producţia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construcţiile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Inter-disciplinary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and qualifications involving engineering, manufacturing and construction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it-IT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interdisciplinare care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ingineria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producţia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construcţiile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Inter-disciplinary </a:t>
                      </a:r>
                      <a:r>
                        <a:rPr lang="en-US" sz="105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and qualifications involving engineering, manufacturing and construction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it-IT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aplicate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medicală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11997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construcţii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(Engineering,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manufacturing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construction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interdisciplinare, care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ingineria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producţia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construcţiile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Inter-disciplinary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and qualifications involving engineering, manufacturing and construction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it-IT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interdisciplinare care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ingineria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producţia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construcţiile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Inter-disciplinary </a:t>
                      </a:r>
                      <a:r>
                        <a:rPr lang="en-US" sz="105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and qualifications involving engineering, manufacturing and construction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it-IT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26047529"/>
                  </a:ext>
                </a:extLst>
              </a:tr>
              <a:tr h="11997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Inginerie, producţie şi construcţii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interdisciplinare, care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ingineria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producţia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construcţiile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Inter-disciplinary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and qualifications involving engineering, manufacturing and construction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it-IT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interdisciplinare care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ingineria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producţia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construcţiile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Inter-disciplinary </a:t>
                      </a:r>
                      <a:r>
                        <a:rPr lang="en-US" sz="105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and qualifications involving engineering, manufacturing and construction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it-IT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economică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domeniul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</a:t>
                      </a:r>
                      <a:endParaRPr lang="it-IT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92691206"/>
                  </a:ext>
                </a:extLst>
              </a:tr>
              <a:tr h="7531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Inginerie, producţie şi construcţii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Prelucrare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industrie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prelucrătoare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processing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Procesarea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alimentelor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Food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processing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resurselor vegetale și naturale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produselor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alimentare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Tehnologie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 control in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alimentatia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publica</a:t>
                      </a:r>
                      <a:endParaRPr lang="it-IT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9436665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983543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4000" dirty="0"/>
              <a:t>7</a:t>
            </a:r>
            <a:r>
              <a:rPr lang="ro-RO" sz="4000" dirty="0" smtClean="0"/>
              <a:t> </a:t>
            </a:r>
            <a:r>
              <a:rPr lang="ro-RO" sz="4000" dirty="0"/>
              <a:t>– </a:t>
            </a:r>
            <a:r>
              <a:rPr lang="en-US" sz="4000" dirty="0" smtClean="0"/>
              <a:t>INGINERIE, PRODUCŢIE ŞI CONSTRUCŢII</a:t>
            </a:r>
            <a:endParaRPr lang="ro-RO" sz="4000" dirty="0"/>
          </a:p>
        </p:txBody>
      </p:sp>
    </p:spTree>
    <p:extLst>
      <p:ext uri="{BB962C8B-B14F-4D97-AF65-F5344CB8AC3E}">
        <p14:creationId xmlns:p14="http://schemas.microsoft.com/office/powerpoint/2010/main" val="146792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6877551"/>
              </p:ext>
            </p:extLst>
          </p:nvPr>
        </p:nvGraphicFramePr>
        <p:xfrm>
          <a:off x="280508" y="1968138"/>
          <a:ext cx="11439392" cy="43107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324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660023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05098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663337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96388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872343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26423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79863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10491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74766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44731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851605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5565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9385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Agricultură, silvicultură, piscicultură şi ştiinţe veterinare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Agriculture, forestry, fisheries and veterinary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081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Agricultură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Agriculture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0811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Culturi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agricolă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animală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(Crop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livestock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production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it-IT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Ingineria resurselor vegetale și animale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Agronomie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Agricultură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92691206"/>
                  </a:ext>
                </a:extLst>
              </a:tr>
              <a:tr h="9385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Agricultură, silvicultură, piscicultură şi ştiinţe veterinare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Agriculture, forestry, fisheries and veterinary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081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Agricultură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Agriculture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0811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Culturi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agricolă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animală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(Crop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livestock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production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it-IT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resurselor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vegetale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animale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 și management în agricultură și dezvoltare rurală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 și management în alimentația publică și agroturism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9436665"/>
                  </a:ext>
                </a:extLst>
              </a:tr>
              <a:tr h="9385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Agricultură, silvicultură, piscicultură şi ştiinţe veterinare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Agriculture, forestry, fisheries and veterinary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083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Piscicultură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Fisheries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0831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Piscicultură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Fisheries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Ingineria resurselor vegetale și animale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Ingineria produselor alimentare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Pescuit și industrializarea peștelui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94235620"/>
                  </a:ext>
                </a:extLst>
              </a:tr>
              <a:tr h="9385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Agricultură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silvicultură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piscicultură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ştiinţe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veterinare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Agriculture, forestry, fisheries and veterinary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083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Piscicultură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Fisheries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0831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Piscicultură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Fisheries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Ingineria resurselor vegetale și animale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Zootehnie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Piscicultură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acvacultură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38877818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2" y="1102465"/>
            <a:ext cx="12000411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3200" dirty="0"/>
              <a:t>8</a:t>
            </a:r>
            <a:r>
              <a:rPr lang="ro-RO" sz="3200" dirty="0" smtClean="0"/>
              <a:t> </a:t>
            </a:r>
            <a:r>
              <a:rPr lang="ro-RO" sz="3200" dirty="0"/>
              <a:t>– </a:t>
            </a:r>
            <a:r>
              <a:rPr lang="en-US" sz="3200" dirty="0" smtClean="0"/>
              <a:t>AGRICULTURĂ, SILVICULTURĂ, PISCICULTURĂ ŞI ŞTIINŢE VETERINARE</a:t>
            </a:r>
            <a:endParaRPr lang="ro-RO" sz="3200" dirty="0"/>
          </a:p>
        </p:txBody>
      </p:sp>
    </p:spTree>
    <p:extLst>
      <p:ext uri="{BB962C8B-B14F-4D97-AF65-F5344CB8AC3E}">
        <p14:creationId xmlns:p14="http://schemas.microsoft.com/office/powerpoint/2010/main" val="200455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92;p1"/>
          <p:cNvSpPr txBox="1">
            <a:spLocks noGrp="1"/>
          </p:cNvSpPr>
          <p:nvPr>
            <p:ph type="title"/>
          </p:nvPr>
        </p:nvSpPr>
        <p:spPr>
          <a:xfrm>
            <a:off x="838200" y="599031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ctr"/>
            <a:r>
              <a:rPr lang="ro-RO" sz="4000" dirty="0" smtClean="0"/>
              <a:t>9 </a:t>
            </a:r>
            <a:r>
              <a:rPr lang="ro-RO" sz="4000" dirty="0"/>
              <a:t>- </a:t>
            </a:r>
            <a:r>
              <a:rPr lang="en-US" sz="4000" dirty="0" smtClean="0"/>
              <a:t>INGINERIE, PRODUCŢIE ŞI CONSTRUCŢII</a:t>
            </a:r>
            <a:endParaRPr lang="ro-RO" sz="4000" dirty="0"/>
          </a:p>
        </p:txBody>
      </p:sp>
      <p:graphicFrame>
        <p:nvGraphicFramePr>
          <p:cNvPr id="6" name="Google Shape;90;p1"/>
          <p:cNvGraphicFramePr/>
          <p:nvPr>
            <p:extLst>
              <p:ext uri="{D42A27DB-BD31-4B8C-83A1-F6EECF244321}">
                <p14:modId xmlns:p14="http://schemas.microsoft.com/office/powerpoint/2010/main" val="4051056916"/>
              </p:ext>
            </p:extLst>
          </p:nvPr>
        </p:nvGraphicFramePr>
        <p:xfrm>
          <a:off x="579400" y="1506582"/>
          <a:ext cx="11033200" cy="5190124"/>
        </p:xfrm>
        <a:graphic>
          <a:graphicData uri="http://schemas.openxmlformats.org/drawingml/2006/table">
            <a:tbl>
              <a:tblPr firstRow="1" bandRow="1">
                <a:noFill/>
                <a:tableStyleId>{E6991665-4863-49FC-B960-265F7E23DF46}</a:tableStyleId>
              </a:tblPr>
              <a:tblGrid>
                <a:gridCol w="432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99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10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504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86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6244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089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4473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3138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5057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Cod ISCED</a:t>
                      </a:r>
                      <a:endParaRPr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Domeniu</a:t>
                      </a:r>
                      <a:r>
                        <a:rPr lang="en-US" sz="1050" b="1" i="0" u="none" strike="noStrike" cap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n-US" sz="1050" b="1" i="0" u="none" strike="noStrike" cap="none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larg</a:t>
                      </a:r>
                      <a:endParaRPr sz="1050" b="1" i="0" u="none" strike="noStrike" cap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Cod ISCED</a:t>
                      </a:r>
                      <a:endParaRPr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Domeniu</a:t>
                      </a:r>
                      <a:r>
                        <a:rPr lang="en-US" sz="1050" b="1" i="0" u="none" strike="noStrike" cap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n-US" sz="1050" b="1" i="0" u="none" strike="noStrike" cap="none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restrâns</a:t>
                      </a:r>
                      <a:r>
                        <a:rPr lang="en-US" sz="1050" b="1" i="0" u="none" strike="noStrike" cap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 ISCED</a:t>
                      </a:r>
                      <a:endParaRPr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Cod ISCED</a:t>
                      </a:r>
                      <a:endParaRPr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Domeniu</a:t>
                      </a:r>
                      <a:r>
                        <a:rPr lang="en-US" sz="1050" b="1" i="0" u="none" strike="noStrike" cap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n-US" sz="1050" b="1" i="0" u="none" strike="noStrike" cap="none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detaliat</a:t>
                      </a:r>
                      <a:r>
                        <a:rPr lang="en-US" sz="1050" b="1" i="0" u="none" strike="noStrike" cap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 ISCED</a:t>
                      </a:r>
                      <a:endParaRPr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 </a:t>
                      </a:r>
                      <a:endParaRPr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Domeniu</a:t>
                      </a:r>
                      <a:r>
                        <a:rPr lang="en-US" sz="1050" b="1" i="0" u="none" strike="noStrike" cap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 fundamental cf. HG </a:t>
                      </a:r>
                      <a:r>
                        <a:rPr lang="en-US" sz="1050" b="1" i="0" u="none" strike="noStrike" cap="none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nr</a:t>
                      </a:r>
                      <a:r>
                        <a:rPr lang="en-US" sz="1050" b="1" i="0" u="none" strike="noStrike" cap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. 692/2018 </a:t>
                      </a:r>
                      <a:endParaRPr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Ramura</a:t>
                      </a:r>
                      <a:r>
                        <a:rPr lang="en-US" sz="1050" b="1" i="0" u="none" strike="noStrike" cap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 de </a:t>
                      </a:r>
                      <a:r>
                        <a:rPr lang="en-US" sz="1050" b="1" i="0" u="none" strike="noStrike" cap="none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știință</a:t>
                      </a:r>
                      <a:r>
                        <a:rPr lang="en-US" sz="1050" b="1" i="0" u="none" strike="noStrike" cap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 cf. HG </a:t>
                      </a:r>
                      <a:r>
                        <a:rPr lang="en-US" sz="1050" b="1" i="0" u="none" strike="noStrike" cap="none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nr</a:t>
                      </a:r>
                      <a:r>
                        <a:rPr lang="en-US" sz="1050" b="1" i="0" u="none" strike="noStrike" cap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. 692/2018</a:t>
                      </a:r>
                      <a:endParaRPr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Cod DL </a:t>
                      </a:r>
                      <a:r>
                        <a:rPr lang="en-US" sz="1050" b="1" i="0" u="none" strike="noStrike" cap="none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cf</a:t>
                      </a:r>
                      <a:r>
                        <a:rPr lang="en-US" sz="1050" b="1" i="0" u="none" strike="noStrike" cap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 HG 692/2018</a:t>
                      </a:r>
                      <a:endParaRPr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Domeniu</a:t>
                      </a:r>
                      <a:r>
                        <a:rPr lang="en-US" sz="1050" b="1" i="0" u="none" strike="noStrike" cap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 de </a:t>
                      </a:r>
                      <a:r>
                        <a:rPr lang="en-US" sz="1050" b="1" i="0" u="none" strike="noStrike" cap="none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licență</a:t>
                      </a:r>
                      <a:r>
                        <a:rPr lang="en-US" sz="1050" b="1" i="0" u="none" strike="noStrike" cap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 2018</a:t>
                      </a:r>
                      <a:endParaRPr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Observații</a:t>
                      </a:r>
                      <a:r>
                        <a:rPr lang="en-US" sz="1050" b="1" i="0" u="none" strike="noStrike" cap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/ </a:t>
                      </a:r>
                      <a:r>
                        <a:rPr lang="en-US" sz="1050" b="1" i="0" u="none" strike="noStrike" cap="none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Specializare</a:t>
                      </a:r>
                      <a:endParaRPr sz="1050" b="1" i="0" u="none" strike="noStrike" cap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37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asistenţă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socială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welfare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091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0911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Studii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în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domeniul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stomatologiei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(Dental studies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050" b="1" i="0" u="none" strike="noStrike" cap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biologice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biomedicale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Medicină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dentară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Sănătate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Medicină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dentară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82160592"/>
                  </a:ext>
                </a:extLst>
              </a:tr>
              <a:tr h="5259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Agricultură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silvicultură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piscicultură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veterinare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Agriculture, forestry, fisheries and veterinary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0912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Medicină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(Medicine)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30. Științe biologice și biomedicale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Medicină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Sănătate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Medicină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88474196"/>
                  </a:ext>
                </a:extLst>
              </a:tr>
              <a:tr h="7223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Agricultură, silvicultură, piscicultură şi ştiinţe veterinare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Agriculture, forestry, fisheries and veterinary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089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0913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Asistenţă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medicală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moşit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asistenţi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medicali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moaşe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Nursing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midwifery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biologice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biomedicale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Medicină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Sănătate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Asistență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medicală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generală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65349538"/>
                  </a:ext>
                </a:extLst>
              </a:tr>
              <a:tr h="7223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 şi asistenţă socială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(Health and welfare)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090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0913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Asistenţă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medicală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moşit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asistenţi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medicali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moaşe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Nursing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midwifery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050" b="1" i="0" u="none" strike="noStrike" cap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biologice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biomedicale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Medicină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Sănătate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Moașe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81497944"/>
                  </a:ext>
                </a:extLst>
              </a:tr>
              <a:tr h="7223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 şi asistenţă socială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(Health and welfare)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(Health)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Terapie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recuperare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Therapy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rehabilitation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050" b="1" i="0" u="none" strike="noStrike" cap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sportului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educației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fizice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sportului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educației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fizice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Kinetoterapie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Kinetoterapie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motricitate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specială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75021125"/>
                  </a:ext>
                </a:extLst>
              </a:tr>
              <a:tr h="7223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asistenţă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socială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welfare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091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0916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Farmacie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Pharmacy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050" b="1" i="0" u="none" strike="noStrike" cap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30. Științe biologice și biomedicale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Farmacie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Sănătate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Farmacie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48115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82609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83771" y="1106599"/>
            <a:ext cx="10570029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4000" dirty="0" smtClean="0"/>
              <a:t>10 </a:t>
            </a:r>
            <a:r>
              <a:rPr lang="ro-RO" sz="4000" dirty="0"/>
              <a:t>– </a:t>
            </a:r>
            <a:r>
              <a:rPr lang="en-US" sz="4000" dirty="0" smtClean="0"/>
              <a:t>SERVIC</a:t>
            </a:r>
            <a:r>
              <a:rPr lang="ro-RO" sz="4000" dirty="0" smtClean="0"/>
              <a:t>II</a:t>
            </a:r>
            <a:endParaRPr lang="en-US" sz="4000" dirty="0"/>
          </a:p>
        </p:txBody>
      </p:sp>
      <p:graphicFrame>
        <p:nvGraphicFramePr>
          <p:cNvPr id="6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1264658"/>
              </p:ext>
            </p:extLst>
          </p:nvPr>
        </p:nvGraphicFramePr>
        <p:xfrm>
          <a:off x="349089" y="1983099"/>
          <a:ext cx="11439392" cy="1718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324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520686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39932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39931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640603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26422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36320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61437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799104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851605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7202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997782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Servicii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(Services)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Serviciile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igienă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sănătate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la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locul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muncă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Hygiene and occupational health services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Sănătatea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securitatea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la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locul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muncă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Occupational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health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safety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industrială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securității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în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industrie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05109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916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2120" y="880107"/>
            <a:ext cx="8613316" cy="940068"/>
          </a:xfrm>
        </p:spPr>
        <p:txBody>
          <a:bodyPr>
            <a:noAutofit/>
          </a:bodyPr>
          <a:lstStyle/>
          <a:p>
            <a:pPr algn="ctr"/>
            <a:r>
              <a:rPr lang="ro-RO" sz="4000" dirty="0" smtClean="0"/>
              <a:t>ISCED–F – DOMENII LARGI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7281" y="1820175"/>
            <a:ext cx="8596668" cy="43163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o-RO" b="1" dirty="0" smtClean="0"/>
          </a:p>
          <a:p>
            <a:r>
              <a:rPr lang="en-US" b="1" i="1" dirty="0"/>
              <a:t>01 </a:t>
            </a:r>
            <a:r>
              <a:rPr lang="en-US" b="1" i="1" dirty="0" err="1" smtClean="0"/>
              <a:t>Educa</a:t>
            </a:r>
            <a:r>
              <a:rPr lang="ro-RO" b="1" i="1" dirty="0" smtClean="0"/>
              <a:t>ție</a:t>
            </a:r>
            <a:r>
              <a:rPr lang="en-US" b="1" i="1" dirty="0" smtClean="0"/>
              <a:t> </a:t>
            </a:r>
            <a:endParaRPr lang="ro-RO" b="1" i="1" dirty="0" smtClean="0"/>
          </a:p>
          <a:p>
            <a:r>
              <a:rPr lang="en-US" b="1" i="1" dirty="0"/>
              <a:t>02 Arte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/>
              <a:t>ştiinţe</a:t>
            </a:r>
            <a:r>
              <a:rPr lang="en-US" b="1" i="1" dirty="0"/>
              <a:t> </a:t>
            </a:r>
            <a:r>
              <a:rPr lang="en-US" b="1" i="1" dirty="0" err="1" smtClean="0"/>
              <a:t>umaniste</a:t>
            </a:r>
            <a:endParaRPr lang="ro-RO" b="1" i="1" dirty="0" smtClean="0"/>
          </a:p>
          <a:p>
            <a:r>
              <a:rPr lang="en-US" b="1" i="1" dirty="0" smtClean="0"/>
              <a:t>03 </a:t>
            </a:r>
            <a:r>
              <a:rPr lang="ro-RO" b="1" i="1" dirty="0" smtClean="0"/>
              <a:t>Științe sociale, jurnalism și informații</a:t>
            </a:r>
          </a:p>
          <a:p>
            <a:r>
              <a:rPr lang="en-US" b="1" i="1" dirty="0" smtClean="0"/>
              <a:t>04 </a:t>
            </a:r>
            <a:r>
              <a:rPr lang="en-US" b="1" i="1" dirty="0" err="1" smtClean="0"/>
              <a:t>Afaceri</a:t>
            </a:r>
            <a:r>
              <a:rPr lang="en-US" b="1" i="1" dirty="0" smtClean="0"/>
              <a:t>, </a:t>
            </a:r>
            <a:r>
              <a:rPr lang="en-US" b="1" i="1" dirty="0" err="1" smtClean="0"/>
              <a:t>administraţie</a:t>
            </a:r>
            <a:r>
              <a:rPr lang="en-US" b="1" i="1" dirty="0" smtClean="0"/>
              <a:t> </a:t>
            </a:r>
            <a:r>
              <a:rPr lang="en-US" b="1" i="1" dirty="0" err="1" smtClean="0"/>
              <a:t>şi</a:t>
            </a:r>
            <a:r>
              <a:rPr lang="en-US" b="1" i="1" dirty="0" smtClean="0"/>
              <a:t> </a:t>
            </a:r>
            <a:r>
              <a:rPr lang="en-US" b="1" i="1" dirty="0" err="1" smtClean="0"/>
              <a:t>drept</a:t>
            </a:r>
            <a:endParaRPr lang="ro-RO" b="1" i="1" dirty="0" smtClean="0"/>
          </a:p>
          <a:p>
            <a:r>
              <a:rPr lang="en-US" b="1" i="1" dirty="0" smtClean="0"/>
              <a:t>05 </a:t>
            </a:r>
            <a:r>
              <a:rPr lang="en-US" b="1" i="1" dirty="0" err="1" smtClean="0"/>
              <a:t>Ştiinţele</a:t>
            </a:r>
            <a:r>
              <a:rPr lang="en-US" b="1" i="1" dirty="0" smtClean="0"/>
              <a:t> </a:t>
            </a:r>
            <a:r>
              <a:rPr lang="en-US" b="1" i="1" dirty="0" err="1" smtClean="0"/>
              <a:t>naturii</a:t>
            </a:r>
            <a:r>
              <a:rPr lang="en-US" b="1" i="1" dirty="0" smtClean="0"/>
              <a:t>, </a:t>
            </a:r>
            <a:r>
              <a:rPr lang="en-US" b="1" i="1" dirty="0" err="1" smtClean="0"/>
              <a:t>matematică</a:t>
            </a:r>
            <a:r>
              <a:rPr lang="en-US" b="1" i="1" dirty="0" smtClean="0"/>
              <a:t> </a:t>
            </a:r>
            <a:r>
              <a:rPr lang="en-US" b="1" i="1" dirty="0" err="1" smtClean="0"/>
              <a:t>şi</a:t>
            </a:r>
            <a:r>
              <a:rPr lang="en-US" b="1" i="1" dirty="0" smtClean="0"/>
              <a:t> </a:t>
            </a:r>
            <a:r>
              <a:rPr lang="en-US" b="1" i="1" dirty="0" err="1" smtClean="0"/>
              <a:t>statistică</a:t>
            </a:r>
            <a:endParaRPr lang="ro-RO" b="1" i="1" dirty="0" smtClean="0"/>
          </a:p>
          <a:p>
            <a:r>
              <a:rPr lang="fr-FR" b="1" i="1" dirty="0" smtClean="0"/>
              <a:t>06 </a:t>
            </a:r>
            <a:r>
              <a:rPr lang="fr-FR" b="1" i="1" dirty="0" err="1" smtClean="0"/>
              <a:t>Tehnologia</a:t>
            </a:r>
            <a:r>
              <a:rPr lang="fr-FR" b="1" i="1" dirty="0" smtClean="0"/>
              <a:t> </a:t>
            </a:r>
            <a:r>
              <a:rPr lang="fr-FR" b="1" i="1" dirty="0" err="1" smtClean="0"/>
              <a:t>informaţiei</a:t>
            </a:r>
            <a:r>
              <a:rPr lang="fr-FR" b="1" i="1" dirty="0" smtClean="0"/>
              <a:t> </a:t>
            </a:r>
            <a:r>
              <a:rPr lang="fr-FR" b="1" i="1" dirty="0" err="1" smtClean="0"/>
              <a:t>şi</a:t>
            </a:r>
            <a:r>
              <a:rPr lang="fr-FR" b="1" i="1" dirty="0" smtClean="0"/>
              <a:t> </a:t>
            </a:r>
            <a:r>
              <a:rPr lang="fr-FR" b="1" i="1" dirty="0" err="1" smtClean="0"/>
              <a:t>comunicaţiilor</a:t>
            </a:r>
            <a:r>
              <a:rPr lang="fr-FR" b="1" i="1" dirty="0" smtClean="0"/>
              <a:t> (TIC)</a:t>
            </a:r>
            <a:endParaRPr lang="ro-RO" b="1" i="1" dirty="0" smtClean="0"/>
          </a:p>
          <a:p>
            <a:r>
              <a:rPr lang="en-US" b="1" i="1" dirty="0" smtClean="0"/>
              <a:t>07 </a:t>
            </a:r>
            <a:r>
              <a:rPr lang="en-US" b="1" i="1" dirty="0" err="1" smtClean="0"/>
              <a:t>Inginerie</a:t>
            </a:r>
            <a:r>
              <a:rPr lang="en-US" b="1" i="1" dirty="0" smtClean="0"/>
              <a:t>, </a:t>
            </a:r>
            <a:r>
              <a:rPr lang="en-US" b="1" i="1" dirty="0" err="1" smtClean="0"/>
              <a:t>producţie</a:t>
            </a:r>
            <a:r>
              <a:rPr lang="en-US" b="1" i="1" dirty="0" smtClean="0"/>
              <a:t> </a:t>
            </a:r>
            <a:r>
              <a:rPr lang="en-US" b="1" i="1" dirty="0" err="1" smtClean="0"/>
              <a:t>şi</a:t>
            </a:r>
            <a:r>
              <a:rPr lang="en-US" b="1" i="1" dirty="0" smtClean="0"/>
              <a:t> </a:t>
            </a:r>
            <a:r>
              <a:rPr lang="en-US" b="1" i="1" dirty="0" err="1" smtClean="0"/>
              <a:t>construcţii</a:t>
            </a:r>
            <a:endParaRPr lang="ro-RO" b="1" i="1" dirty="0" smtClean="0"/>
          </a:p>
          <a:p>
            <a:r>
              <a:rPr lang="en-US" b="1" i="1" dirty="0" smtClean="0"/>
              <a:t>08 </a:t>
            </a:r>
            <a:r>
              <a:rPr lang="en-US" b="1" i="1" dirty="0" err="1" smtClean="0"/>
              <a:t>Agricultură</a:t>
            </a:r>
            <a:r>
              <a:rPr lang="en-US" b="1" i="1" dirty="0" smtClean="0"/>
              <a:t>, </a:t>
            </a:r>
            <a:r>
              <a:rPr lang="en-US" b="1" i="1" dirty="0" err="1" smtClean="0"/>
              <a:t>silvicultură</a:t>
            </a:r>
            <a:r>
              <a:rPr lang="en-US" b="1" i="1" dirty="0" smtClean="0"/>
              <a:t>, </a:t>
            </a:r>
            <a:r>
              <a:rPr lang="en-US" b="1" i="1" dirty="0" err="1" smtClean="0"/>
              <a:t>piscicultură</a:t>
            </a:r>
            <a:r>
              <a:rPr lang="en-US" b="1" i="1" dirty="0" smtClean="0"/>
              <a:t> </a:t>
            </a:r>
            <a:r>
              <a:rPr lang="en-US" b="1" i="1" dirty="0" err="1" smtClean="0"/>
              <a:t>şi</a:t>
            </a:r>
            <a:r>
              <a:rPr lang="en-US" b="1" i="1" dirty="0" smtClean="0"/>
              <a:t> </a:t>
            </a:r>
            <a:r>
              <a:rPr lang="en-US" b="1" i="1" dirty="0" err="1" smtClean="0"/>
              <a:t>ştiinţe</a:t>
            </a:r>
            <a:r>
              <a:rPr lang="en-US" b="1" i="1" dirty="0" smtClean="0"/>
              <a:t> </a:t>
            </a:r>
            <a:r>
              <a:rPr lang="en-US" b="1" i="1" dirty="0" err="1" smtClean="0"/>
              <a:t>veterinare</a:t>
            </a:r>
            <a:endParaRPr lang="ro-RO" b="1" i="1" dirty="0" smtClean="0"/>
          </a:p>
          <a:p>
            <a:r>
              <a:rPr lang="en-US" b="1" i="1" dirty="0" smtClean="0"/>
              <a:t>09 </a:t>
            </a:r>
            <a:r>
              <a:rPr lang="en-US" b="1" i="1" dirty="0" err="1" smtClean="0"/>
              <a:t>Sănătate</a:t>
            </a:r>
            <a:r>
              <a:rPr lang="en-US" b="1" i="1" dirty="0" smtClean="0"/>
              <a:t> </a:t>
            </a:r>
            <a:r>
              <a:rPr lang="en-US" b="1" i="1" dirty="0" err="1" smtClean="0"/>
              <a:t>şi</a:t>
            </a:r>
            <a:r>
              <a:rPr lang="en-US" b="1" i="1" dirty="0" smtClean="0"/>
              <a:t> </a:t>
            </a:r>
            <a:r>
              <a:rPr lang="en-US" b="1" i="1" dirty="0" err="1" smtClean="0"/>
              <a:t>asistenţă</a:t>
            </a:r>
            <a:r>
              <a:rPr lang="en-US" b="1" i="1" dirty="0" smtClean="0"/>
              <a:t> social</a:t>
            </a:r>
            <a:r>
              <a:rPr lang="ro-RO" b="1" i="1" dirty="0" smtClean="0"/>
              <a:t>ă</a:t>
            </a:r>
          </a:p>
          <a:p>
            <a:r>
              <a:rPr lang="en-US" b="1" i="1" dirty="0" smtClean="0"/>
              <a:t>10 </a:t>
            </a:r>
            <a:r>
              <a:rPr lang="en-US" b="1" i="1" dirty="0" err="1" smtClean="0"/>
              <a:t>Servic</a:t>
            </a:r>
            <a:r>
              <a:rPr lang="ro-RO" b="1" i="1" dirty="0" smtClean="0"/>
              <a:t>ii</a:t>
            </a:r>
            <a:endParaRPr lang="en-US" b="1" i="1" dirty="0" smtClean="0"/>
          </a:p>
          <a:p>
            <a:pPr marL="0" indent="0">
              <a:buNone/>
            </a:pPr>
            <a:endParaRPr lang="ro-RO" sz="1900" b="1" i="1" dirty="0" smtClean="0"/>
          </a:p>
          <a:p>
            <a:pPr marL="0" indent="0">
              <a:buNone/>
            </a:pPr>
            <a:r>
              <a:rPr lang="en-US" sz="1900" b="1" i="1" dirty="0" smtClean="0"/>
              <a:t>Bold</a:t>
            </a:r>
            <a:r>
              <a:rPr lang="ro-RO" sz="1900" b="1" i="1" dirty="0" smtClean="0"/>
              <a:t>ui</a:t>
            </a:r>
            <a:r>
              <a:rPr lang="en-US" sz="1900" b="1" i="1" dirty="0" smtClean="0"/>
              <a:t>t </a:t>
            </a:r>
            <a:r>
              <a:rPr lang="en-US" sz="1900" b="1" i="1" dirty="0" err="1" smtClean="0"/>
              <a:t>ce</a:t>
            </a:r>
            <a:r>
              <a:rPr lang="en-US" sz="1900" b="1" i="1" dirty="0" smtClean="0"/>
              <a:t> </a:t>
            </a:r>
            <a:r>
              <a:rPr lang="ro-RO" sz="1900" b="1" i="1" dirty="0" smtClean="0"/>
              <a:t>se regăsește</a:t>
            </a:r>
            <a:r>
              <a:rPr lang="en-US" sz="1900" b="1" i="1" dirty="0" smtClean="0"/>
              <a:t> la</a:t>
            </a:r>
            <a:r>
              <a:rPr lang="ro-RO" sz="1900" b="1" i="1" dirty="0" smtClean="0"/>
              <a:t> </a:t>
            </a:r>
            <a:r>
              <a:rPr lang="ro-RO" sz="1900" b="1" i="1" dirty="0"/>
              <a:t>Universitatea „Dunărea De Jos” din Galați</a:t>
            </a:r>
            <a:endParaRPr lang="en-US" sz="1900" b="1" i="1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071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660073"/>
            <a:ext cx="10676467" cy="3266194"/>
          </a:xfrm>
        </p:spPr>
        <p:txBody>
          <a:bodyPr/>
          <a:lstStyle/>
          <a:p>
            <a:pPr marL="0" indent="0">
              <a:buNone/>
            </a:pPr>
            <a:endParaRPr lang="ro-RO" dirty="0" smtClean="0"/>
          </a:p>
          <a:p>
            <a:pPr marL="0" indent="0" algn="ctr">
              <a:buNone/>
            </a:pPr>
            <a:r>
              <a:rPr lang="ro-RO" sz="5400" dirty="0" smtClean="0"/>
              <a:t>Vă mulțumim!</a:t>
            </a:r>
            <a:endParaRPr lang="en-US" sz="5400" dirty="0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677334" y="4606506"/>
            <a:ext cx="5982258" cy="17252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dirty="0" smtClean="0"/>
              <a:t>AUTORITATEA NA</a:t>
            </a:r>
            <a:r>
              <a:rPr lang="ro-RO" dirty="0" smtClean="0"/>
              <a:t>ȚIONALĂ PENTRU CALIFICĂRI</a:t>
            </a:r>
          </a:p>
          <a:p>
            <a:pPr marL="0" indent="0">
              <a:buFont typeface="Wingdings 3" charset="2"/>
              <a:buNone/>
            </a:pPr>
            <a:r>
              <a:rPr lang="ro-RO" dirty="0" smtClean="0">
                <a:hlinkClick r:id="rId2"/>
              </a:rPr>
              <a:t>office@anc.edu.ro</a:t>
            </a:r>
            <a:r>
              <a:rPr lang="ro-RO" dirty="0" smtClean="0"/>
              <a:t> </a:t>
            </a:r>
          </a:p>
          <a:p>
            <a:pPr marL="0" indent="0">
              <a:buFont typeface="Wingdings 3" charset="2"/>
              <a:buNone/>
            </a:pPr>
            <a:r>
              <a:rPr lang="ro-RO" dirty="0" smtClean="0"/>
              <a:t>www.anc.edu.ro</a:t>
            </a:r>
            <a:endParaRPr lang="en-US" dirty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8832012" y="626721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9E50D555-AD09-4184-8F27-884809BFB095}" type="slidenum">
              <a:rPr lang="en-US" sz="900" smtClean="0">
                <a:solidFill>
                  <a:srgbClr val="5FCBEF"/>
                </a:solidFill>
                <a:latin typeface="Trebuchet MS" panose="020B0603020202020204"/>
              </a:rPr>
              <a:pPr>
                <a:defRPr/>
              </a:pPr>
              <a:t>20</a:t>
            </a:fld>
            <a:endParaRPr lang="en-US" sz="900">
              <a:solidFill>
                <a:srgbClr val="5FCBEF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91501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309" y="2510287"/>
            <a:ext cx="10515600" cy="1250741"/>
          </a:xfrm>
        </p:spPr>
        <p:txBody>
          <a:bodyPr>
            <a:noAutofit/>
          </a:bodyPr>
          <a:lstStyle/>
          <a:p>
            <a:r>
              <a:rPr lang="ro-RO" sz="4800" dirty="0"/>
              <a:t>Universitatea „Dunărea De Jos” din </a:t>
            </a:r>
            <a:r>
              <a:rPr lang="ro-RO" sz="4800" dirty="0" smtClean="0"/>
              <a:t>Galați</a:t>
            </a:r>
            <a:endParaRPr lang="en-US" sz="4800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497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7819695"/>
              </p:ext>
            </p:extLst>
          </p:nvPr>
        </p:nvGraphicFramePr>
        <p:xfrm>
          <a:off x="376304" y="2118672"/>
          <a:ext cx="11439392" cy="4003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324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727450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77828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736913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96102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621190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39193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89652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118717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49224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914399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7995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9583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Educaţie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Education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Programe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educaţionale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Education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0112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Formarea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cadrelor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didactice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din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învăţământul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preşcolar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(Training for pre-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school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teachers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Psihologie și științe comportamentale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Științe ale educației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Pedagogia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învățământului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primar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preșcolar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11225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Educaţie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Education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Programe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educaţionale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Education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0114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Formarea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cadrelor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didactice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cu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specializare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o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anumită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disciplină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Teacher training with subject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specialisation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Teologie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Teologie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Teologie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didactică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9858970"/>
                  </a:ext>
                </a:extLst>
              </a:tr>
              <a:tr h="11225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Educaţie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Education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Programe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educaţionale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Education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0114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Formarea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cadrelor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didactice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cu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specializare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o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anumită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disciplină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Teacher training with subject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specialisation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sportului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educației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fizice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sportului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educației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fizice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Educație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fizică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sport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Educație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fizică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sportivă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3341644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225241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3800" dirty="0"/>
              <a:t>1</a:t>
            </a:r>
            <a:r>
              <a:rPr lang="ro-RO" sz="3800" dirty="0" smtClean="0"/>
              <a:t> – EDUCAȚIE</a:t>
            </a:r>
            <a:endParaRPr lang="ro-RO" sz="3800" dirty="0"/>
          </a:p>
        </p:txBody>
      </p:sp>
    </p:spTree>
    <p:extLst>
      <p:ext uri="{BB962C8B-B14F-4D97-AF65-F5344CB8AC3E}">
        <p14:creationId xmlns:p14="http://schemas.microsoft.com/office/powerpoint/2010/main" val="166671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5669876"/>
              </p:ext>
            </p:extLst>
          </p:nvPr>
        </p:nvGraphicFramePr>
        <p:xfrm>
          <a:off x="459999" y="1822095"/>
          <a:ext cx="11439392" cy="42826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324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727450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77828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736913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96102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621190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39193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89652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118717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49224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914399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981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6986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Arts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humanities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Arte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Arts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0213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frumoase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(Fine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arts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Arte vizuale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Artă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sacră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6986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Arte şi ştiinţe umaniste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(Arts and humanities)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rte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Arts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0215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Muzica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arta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spectacolului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(Music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performing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arts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Teatru și artele spectacolului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Artele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spectacolului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actorie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97212573"/>
                  </a:ext>
                </a:extLst>
              </a:tr>
              <a:tr h="6986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Arte şi ştiinţe umaniste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(Arts and humanities)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rte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Arts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0215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Muzica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arta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spectacolului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(Music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performing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arts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Muzică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Interpretare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muzicală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- canto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70263114"/>
                  </a:ext>
                </a:extLst>
              </a:tr>
              <a:tr h="7866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Arte şi ştiinţe umaniste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(Arts and humanities)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excepţie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limbile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străine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Humanities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excluding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languages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0221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Religie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teologie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Religion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theology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Teologie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Teologie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Teologie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ortodoxă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asistență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socială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03774280"/>
                  </a:ext>
                </a:extLst>
              </a:tr>
              <a:tr h="7019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Arte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ştiinţe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umaniste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Arts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humanities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excepţie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limbile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străine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Humanities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excluding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languages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0222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Istorie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arheologie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History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archaeology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Istorie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Istorie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Istorie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2825600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966015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3800" dirty="0"/>
              <a:t>2</a:t>
            </a:r>
            <a:r>
              <a:rPr lang="ro-RO" sz="3800" dirty="0" smtClean="0"/>
              <a:t> – ARTE ȘI ȘTIINȚE UMANISTE</a:t>
            </a:r>
            <a:endParaRPr lang="ro-RO" sz="3800" dirty="0"/>
          </a:p>
        </p:txBody>
      </p:sp>
    </p:spTree>
    <p:extLst>
      <p:ext uri="{BB962C8B-B14F-4D97-AF65-F5344CB8AC3E}">
        <p14:creationId xmlns:p14="http://schemas.microsoft.com/office/powerpoint/2010/main" val="417020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6506765"/>
              </p:ext>
            </p:extLst>
          </p:nvPr>
        </p:nvGraphicFramePr>
        <p:xfrm>
          <a:off x="459999" y="1822095"/>
          <a:ext cx="11439392" cy="4387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324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727450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77828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736913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96102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621190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39193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89652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118717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49224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914399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7151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7190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Arte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ştiinţe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umaniste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Arts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humanities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excepţie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limbile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străine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Humanities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excluding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languages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Filosofie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etică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Philosophy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ethics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Filozofie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Filosofie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Filosofie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7156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Arte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ştiinţe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umaniste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Arts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humanities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Însuşirea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limbilor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acquisition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Filologie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 moderne aplicate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 moderne aplicate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97212573"/>
                  </a:ext>
                </a:extLst>
              </a:tr>
              <a:tr h="7156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Arte şi ştiinţe umaniste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(Arts and humanities)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rte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Arts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frumoase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(Fine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vizuale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platice (pictură)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70263114"/>
                  </a:ext>
                </a:extLst>
              </a:tr>
              <a:tr h="8058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Arte şi ştiinţe umaniste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(Arts and humanities)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Limbi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Languages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lingvistică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Literature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linguistics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Filologie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Limba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literatura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română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limba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straina</a:t>
                      </a:r>
                      <a:endParaRPr lang="it-IT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03774280"/>
                  </a:ext>
                </a:extLst>
              </a:tr>
              <a:tr h="7156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Arte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ştiinţe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umaniste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Arts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humanities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Limbi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Languages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Însuşirea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limbilor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acquisition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Filologie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modernă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2825600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966015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3800" dirty="0"/>
              <a:t>2</a:t>
            </a:r>
            <a:r>
              <a:rPr lang="ro-RO" sz="3800" dirty="0" smtClean="0"/>
              <a:t> – ARTE ȘI ȘTIINȚE UMANISTE</a:t>
            </a:r>
            <a:endParaRPr lang="ro-RO" sz="3800" dirty="0"/>
          </a:p>
        </p:txBody>
      </p:sp>
    </p:spTree>
    <p:extLst>
      <p:ext uri="{BB962C8B-B14F-4D97-AF65-F5344CB8AC3E}">
        <p14:creationId xmlns:p14="http://schemas.microsoft.com/office/powerpoint/2010/main" val="361096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4342255"/>
              </p:ext>
            </p:extLst>
          </p:nvPr>
        </p:nvGraphicFramePr>
        <p:xfrm>
          <a:off x="520959" y="1718355"/>
          <a:ext cx="11439392" cy="4782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324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611163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13805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672046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22514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663338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26422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36320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61437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84781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62148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031094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827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6832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journalism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behavioural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economice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Economie agroalimentară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05109058"/>
                  </a:ext>
                </a:extLst>
              </a:tr>
              <a:tr h="6832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Arte şi ştiinţe umaniste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(Social sciences, journalism and information)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 sociale şi comportamentale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(Social and behavioural sciences)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economice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Economie și afaceri internaționale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 internaționale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6832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Arte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umaniste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(Social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sciences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journalism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 sociale şi comportamentale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(Social and behavioural sciences)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politice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civică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(Political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civics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politice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Relații internaționale și studii europene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Relații internaționale și studii europene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26047529"/>
                  </a:ext>
                </a:extLst>
              </a:tr>
              <a:tr h="6832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Arte şi ştiinţe umaniste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(Social sciences, journalism and information)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 sociale şi comportamentale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(Social and behavioural sciences)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culturale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cultural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Sociologie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92691206"/>
                  </a:ext>
                </a:extLst>
              </a:tr>
              <a:tr h="6832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Arte şi ştiinţe umaniste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(Social sciences, journalism and information)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sociale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(Social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behavioural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sciences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culturale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cultural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Resurse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1242079"/>
                  </a:ext>
                </a:extLst>
              </a:tr>
              <a:tr h="6832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Arte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umaniste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(Social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sciences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journalism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Jurnalism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Journalism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Jurnalism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realizare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reportaje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Journalism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reporting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ale comunicării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comunicării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Jurnalism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858432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971837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4000" dirty="0"/>
              <a:t>3</a:t>
            </a:r>
            <a:r>
              <a:rPr lang="ro-RO" sz="4000" dirty="0" smtClean="0"/>
              <a:t> </a:t>
            </a:r>
            <a:r>
              <a:rPr lang="ro-RO" sz="4000" dirty="0"/>
              <a:t>– </a:t>
            </a:r>
            <a:r>
              <a:rPr lang="ro-RO" sz="4000" dirty="0" smtClean="0"/>
              <a:t>ȘTIINȚE SOCIALE, JURNALISM ȘI INFORMAȚII</a:t>
            </a:r>
            <a:endParaRPr lang="ro-RO" sz="4000" dirty="0"/>
          </a:p>
        </p:txBody>
      </p:sp>
    </p:spTree>
    <p:extLst>
      <p:ext uri="{BB962C8B-B14F-4D97-AF65-F5344CB8AC3E}">
        <p14:creationId xmlns:p14="http://schemas.microsoft.com/office/powerpoint/2010/main" val="154827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861827"/>
              </p:ext>
            </p:extLst>
          </p:nvPr>
        </p:nvGraphicFramePr>
        <p:xfrm>
          <a:off x="520959" y="1718355"/>
          <a:ext cx="11439392" cy="4360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324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611163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13805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672046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22514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663338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26422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36320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61437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84781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62148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031094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871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8721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(Business,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law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Contabilitate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fiscalitate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Accounting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taxation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economice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Contabilitate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Contabilitate și informatică de gestiune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05109058"/>
                  </a:ext>
                </a:extLst>
              </a:tr>
              <a:tr h="8721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Afaceri, administraţie şi drept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(Business, administration and law)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Afaceri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(Business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bănci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asigurări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banking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insurance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economice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Finanțe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Finanțe și bănci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8721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Afaceri, administraţie şi drept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(Business, administration and law)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Afaceri şi administraţie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(Business and administration)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(Management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26047529"/>
                  </a:ext>
                </a:extLst>
              </a:tr>
              <a:tr h="8721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Afaceri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drept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(Business,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law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Afaceri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(Business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publicitate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relaţii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(Marketing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advertising)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9269120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971837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4000" dirty="0"/>
              <a:t>4</a:t>
            </a:r>
            <a:r>
              <a:rPr lang="ro-RO" sz="4000" dirty="0" smtClean="0"/>
              <a:t> </a:t>
            </a:r>
            <a:r>
              <a:rPr lang="ro-RO" sz="4000" dirty="0"/>
              <a:t>– </a:t>
            </a:r>
            <a:r>
              <a:rPr lang="en-US" sz="4000" dirty="0" smtClean="0"/>
              <a:t>AFACERI, ADMINISTRAŢIE ŞI DREPT</a:t>
            </a:r>
            <a:endParaRPr lang="ro-RO" sz="4000" dirty="0"/>
          </a:p>
        </p:txBody>
      </p:sp>
    </p:spTree>
    <p:extLst>
      <p:ext uri="{BB962C8B-B14F-4D97-AF65-F5344CB8AC3E}">
        <p14:creationId xmlns:p14="http://schemas.microsoft.com/office/powerpoint/2010/main" val="392717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5257113"/>
              </p:ext>
            </p:extLst>
          </p:nvPr>
        </p:nvGraphicFramePr>
        <p:xfrm>
          <a:off x="520959" y="1718355"/>
          <a:ext cx="11439392" cy="4360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324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611163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13805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672046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22514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663338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26422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36320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61437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84781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62148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031094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871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8721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(Business,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law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(Law)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(Law)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juridice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05109058"/>
                  </a:ext>
                </a:extLst>
              </a:tr>
              <a:tr h="8721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Afaceri, administraţie şi drept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(Business, administration and law)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(Management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economice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Administrarea afacerilor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Economia comerțului, turismului și serviciilor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8721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Afaceri, administraţie şi drept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(Business, administration and law)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Afaceri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(Business and administration)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Management şi administraţie (Management and administration)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Administrarea afacerilor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Administrarea afacerilor în alimentația publică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26047529"/>
                  </a:ext>
                </a:extLst>
              </a:tr>
              <a:tr h="8721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Afaceri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drept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(Business,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law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Afaceri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(Business and administration)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Management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(Management and administration)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administrative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administrative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Administrație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9269120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971837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4000" dirty="0"/>
              <a:t>4</a:t>
            </a:r>
            <a:r>
              <a:rPr lang="ro-RO" sz="4000" dirty="0" smtClean="0"/>
              <a:t> </a:t>
            </a:r>
            <a:r>
              <a:rPr lang="ro-RO" sz="4000" dirty="0"/>
              <a:t>– </a:t>
            </a:r>
            <a:r>
              <a:rPr lang="en-US" sz="4000" dirty="0" smtClean="0"/>
              <a:t>AFACERI, ADMINISTRAŢIE ŞI DREPT</a:t>
            </a:r>
            <a:endParaRPr lang="ro-RO" sz="4000" dirty="0"/>
          </a:p>
        </p:txBody>
      </p:sp>
    </p:spTree>
    <p:extLst>
      <p:ext uri="{BB962C8B-B14F-4D97-AF65-F5344CB8AC3E}">
        <p14:creationId xmlns:p14="http://schemas.microsoft.com/office/powerpoint/2010/main" val="296588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1498</TotalTime>
  <Words>4555</Words>
  <Application>Microsoft Office PowerPoint</Application>
  <PresentationFormat>Widescreen</PresentationFormat>
  <Paragraphs>1066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Trebuchet MS</vt:lpstr>
      <vt:lpstr>Wingdings 3</vt:lpstr>
      <vt:lpstr>Custom Design</vt:lpstr>
      <vt:lpstr>Office Theme</vt:lpstr>
      <vt:lpstr>      Corelarea ISCED cu HG privind domeniile de studii,  pentru  UNIVERSITATEA „DUNĂREA DE JOS” DIN GALAȚI    </vt:lpstr>
      <vt:lpstr>ISCED–F – DOMENII LARGI </vt:lpstr>
      <vt:lpstr>Universitatea „Dunărea De Jos” din Galați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9 - INGINERIE, PRODUCŢIE ŞI CONSTRUCŢII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Corelare  ISCED-HG</dc:title>
  <dc:creator>ANC</dc:creator>
  <cp:lastModifiedBy>Windows User</cp:lastModifiedBy>
  <cp:revision>423</cp:revision>
  <dcterms:modified xsi:type="dcterms:W3CDTF">2019-06-27T12:07:57Z</dcterms:modified>
</cp:coreProperties>
</file>