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4345" r:id="rId1"/>
    <p:sldMasterId id="2147484346" r:id="rId2"/>
  </p:sldMasterIdLst>
  <p:notesMasterIdLst>
    <p:notesMasterId r:id="rId21"/>
  </p:notesMasterIdLst>
  <p:sldIdLst>
    <p:sldId id="256" r:id="rId3"/>
    <p:sldId id="271" r:id="rId4"/>
    <p:sldId id="283" r:id="rId5"/>
    <p:sldId id="291" r:id="rId6"/>
    <p:sldId id="293" r:id="rId7"/>
    <p:sldId id="308" r:id="rId8"/>
    <p:sldId id="295" r:id="rId9"/>
    <p:sldId id="297" r:id="rId10"/>
    <p:sldId id="298" r:id="rId11"/>
    <p:sldId id="299" r:id="rId12"/>
    <p:sldId id="309" r:id="rId13"/>
    <p:sldId id="302" r:id="rId14"/>
    <p:sldId id="311" r:id="rId15"/>
    <p:sldId id="304" r:id="rId16"/>
    <p:sldId id="303" r:id="rId17"/>
    <p:sldId id="306" r:id="rId18"/>
    <p:sldId id="310" r:id="rId19"/>
    <p:sldId id="289" r:id="rId20"/>
  </p:sldIdLst>
  <p:sldSz cx="12192000" cy="6858000"/>
  <p:notesSz cx="6797675" cy="9926638"/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6991665-4863-49FC-B960-265F7E23DF46}">
  <a:tblStyle styleId="{E6991665-4863-49FC-B960-265F7E23DF4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0092C-C474-4DA2-A304-7A4593990746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B175B-D5B8-47E6-B844-44BCF4535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2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BB175B-D5B8-47E6-B844-44BCF45353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3727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85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90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32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1022-D706-4DF2-84BD-BC11A857800E}" type="datetime1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09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8BBD-F4B1-4CC1-A8B2-F2CB485F3FCC}" type="datetime1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85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C6FD-9E87-4782-9CA3-4B50A731DF66}" type="datetime1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39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7C3C-C6F9-4E57-A3AC-3310D6ACE69F}" type="datetime1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20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76E7-1E2A-4BC1-B0C3-C952144415E6}" type="datetime1">
              <a:rPr lang="en-US" smtClean="0"/>
              <a:t>6/27/2019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9079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92E0-18BB-4DC1-8CA4-6F28E890039D}" type="datetime1">
              <a:rPr lang="en-US" smtClean="0"/>
              <a:t>6/27/2019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234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485-F745-430E-89DC-7D25E879BA10}" type="datetime1">
              <a:rPr lang="en-US" smtClean="0"/>
              <a:t>6/27/2019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741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611E-DD3C-427A-84EB-276280856405}" type="datetime1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2269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35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A2A3-5110-4CC9-998A-2A5DC1E87752}" type="datetime1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15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B058-50BC-4C9E-8A33-88DA2126ABCB}" type="datetime1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140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FEEF-02F7-4D25-90AF-247FE1723B12}" type="datetime1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1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5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1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7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48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9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5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3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562" y="122036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487" y="158548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828" y="158548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748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4" r:id="rId1"/>
    <p:sldLayoutId id="2147484235" r:id="rId2"/>
    <p:sldLayoutId id="2147484236" r:id="rId3"/>
    <p:sldLayoutId id="2147484237" r:id="rId4"/>
    <p:sldLayoutId id="2147484238" r:id="rId5"/>
    <p:sldLayoutId id="2147484239" r:id="rId6"/>
    <p:sldLayoutId id="2147484240" r:id="rId7"/>
    <p:sldLayoutId id="2147484241" r:id="rId8"/>
    <p:sldLayoutId id="2147484242" r:id="rId9"/>
    <p:sldLayoutId id="2147484243" r:id="rId10"/>
    <p:sldLayoutId id="214748424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654" y="155364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79" y="191876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920" y="191876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387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2" r:id="rId1"/>
    <p:sldLayoutId id="2147484323" r:id="rId2"/>
    <p:sldLayoutId id="2147484324" r:id="rId3"/>
    <p:sldLayoutId id="2147484325" r:id="rId4"/>
    <p:sldLayoutId id="2147484326" r:id="rId5"/>
    <p:sldLayoutId id="2147484327" r:id="rId6"/>
    <p:sldLayoutId id="2147484328" r:id="rId7"/>
    <p:sldLayoutId id="2147484329" r:id="rId8"/>
    <p:sldLayoutId id="2147484330" r:id="rId9"/>
    <p:sldLayoutId id="2147484331" r:id="rId10"/>
    <p:sldLayoutId id="21474843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anc.edu.ro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435" y="1265555"/>
            <a:ext cx="11904980" cy="3197225"/>
          </a:xfrm>
        </p:spPr>
        <p:txBody>
          <a:bodyPr vert="horz" wrap="square" lIns="91440" tIns="45720" rIns="91440" bIns="45720" numCol="1" anchor="b">
            <a:normAutofit fontScale="90000"/>
          </a:bodyPr>
          <a:lstStyle/>
          <a:p>
            <a:pPr marL="0" indent="0" algn="ctr" defTabSz="914400" fontAlgn="auto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4900" b="0" strike="noStrike" cap="none" dirty="0" smtClean="0">
                <a:solidFill>
                  <a:srgbClr val="222222"/>
                </a:solidFill>
                <a:latin typeface="Arial" charset="0"/>
                <a:ea typeface="Arial" charset="0"/>
              </a:rPr>
              <a:t>Corelarea ISCED cu HG </a:t>
            </a:r>
            <a:br>
              <a:rPr lang="en-US" altLang="ko-KR" sz="4900" b="0" strike="noStrike" cap="none" dirty="0" smtClean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lang="en-US" altLang="ko-KR" sz="4900" b="0" strike="noStrike" cap="none" dirty="0" smtClean="0">
                <a:solidFill>
                  <a:srgbClr val="222222"/>
                </a:solidFill>
                <a:latin typeface="Arial" charset="0"/>
                <a:ea typeface="Arial" charset="0"/>
              </a:rPr>
              <a:t>privind domeniile de studii, </a:t>
            </a:r>
            <a:br>
              <a:rPr lang="en-US" altLang="ko-KR" sz="4900" b="0" strike="noStrike" cap="none" dirty="0" smtClean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lang="en-US" altLang="ko-KR" sz="4900" b="0" strike="noStrike" cap="none" dirty="0" smtClean="0">
                <a:solidFill>
                  <a:srgbClr val="222222"/>
                </a:solidFill>
                <a:latin typeface="Arial" charset="0"/>
                <a:ea typeface="Arial" charset="0"/>
              </a:rPr>
              <a:t>pentru </a:t>
            </a:r>
            <a:br>
              <a:rPr lang="en-US" altLang="ko-KR" sz="4900" b="0" strike="noStrike" cap="none" dirty="0" smtClean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lang="en-US" altLang="ko-KR" sz="4900" b="0" strike="noStrike" cap="none" dirty="0" smtClean="0">
                <a:solidFill>
                  <a:schemeClr val="tx1"/>
                </a:solidFill>
                <a:latin typeface="Arial" charset="0"/>
                <a:ea typeface="Arial" charset="0"/>
              </a:rPr>
              <a:t>UNIVERSITATEA </a:t>
            </a:r>
            <a:br>
              <a:rPr lang="en-US" altLang="ko-KR" sz="4900" b="0" strike="noStrike" cap="none" dirty="0" smtClean="0">
                <a:solidFill>
                  <a:schemeClr val="tx1"/>
                </a:solidFill>
                <a:latin typeface="Arial" charset="0"/>
                <a:ea typeface="Arial" charset="0"/>
              </a:rPr>
            </a:br>
            <a:r>
              <a:rPr lang="ro-RO" altLang="ko-KR" sz="4900" b="0" strike="noStrike" cap="none" dirty="0" smtClean="0">
                <a:solidFill>
                  <a:schemeClr val="tx1"/>
                </a:solidFill>
                <a:latin typeface="Arial" charset="0"/>
                <a:ea typeface="Arial" charset="0"/>
              </a:rPr>
              <a:t>OVIDIUS DIN CONSTANȚA</a:t>
            </a:r>
            <a:endParaRPr lang="ko-KR" altLang="en-US" sz="4900" b="0" strike="noStrike" cap="none" dirty="0" smtClean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1665" y="5524500"/>
            <a:ext cx="11017885" cy="118237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Autoritatea Na</a:t>
            </a:r>
            <a:r>
              <a:rPr lang="ro-R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ț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ional</a:t>
            </a:r>
            <a:r>
              <a:rPr lang="ro-R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ă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pentru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Calific</a:t>
            </a:r>
            <a:r>
              <a:rPr lang="ro-R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ă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ro-R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ANC  </a:t>
            </a: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Pre</a:t>
            </a:r>
            <a:r>
              <a:rPr lang="ro-R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ș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edinte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Tiberiu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Dobrescu</a:t>
            </a:r>
            <a:endParaRPr lang="ro-R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508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513" y="1193656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5-</a:t>
            </a:r>
            <a:r>
              <a:rPr lang="ro-RO" sz="4000" dirty="0" smtClean="0"/>
              <a:t>ȘTIINȚE</a:t>
            </a:r>
            <a:r>
              <a:rPr lang="en-US" sz="4000" dirty="0" smtClean="0"/>
              <a:t>LE  NATURI</a:t>
            </a:r>
            <a:r>
              <a:rPr lang="ro-RO" sz="4000" dirty="0" smtClean="0"/>
              <a:t>I, </a:t>
            </a:r>
            <a:r>
              <a:rPr lang="en-US" sz="4000" dirty="0" smtClean="0"/>
              <a:t>MATEMATIC</a:t>
            </a:r>
            <a:r>
              <a:rPr lang="ro-RO" sz="4000" dirty="0" smtClean="0"/>
              <a:t>Ă</a:t>
            </a:r>
            <a:r>
              <a:rPr lang="en-US" sz="4000" dirty="0" smtClean="0"/>
              <a:t> </a:t>
            </a:r>
            <a:r>
              <a:rPr lang="ro-RO" sz="4000" dirty="0" smtClean="0"/>
              <a:t>Ș</a:t>
            </a:r>
            <a:r>
              <a:rPr lang="en-US" sz="4000" dirty="0" smtClean="0"/>
              <a:t>I STATISTIC</a:t>
            </a:r>
            <a:r>
              <a:rPr lang="ro-RO" sz="4000" dirty="0" smtClean="0"/>
              <a:t>Ă</a:t>
            </a:r>
            <a:r>
              <a:rPr lang="en-US" sz="4000" dirty="0" smtClean="0"/>
              <a:t> 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2699486"/>
              </p:ext>
            </p:extLst>
          </p:nvPr>
        </p:nvGraphicFramePr>
        <p:xfrm>
          <a:off x="604073" y="2193609"/>
          <a:ext cx="11084481" cy="3806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953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2267680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637262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90391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47695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925458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15180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66935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51069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744853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35889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867116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9376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172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051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biologice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conexe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(Biological and related sciences)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0511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(Biology)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 Științe biologice și biomedicale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66349032"/>
                  </a:ext>
                </a:extLst>
              </a:tr>
              <a:tr h="7172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(Chemistry)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 și 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34453500"/>
                  </a:ext>
                </a:extLst>
              </a:tr>
              <a:tr h="7172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(Chemistry)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 medicală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04654269"/>
                  </a:ext>
                </a:extLst>
              </a:tr>
              <a:tr h="7172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053 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fizice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(Physical sciences)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Earth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atmosferei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4643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3570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513" y="1073269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5-</a:t>
            </a:r>
            <a:r>
              <a:rPr lang="ro-RO" sz="4000" dirty="0" smtClean="0"/>
              <a:t>ȘTIINȚE</a:t>
            </a:r>
            <a:r>
              <a:rPr lang="en-US" sz="4000" dirty="0" smtClean="0"/>
              <a:t>LE  NATURI</a:t>
            </a:r>
            <a:r>
              <a:rPr lang="ro-RO" sz="4000" dirty="0" smtClean="0"/>
              <a:t>I, </a:t>
            </a:r>
            <a:r>
              <a:rPr lang="en-US" sz="4000" dirty="0" smtClean="0"/>
              <a:t>MATEMATIC</a:t>
            </a:r>
            <a:r>
              <a:rPr lang="ro-RO" sz="4000" dirty="0" smtClean="0"/>
              <a:t>Ă</a:t>
            </a:r>
            <a:r>
              <a:rPr lang="en-US" sz="4000" dirty="0" smtClean="0"/>
              <a:t> </a:t>
            </a:r>
            <a:r>
              <a:rPr lang="ro-RO" sz="4000" dirty="0" smtClean="0"/>
              <a:t>Ș</a:t>
            </a:r>
            <a:r>
              <a:rPr lang="en-US" sz="4000" dirty="0" smtClean="0"/>
              <a:t>I STATISTIC</a:t>
            </a:r>
            <a:r>
              <a:rPr lang="ro-RO" sz="4000" dirty="0" smtClean="0"/>
              <a:t>Ă</a:t>
            </a:r>
            <a:r>
              <a:rPr lang="en-US" sz="4000" dirty="0" smtClean="0"/>
              <a:t> 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1944082"/>
              </p:ext>
            </p:extLst>
          </p:nvPr>
        </p:nvGraphicFramePr>
        <p:xfrm>
          <a:off x="604073" y="1880101"/>
          <a:ext cx="11084481" cy="4172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953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2267680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637262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90391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37949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935204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15180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66935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51069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744853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35889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867116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10277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861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(Physical sciences)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0532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Earth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Științele pământului și atmosferei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turismului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66349032"/>
                  </a:ext>
                </a:extLst>
              </a:tr>
              <a:tr h="7861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Earth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Științele pământului și atmosferei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 mediului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Ecologie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protecția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34453500"/>
                  </a:ext>
                </a:extLst>
              </a:tr>
              <a:tr h="7861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054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(Mathematics and statistics)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0541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(Mathematics)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6063260"/>
                  </a:ext>
                </a:extLst>
              </a:tr>
              <a:tr h="7861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054 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(Mathematics and statistics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0541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(Mathematics)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3556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9214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3695849"/>
              </p:ext>
            </p:extLst>
          </p:nvPr>
        </p:nvGraphicFramePr>
        <p:xfrm>
          <a:off x="529977" y="1343526"/>
          <a:ext cx="11033185" cy="1449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6168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75274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10746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441621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38898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03870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63827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700216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73211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896056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4349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8602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(TIC) (Information 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(TIC) (Information and Communication Technologies (ICTs))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0613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Dezvoltare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analiză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software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(Software and applications development and analysis)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endParaRPr lang="en-US" sz="105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60947810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788771" y="2810350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38895" y="790453"/>
            <a:ext cx="11615351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6-</a:t>
            </a:r>
            <a:r>
              <a:rPr lang="fr-FR" sz="4000" dirty="0" smtClean="0"/>
              <a:t>TEHNOLOGIA INFORMAŢIEI ŞI COMUNICAŢIILOR (TIC)</a:t>
            </a:r>
            <a:endParaRPr lang="en-US" sz="4000" dirty="0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9022266"/>
              </p:ext>
            </p:extLst>
          </p:nvPr>
        </p:nvGraphicFramePr>
        <p:xfrm>
          <a:off x="505097" y="3463552"/>
          <a:ext cx="11058065" cy="3282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116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6168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89409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520703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73560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34232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26423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62445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23109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808076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4531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6132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 and engineering trades)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0711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chimice</a:t>
                      </a:r>
                      <a:r>
                        <a:rPr lang="en-US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(Chemical engineering and processes)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himie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alimentară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biochimice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6936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(Electricity and energy)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electrică, electronică și telecomunicații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energetică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Energetică industrială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0952651"/>
                  </a:ext>
                </a:extLst>
              </a:tr>
              <a:tr h="7642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 şi meserii inginereşti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(Mechanics and metal trades)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sudării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67629924"/>
                  </a:ext>
                </a:extLst>
              </a:tr>
              <a:tr h="6132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 şi meserii inginereşti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Autovehicule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nave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aeronave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(Motor vehicles, ships and aircraft)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transporturilor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autovehiculelor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Autovehicule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rutiere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8207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216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04866" y="819639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2230649"/>
              </p:ext>
            </p:extLst>
          </p:nvPr>
        </p:nvGraphicFramePr>
        <p:xfrm>
          <a:off x="629721" y="1442531"/>
          <a:ext cx="11065889" cy="5337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6168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89409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520703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73560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465743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60131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60870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74766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31817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862147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4615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6246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 and engineering trades)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0711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chimice</a:t>
                      </a:r>
                      <a:r>
                        <a:rPr lang="en-US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(Chemical engineering and processes)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petrolului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petrochimie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32782804"/>
                  </a:ext>
                </a:extLst>
              </a:tr>
              <a:tr h="6246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(Electricity and energy)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electrică, electronică și telecomunicații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energetică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Energetică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9323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trades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(Mechanics and metal trades)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sudării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0952651"/>
                  </a:ext>
                </a:extLst>
              </a:tr>
              <a:tr h="6246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 şi meserii inginereşti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Autovehicule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nave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aeronave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(Motor vehicles, ships and aircraft)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transporturilor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autovehiculelor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Autovehicule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rutiere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67629924"/>
                  </a:ext>
                </a:extLst>
              </a:tr>
              <a:tr h="9323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trades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0715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prelucrarea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metalelor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(Mechanics and metal trades)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Instalații și echipamente portuare și marine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78257371"/>
                  </a:ext>
                </a:extLst>
              </a:tr>
              <a:tr h="9323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trades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Autovehicule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nave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aeronave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(Motor vehicles, ships and aircraft)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Arhitectură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navală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echipamente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navale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7172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546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88513" y="851696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9307266"/>
              </p:ext>
            </p:extLst>
          </p:nvPr>
        </p:nvGraphicFramePr>
        <p:xfrm>
          <a:off x="629720" y="1423397"/>
          <a:ext cx="11033185" cy="5208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17478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41434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598473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58927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663262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36483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08993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53359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75441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53814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792581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45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613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Arhitectură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(Architecture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civilă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(Building and civil engineering)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civilă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 civile, industriale și agricole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51159430"/>
                  </a:ext>
                </a:extLst>
              </a:tr>
              <a:tr h="613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Arhitectură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(Architecture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civilă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(Building and civil engineering)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civilă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Amenajări și construcții hidrotehnice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92096"/>
                  </a:ext>
                </a:extLst>
              </a:tr>
              <a:tr h="613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Arhitectură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(Architecture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civilă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(Building and civil engineering)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civilă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Îmbunătățiri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funciare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dezvoltare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rurală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5982726"/>
                  </a:ext>
                </a:extLst>
              </a:tr>
              <a:tr h="16724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Programe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interdisciplinare, care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implică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qualifications involving 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and qualifications involving engineering, manufacturing and construction)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domeniul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</a:t>
                      </a:r>
                      <a:endParaRPr lang="it-IT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58500590"/>
                  </a:ext>
                </a:extLst>
              </a:tr>
              <a:tr h="10096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Programe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interdisciplinare, care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implică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construcţiile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aplicate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1199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90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936" y="3140119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9-S</a:t>
            </a:r>
            <a:r>
              <a:rPr lang="ro-RO" sz="4000" dirty="0" smtClean="0"/>
              <a:t>Ă</a:t>
            </a:r>
            <a:r>
              <a:rPr lang="en-US" sz="4000" dirty="0" smtClean="0"/>
              <a:t>N</a:t>
            </a:r>
            <a:r>
              <a:rPr lang="ro-RO" sz="4000" dirty="0" smtClean="0"/>
              <a:t>Ă</a:t>
            </a:r>
            <a:r>
              <a:rPr lang="en-US" sz="4000" dirty="0" smtClean="0"/>
              <a:t>TATE </a:t>
            </a:r>
            <a:r>
              <a:rPr lang="ro-RO" sz="4000" dirty="0" smtClean="0"/>
              <a:t>Ș</a:t>
            </a:r>
            <a:r>
              <a:rPr lang="en-US" sz="4000" dirty="0" smtClean="0"/>
              <a:t>I ASISTEN</a:t>
            </a:r>
            <a:r>
              <a:rPr lang="ro-RO" sz="4000" dirty="0" smtClean="0"/>
              <a:t>ȚĂ</a:t>
            </a:r>
            <a:r>
              <a:rPr lang="en-US" sz="4000" dirty="0" smtClean="0"/>
              <a:t> SOCIAL</a:t>
            </a:r>
            <a:r>
              <a:rPr lang="ro-RO" sz="4000" dirty="0" smtClean="0"/>
              <a:t>Ă</a:t>
            </a:r>
            <a:r>
              <a:rPr lang="en-US" sz="4000" dirty="0" smtClean="0"/>
              <a:t> 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6179041"/>
              </p:ext>
            </p:extLst>
          </p:nvPr>
        </p:nvGraphicFramePr>
        <p:xfrm>
          <a:off x="586127" y="3728288"/>
          <a:ext cx="11019745" cy="2824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50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726298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79831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175861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53143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401783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26423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84366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84068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83475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44731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443266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556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larg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8003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(Health and welfare)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(Health)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domeniul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stomatologiei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(Dental studies)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 Științe biologice și biomedicale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Medicină dentară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Medicină dentară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36905043"/>
                  </a:ext>
                </a:extLst>
              </a:tr>
              <a:tr h="7344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(Health and welfare)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(Health)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0911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domeniul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stomatologiei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(Dental studies)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biomedicale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Medicină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dentară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dentară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9351711"/>
                  </a:ext>
                </a:extLst>
              </a:tr>
              <a:tr h="7344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(Health and welfare)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(Health)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Medicină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(Medicine)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biomedicale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Medicină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Medicină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74449834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0" y="652359"/>
            <a:ext cx="12192000" cy="9478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3200" dirty="0" smtClean="0"/>
              <a:t>8-</a:t>
            </a:r>
            <a:r>
              <a:rPr lang="en-US" sz="3200" dirty="0" smtClean="0"/>
              <a:t>AGRICULTURĂ, SILVICULTURĂ, PISCICULTURĂ ŞI ŞTIINŢE VETERINARE</a:t>
            </a:r>
            <a:endParaRPr lang="ro-RO" sz="3200" dirty="0"/>
          </a:p>
        </p:txBody>
      </p:sp>
      <p:graphicFrame>
        <p:nvGraphicFramePr>
          <p:cNvPr id="5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8609035"/>
              </p:ext>
            </p:extLst>
          </p:nvPr>
        </p:nvGraphicFramePr>
        <p:xfrm>
          <a:off x="609600" y="1320852"/>
          <a:ext cx="10996273" cy="180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075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738183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44844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57055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78837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466335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38897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202724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05016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93125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82594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128588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103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5712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Agricultură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silvicultură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piscicultură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veterinare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Agriculture, forestry, fisheries and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081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Agricultur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ă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Agriculture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agricolă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animală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(Crop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livestock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production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resurselor vegetale și animale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Agronomie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Agricultură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9449145"/>
                  </a:ext>
                </a:extLst>
              </a:tr>
              <a:tr h="5712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Agricultură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silvicultură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piscicultură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veterinare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Agriculture, forestry, fisheries and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081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Agricultur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ă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Agriculture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Horticultură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(Horticulture)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resurselor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vegetale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animale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Horticultură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Horticultură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9739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2624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918" y="988541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9-S</a:t>
            </a:r>
            <a:r>
              <a:rPr lang="ro-RO" sz="4000" dirty="0" smtClean="0"/>
              <a:t>Ă</a:t>
            </a:r>
            <a:r>
              <a:rPr lang="en-US" sz="4000" dirty="0" smtClean="0"/>
              <a:t>N</a:t>
            </a:r>
            <a:r>
              <a:rPr lang="ro-RO" sz="4000" dirty="0" smtClean="0"/>
              <a:t>Ă</a:t>
            </a:r>
            <a:r>
              <a:rPr lang="en-US" sz="4000" dirty="0" smtClean="0"/>
              <a:t>TATE </a:t>
            </a:r>
            <a:r>
              <a:rPr lang="ro-RO" sz="4000" dirty="0" smtClean="0"/>
              <a:t>Ș</a:t>
            </a:r>
            <a:r>
              <a:rPr lang="en-US" sz="4000" dirty="0" smtClean="0"/>
              <a:t>I ASISTEN</a:t>
            </a:r>
            <a:r>
              <a:rPr lang="ro-RO" sz="4000" dirty="0" smtClean="0"/>
              <a:t>ȚĂ</a:t>
            </a:r>
            <a:r>
              <a:rPr lang="en-US" sz="4000" dirty="0" smtClean="0"/>
              <a:t> SOCIAL</a:t>
            </a:r>
            <a:r>
              <a:rPr lang="ro-RO" sz="4000" dirty="0" smtClean="0"/>
              <a:t>Ă</a:t>
            </a:r>
            <a:r>
              <a:rPr lang="en-US" sz="4000" dirty="0" smtClean="0"/>
              <a:t> 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660654"/>
              </p:ext>
            </p:extLst>
          </p:nvPr>
        </p:nvGraphicFramePr>
        <p:xfrm>
          <a:off x="603848" y="1647327"/>
          <a:ext cx="11019745" cy="4982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50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775334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30795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01002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91107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554899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6835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20125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79109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75945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89870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157090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46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larg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8268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(Health and welfare)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(Health)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medicală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moşit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medicali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moaşe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biomedicale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Medicină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Asistență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36905043"/>
                  </a:ext>
                </a:extLst>
              </a:tr>
              <a:tr h="721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(Health and welfare)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(Health)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Terapie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recuperare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Therapy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rehabilitation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biomedicale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Medicină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Balneofiziokinetoterapie și recuperare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9351711"/>
                  </a:ext>
                </a:extLst>
              </a:tr>
              <a:tr h="721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(Health and welfare)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(Health)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Terapie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recuperare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Therapy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rehabilitation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 Știința sportului și educației fizice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Kinetoterapie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Kinetoterapie și motricitate specială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83884617"/>
                  </a:ext>
                </a:extLst>
              </a:tr>
              <a:tr h="721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(Health and welfare)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(Health)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Farmacie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Pharmacy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 Științe biologice și biomedicale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Farmacie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Farmacie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01779450"/>
                  </a:ext>
                </a:extLst>
              </a:tr>
              <a:tr h="721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(Health and welfare)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(Health)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Farmacie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Pharmacy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 Științe biologice și biomedicale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Farmacie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farmacie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9562451"/>
                  </a:ext>
                </a:extLst>
              </a:tr>
              <a:tr h="721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 şi asistenţă socială (Health and welfare)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 socială (Welfare)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consiliere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work and counselling)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Asistență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Asistență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7084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7302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55918" y="1255698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 smtClean="0"/>
              <a:t>10</a:t>
            </a:r>
            <a:r>
              <a:rPr lang="en-US" sz="4000" dirty="0" smtClean="0"/>
              <a:t>-S</a:t>
            </a:r>
            <a:r>
              <a:rPr lang="ro-RO" sz="4000" dirty="0" smtClean="0"/>
              <a:t>ERVICII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graphicFrame>
        <p:nvGraphicFramePr>
          <p:cNvPr id="5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962915"/>
              </p:ext>
            </p:extLst>
          </p:nvPr>
        </p:nvGraphicFramePr>
        <p:xfrm>
          <a:off x="603844" y="2203227"/>
          <a:ext cx="11019747" cy="1950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549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472925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0509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58537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5097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602378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2548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23406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2761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83475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76536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128588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10277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9229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Servicii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(Services)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securitate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Security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Protecţia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persoanelor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proprietăţii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bunurilor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Protection of persons and property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Poliție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9449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26200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660073"/>
            <a:ext cx="10676467" cy="3266194"/>
          </a:xfrm>
        </p:spPr>
        <p:txBody>
          <a:bodyPr/>
          <a:lstStyle/>
          <a:p>
            <a:pPr marL="0" indent="0">
              <a:buNone/>
            </a:pPr>
            <a:endParaRPr lang="ro-RO" dirty="0" smtClean="0"/>
          </a:p>
          <a:p>
            <a:pPr marL="0" indent="0" algn="ctr">
              <a:buNone/>
            </a:pPr>
            <a:r>
              <a:rPr lang="ro-RO" sz="5400" dirty="0" smtClean="0"/>
              <a:t>Vă mulțumim!</a:t>
            </a:r>
            <a:endParaRPr lang="en-US" sz="5400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677334" y="4606506"/>
            <a:ext cx="5982258" cy="17252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dirty="0" smtClean="0"/>
              <a:t>AUTORITATEA NA</a:t>
            </a:r>
            <a:r>
              <a:rPr lang="ro-RO" dirty="0" smtClean="0"/>
              <a:t>ȚIONALĂ PENTRU CALIFICĂRI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>
                <a:hlinkClick r:id="rId2"/>
              </a:rPr>
              <a:t>office@anc.edu.ro</a:t>
            </a:r>
            <a:r>
              <a:rPr lang="ro-RO" dirty="0" smtClean="0"/>
              <a:t> 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/>
              <a:t>www.anc.edu.ro</a:t>
            </a:r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832012" y="626721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E50D555-AD09-4184-8F27-884809BFB095}" type="slidenum">
              <a:rPr lang="en-US" sz="900" smtClean="0">
                <a:solidFill>
                  <a:srgbClr val="5FCBEF"/>
                </a:solidFill>
                <a:latin typeface="Trebuchet MS" panose="020B0603020202020204"/>
              </a:rPr>
              <a:pPr>
                <a:defRPr/>
              </a:pPr>
              <a:t>18</a:t>
            </a:fld>
            <a:endParaRPr lang="en-US" sz="900">
              <a:solidFill>
                <a:srgbClr val="5FCBEF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91501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2120" y="880107"/>
            <a:ext cx="8613316" cy="940068"/>
          </a:xfrm>
        </p:spPr>
        <p:txBody>
          <a:bodyPr>
            <a:noAutofit/>
          </a:bodyPr>
          <a:lstStyle/>
          <a:p>
            <a:pPr algn="ctr"/>
            <a:r>
              <a:rPr lang="ro-RO" sz="4000" dirty="0" smtClean="0"/>
              <a:t>ISCED–F – DOMENII LARGI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281" y="1820175"/>
            <a:ext cx="8596668" cy="43163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o-RO" b="1" dirty="0" smtClean="0"/>
          </a:p>
          <a:p>
            <a:r>
              <a:rPr lang="en-US" b="1" i="1" dirty="0"/>
              <a:t>01 </a:t>
            </a:r>
            <a:r>
              <a:rPr lang="en-US" b="1" i="1" dirty="0" err="1" smtClean="0"/>
              <a:t>Educa</a:t>
            </a:r>
            <a:r>
              <a:rPr lang="ro-RO" b="1" i="1" dirty="0" smtClean="0"/>
              <a:t>ție</a:t>
            </a:r>
            <a:r>
              <a:rPr lang="en-US" b="1" i="1" dirty="0" smtClean="0"/>
              <a:t> </a:t>
            </a:r>
            <a:endParaRPr lang="ro-RO" b="1" i="1" dirty="0" smtClean="0"/>
          </a:p>
          <a:p>
            <a:r>
              <a:rPr lang="en-US" b="1" i="1" dirty="0"/>
              <a:t>02 Arte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ştiinţe</a:t>
            </a:r>
            <a:r>
              <a:rPr lang="en-US" b="1" i="1" dirty="0"/>
              <a:t> </a:t>
            </a:r>
            <a:r>
              <a:rPr lang="en-US" b="1" i="1" dirty="0" err="1" smtClean="0"/>
              <a:t>umaniste</a:t>
            </a:r>
            <a:endParaRPr lang="ro-RO" b="1" i="1" dirty="0" smtClean="0"/>
          </a:p>
          <a:p>
            <a:r>
              <a:rPr lang="en-US" b="1" i="1" dirty="0" smtClean="0"/>
              <a:t>03 </a:t>
            </a:r>
            <a:r>
              <a:rPr lang="ro-RO" b="1" i="1" dirty="0" smtClean="0"/>
              <a:t>Științe sociale, jurnalism și informații</a:t>
            </a:r>
          </a:p>
          <a:p>
            <a:r>
              <a:rPr lang="en-US" b="1" i="1" dirty="0"/>
              <a:t>04 </a:t>
            </a:r>
            <a:r>
              <a:rPr lang="en-US" b="1" i="1" dirty="0" err="1"/>
              <a:t>Afaceri</a:t>
            </a:r>
            <a:r>
              <a:rPr lang="en-US" b="1" i="1" dirty="0"/>
              <a:t>, </a:t>
            </a:r>
            <a:r>
              <a:rPr lang="en-US" b="1" i="1" dirty="0" err="1"/>
              <a:t>administraţie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 smtClean="0"/>
              <a:t>drept</a:t>
            </a:r>
            <a:endParaRPr lang="ro-RO" b="1" i="1" dirty="0" smtClean="0"/>
          </a:p>
          <a:p>
            <a:r>
              <a:rPr lang="en-US" b="1" i="1" dirty="0"/>
              <a:t>05 </a:t>
            </a:r>
            <a:r>
              <a:rPr lang="en-US" b="1" i="1" dirty="0" err="1"/>
              <a:t>Ştiinţele</a:t>
            </a:r>
            <a:r>
              <a:rPr lang="en-US" b="1" i="1" dirty="0"/>
              <a:t> </a:t>
            </a:r>
            <a:r>
              <a:rPr lang="en-US" b="1" i="1" dirty="0" err="1"/>
              <a:t>naturii</a:t>
            </a:r>
            <a:r>
              <a:rPr lang="en-US" b="1" i="1" dirty="0"/>
              <a:t>, </a:t>
            </a:r>
            <a:r>
              <a:rPr lang="en-US" b="1" i="1" dirty="0" err="1"/>
              <a:t>matematică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statistică</a:t>
            </a:r>
            <a:endParaRPr lang="ro-RO" b="1" i="1" dirty="0" smtClean="0"/>
          </a:p>
          <a:p>
            <a:r>
              <a:rPr lang="fr-FR" b="1" i="1" dirty="0"/>
              <a:t>06 </a:t>
            </a:r>
            <a:r>
              <a:rPr lang="fr-FR" b="1" i="1" dirty="0" err="1"/>
              <a:t>Tehnologia</a:t>
            </a:r>
            <a:r>
              <a:rPr lang="fr-FR" b="1" i="1" dirty="0"/>
              <a:t> </a:t>
            </a:r>
            <a:r>
              <a:rPr lang="fr-FR" b="1" i="1" dirty="0" err="1"/>
              <a:t>informaţiei</a:t>
            </a:r>
            <a:r>
              <a:rPr lang="fr-FR" b="1" i="1" dirty="0"/>
              <a:t> </a:t>
            </a:r>
            <a:r>
              <a:rPr lang="fr-FR" b="1" i="1" dirty="0" err="1"/>
              <a:t>şi</a:t>
            </a:r>
            <a:r>
              <a:rPr lang="fr-FR" b="1" i="1" dirty="0"/>
              <a:t> </a:t>
            </a:r>
            <a:r>
              <a:rPr lang="fr-FR" b="1" i="1" dirty="0" err="1"/>
              <a:t>comunicaţiilor</a:t>
            </a:r>
            <a:r>
              <a:rPr lang="fr-FR" b="1" i="1" dirty="0"/>
              <a:t> (TIC)</a:t>
            </a:r>
            <a:endParaRPr lang="ro-RO" b="1" i="1" dirty="0" smtClean="0"/>
          </a:p>
          <a:p>
            <a:r>
              <a:rPr lang="en-US" b="1" i="1" dirty="0"/>
              <a:t>07 </a:t>
            </a:r>
            <a:r>
              <a:rPr lang="en-US" b="1" i="1" dirty="0" err="1"/>
              <a:t>Inginerie</a:t>
            </a:r>
            <a:r>
              <a:rPr lang="en-US" b="1" i="1" dirty="0"/>
              <a:t>, </a:t>
            </a:r>
            <a:r>
              <a:rPr lang="en-US" b="1" i="1" dirty="0" err="1"/>
              <a:t>producţie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construcţii</a:t>
            </a:r>
            <a:endParaRPr lang="ro-RO" b="1" i="1" dirty="0" smtClean="0"/>
          </a:p>
          <a:p>
            <a:r>
              <a:rPr lang="en-US" b="1" i="1" dirty="0"/>
              <a:t>08 </a:t>
            </a:r>
            <a:r>
              <a:rPr lang="en-US" b="1" i="1" dirty="0" err="1"/>
              <a:t>Agricultură</a:t>
            </a:r>
            <a:r>
              <a:rPr lang="en-US" b="1" i="1" dirty="0"/>
              <a:t>, </a:t>
            </a:r>
            <a:r>
              <a:rPr lang="en-US" b="1" i="1" dirty="0" err="1"/>
              <a:t>silvicultură</a:t>
            </a:r>
            <a:r>
              <a:rPr lang="en-US" b="1" i="1" dirty="0"/>
              <a:t>, </a:t>
            </a:r>
            <a:r>
              <a:rPr lang="en-US" b="1" i="1" dirty="0" err="1"/>
              <a:t>piscicultură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ştiinţe</a:t>
            </a:r>
            <a:r>
              <a:rPr lang="en-US" b="1" i="1" dirty="0"/>
              <a:t> </a:t>
            </a:r>
            <a:r>
              <a:rPr lang="en-US" b="1" i="1" dirty="0" err="1" smtClean="0"/>
              <a:t>veterinare</a:t>
            </a:r>
            <a:endParaRPr lang="ro-RO" b="1" i="1" dirty="0" smtClean="0"/>
          </a:p>
          <a:p>
            <a:r>
              <a:rPr lang="en-US" b="1" i="1" dirty="0" smtClean="0"/>
              <a:t>09 </a:t>
            </a:r>
            <a:r>
              <a:rPr lang="en-US" b="1" i="1" dirty="0" err="1"/>
              <a:t>Sănătate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asistenţă</a:t>
            </a:r>
            <a:r>
              <a:rPr lang="en-US" b="1" i="1" dirty="0"/>
              <a:t> </a:t>
            </a:r>
            <a:r>
              <a:rPr lang="en-US" b="1" i="1" dirty="0" smtClean="0"/>
              <a:t>social</a:t>
            </a:r>
            <a:r>
              <a:rPr lang="ro-RO" b="1" i="1" dirty="0" smtClean="0"/>
              <a:t>ă</a:t>
            </a:r>
          </a:p>
          <a:p>
            <a:r>
              <a:rPr lang="en-US" b="1" i="1" dirty="0" smtClean="0"/>
              <a:t>10 </a:t>
            </a:r>
            <a:r>
              <a:rPr lang="en-US" b="1" i="1" dirty="0" err="1" smtClean="0"/>
              <a:t>Servic</a:t>
            </a:r>
            <a:r>
              <a:rPr lang="ro-RO" b="1" i="1" dirty="0" smtClean="0"/>
              <a:t>ii</a:t>
            </a:r>
            <a:endParaRPr lang="en-US" b="1" i="1" dirty="0" smtClean="0"/>
          </a:p>
          <a:p>
            <a:pPr marL="0" indent="0">
              <a:buNone/>
            </a:pPr>
            <a:endParaRPr lang="ro-RO" sz="1900" b="1" i="1" dirty="0" smtClean="0"/>
          </a:p>
          <a:p>
            <a:pPr marL="0" indent="0">
              <a:buNone/>
            </a:pPr>
            <a:r>
              <a:rPr lang="en-US" sz="1900" b="1" i="1" dirty="0" err="1" smtClean="0"/>
              <a:t>Bolduit</a:t>
            </a:r>
            <a:r>
              <a:rPr lang="en-US" sz="1900" b="1" i="1" dirty="0" smtClean="0"/>
              <a:t> </a:t>
            </a:r>
            <a:r>
              <a:rPr lang="en-US" sz="1900" b="1" i="1" dirty="0" err="1" smtClean="0"/>
              <a:t>ce</a:t>
            </a:r>
            <a:r>
              <a:rPr lang="en-US" sz="1900" b="1" i="1" dirty="0" smtClean="0"/>
              <a:t> exist</a:t>
            </a:r>
            <a:r>
              <a:rPr lang="ro-RO" sz="1900" b="1" i="1" dirty="0" smtClean="0"/>
              <a:t>ă</a:t>
            </a:r>
            <a:r>
              <a:rPr lang="en-US" sz="1900" b="1" i="1" dirty="0" smtClean="0"/>
              <a:t> la </a:t>
            </a:r>
            <a:r>
              <a:rPr lang="ro-RO" sz="1900" b="1" i="1" dirty="0"/>
              <a:t>Universitatea </a:t>
            </a:r>
            <a:r>
              <a:rPr lang="ro-RO" sz="1900" b="1" i="1" dirty="0" smtClean="0"/>
              <a:t>OVIDIUS DIN CONSTANȚA </a:t>
            </a:r>
            <a:endParaRPr lang="en-US" sz="1900" b="1" i="1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071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309" y="2510287"/>
            <a:ext cx="10515600" cy="1250741"/>
          </a:xfrm>
        </p:spPr>
        <p:txBody>
          <a:bodyPr>
            <a:noAutofit/>
          </a:bodyPr>
          <a:lstStyle/>
          <a:p>
            <a:pPr algn="ctr">
              <a:spcBef>
                <a:spcPts val="1000"/>
              </a:spcBef>
              <a:buClr>
                <a:srgbClr val="000000"/>
              </a:buClr>
            </a:pPr>
            <a:r>
              <a:rPr lang="en-US" altLang="ko-KR" sz="4800" dirty="0" err="1">
                <a:latin typeface="Calibri" charset="0"/>
                <a:ea typeface="Calibri" charset="0"/>
              </a:rPr>
              <a:t>Universitatea</a:t>
            </a:r>
            <a:r>
              <a:rPr lang="en-US" altLang="ko-KR" sz="4800" dirty="0">
                <a:latin typeface="Calibri" charset="0"/>
                <a:ea typeface="Calibri" charset="0"/>
              </a:rPr>
              <a:t> </a:t>
            </a:r>
            <a:r>
              <a:rPr lang="ro-RO" altLang="ko-KR" sz="4800" dirty="0">
                <a:latin typeface="Calibri" charset="0"/>
                <a:ea typeface="Calibri" charset="0"/>
              </a:rPr>
              <a:t>Ovidius din Constanța</a:t>
            </a:r>
            <a:endParaRPr lang="ko-KR" altLang="en-US" sz="4800" dirty="0">
              <a:latin typeface="Calibri" charset="0"/>
              <a:ea typeface="Calibri" charset="0"/>
            </a:endParaRP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497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7690" y="1171378"/>
            <a:ext cx="10515600" cy="892285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1-</a:t>
            </a:r>
            <a:r>
              <a:rPr lang="ro-RO" sz="4000" dirty="0" smtClean="0"/>
              <a:t>ȘTIINȚE ALE EDUCAȚIEI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3204807"/>
              </p:ext>
            </p:extLst>
          </p:nvPr>
        </p:nvGraphicFramePr>
        <p:xfrm>
          <a:off x="555586" y="2163456"/>
          <a:ext cx="11199809" cy="4418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478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80721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72219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928210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883618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2217360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25071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18201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308482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85249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37145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177557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430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6430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educaţionale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Formarea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cadrelor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didactice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din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învăţământul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preşcolar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(Training for pre-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Psihologie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ale educației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Pedagogia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învățământului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preșcolar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45913568"/>
                  </a:ext>
                </a:extLst>
              </a:tr>
              <a:tr h="783147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 educaţionale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Formarea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cadrelor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didactice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fără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anumită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disciplină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(Teacher training without subject specialization)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Psihologie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Psihopedagogie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89105834"/>
                  </a:ext>
                </a:extLst>
              </a:tr>
              <a:tr h="7831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educaţionale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Formarea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cadrelor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didactice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anumită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disciplină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 training with subject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specialisation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didactică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33730740"/>
                  </a:ext>
                </a:extLst>
              </a:tr>
              <a:tr h="7831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educaţionale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Formarea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cadrelor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didactice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anumită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disciplină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 training with subject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specialisation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 fizică și sport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sportivă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61769157"/>
                  </a:ext>
                </a:extLst>
              </a:tr>
              <a:tr h="7831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educaţionale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Formarea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cadrelor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didactice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anumită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disciplină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 training with subject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specialisation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 Știința sportului și educației fizice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 sportului și educației fizice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sport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performanță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motrică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80346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128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3604" y="1111657"/>
            <a:ext cx="10515600" cy="624280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2-ARTE </a:t>
            </a:r>
            <a:r>
              <a:rPr lang="ro-RO" sz="4000" dirty="0"/>
              <a:t>Ș</a:t>
            </a:r>
            <a:r>
              <a:rPr lang="en-US" sz="4000" dirty="0"/>
              <a:t>I </a:t>
            </a:r>
            <a:r>
              <a:rPr lang="ro-RO" sz="4000" dirty="0"/>
              <a:t>ȘTIINȚE UMANISTE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882514"/>
              </p:ext>
            </p:extLst>
          </p:nvPr>
        </p:nvGraphicFramePr>
        <p:xfrm>
          <a:off x="646979" y="1975542"/>
          <a:ext cx="11248850" cy="4544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403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869060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22161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19256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27702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72939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22421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556952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93340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59027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005017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203115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389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9089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(Arts)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frumoase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(Fine arts)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vizuale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Pedagogia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plastice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decorative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19953917"/>
                  </a:ext>
                </a:extLst>
              </a:tr>
              <a:tr h="9089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Arte (Arts)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Muzica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spectacolului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(Music and performing arts)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Teatru și artele spectacolului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spectacolului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actorie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păpuși-marionete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coregrafie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53991838"/>
                  </a:ext>
                </a:extLst>
              </a:tr>
              <a:tr h="7293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Arte (Arts)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Muzica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arta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spectacolului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(Music and performing arts)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Muzică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Muzică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68185336"/>
                  </a:ext>
                </a:extLst>
              </a:tr>
              <a:tr h="7293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Arte (Arts)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Muzica şi arta spectacolului (Music and performing arts)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Muzică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Muzică religioasă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6559529"/>
                  </a:ext>
                </a:extLst>
              </a:tr>
              <a:tr h="7293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Arte (Arts)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Muzica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arta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spectacolului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(Music and performing arts)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Muzică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Interpretare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muzicală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canto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0468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965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3604" y="1111657"/>
            <a:ext cx="10515600" cy="624280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2-ARTE </a:t>
            </a:r>
            <a:r>
              <a:rPr lang="ro-RO" sz="4000" dirty="0"/>
              <a:t>Ș</a:t>
            </a:r>
            <a:r>
              <a:rPr lang="en-US" sz="4000" dirty="0"/>
              <a:t>I </a:t>
            </a:r>
            <a:r>
              <a:rPr lang="ro-RO" sz="4000" dirty="0"/>
              <a:t>ȘTIINȚE UMANISTE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201424"/>
              </p:ext>
            </p:extLst>
          </p:nvPr>
        </p:nvGraphicFramePr>
        <p:xfrm>
          <a:off x="646979" y="1975542"/>
          <a:ext cx="11248850" cy="4625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403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869060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22161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19256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27702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72939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22421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556952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93340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59027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005017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203115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389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9089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excepţie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străine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(Humanities (excluding languages))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Religie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(Religion and theology)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 pastorală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19953917"/>
                  </a:ext>
                </a:extLst>
              </a:tr>
              <a:tr h="9089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 umaniste (excepţie limbile străine) (Humanities (excluding languages))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Religie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(Religion and theology)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 asistență socială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53991838"/>
                  </a:ext>
                </a:extLst>
              </a:tr>
              <a:tr h="7293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umaniste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excepţie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limbile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străine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(Humanities (excluding languages))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Istorie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arheologie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(History and archaeology)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Istorie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Istorie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Istorie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68185336"/>
                  </a:ext>
                </a:extLst>
              </a:tr>
              <a:tr h="7293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 (Languages)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Însuşirea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limbilor</a:t>
                      </a:r>
                      <a:r>
                        <a:rPr lang="en-US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and </a:t>
                      </a:r>
                      <a:r>
                        <a:rPr lang="en-US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lang="en-US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sciences)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modernă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6559529"/>
                  </a:ext>
                </a:extLst>
              </a:tr>
              <a:tr h="7293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 (Languages)</a:t>
                      </a:r>
                    </a:p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lingvistică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(Literature and linguistics)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română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0468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90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67" y="1049245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3-</a:t>
            </a:r>
            <a:r>
              <a:rPr lang="ro-RO" sz="4000" dirty="0" smtClean="0"/>
              <a:t>ȘTIINȚE SOCIALE</a:t>
            </a:r>
            <a:r>
              <a:rPr lang="en-US" sz="4000" dirty="0" smtClean="0"/>
              <a:t> JURNALISM </a:t>
            </a:r>
            <a:r>
              <a:rPr lang="ro-RO" sz="4000" dirty="0" smtClean="0"/>
              <a:t>Ș</a:t>
            </a:r>
            <a:r>
              <a:rPr lang="en-US" sz="4000" dirty="0" smtClean="0"/>
              <a:t>I INFORMARE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6379023"/>
              </p:ext>
            </p:extLst>
          </p:nvPr>
        </p:nvGraphicFramePr>
        <p:xfrm>
          <a:off x="612474" y="1794295"/>
          <a:ext cx="11033185" cy="4571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401224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6955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49859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76649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251064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07034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6104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121434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12475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118014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31886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4944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6535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fr-F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sociale, </a:t>
                      </a:r>
                      <a:r>
                        <a:rPr lang="fr-FR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fr-F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fr-F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lang="fr-F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sciences, </a:t>
                      </a:r>
                      <a:r>
                        <a:rPr lang="fr-FR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endParaRPr lang="fr-FR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and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 și afaceri internaționale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 internaționale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5330380"/>
                  </a:ext>
                </a:extLst>
              </a:tr>
              <a:tr h="6535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fr-F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sociale, </a:t>
                      </a:r>
                      <a:r>
                        <a:rPr lang="fr-FR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fr-F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fr-F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lang="fr-F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sciences, </a:t>
                      </a:r>
                      <a:r>
                        <a:rPr lang="fr-FR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endParaRPr lang="fr-FR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and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politice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(Political sciences and civics)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Relații internaționale și studii europene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Relații internaționale și studii europene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95436544"/>
                  </a:ext>
                </a:extLst>
              </a:tr>
              <a:tr h="6535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fr-F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sociale, </a:t>
                      </a:r>
                      <a:r>
                        <a:rPr lang="fr-FR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fr-F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fr-F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lang="fr-F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sciences, </a:t>
                      </a:r>
                      <a:r>
                        <a:rPr lang="fr-FR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endParaRPr lang="fr-FR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and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politice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(Political sciences and civics)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politice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politice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politice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646558"/>
                  </a:ext>
                </a:extLst>
              </a:tr>
              <a:tr h="6535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fr-F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sociale, </a:t>
                      </a:r>
                      <a:r>
                        <a:rPr lang="fr-FR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fr-F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fr-F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lang="fr-F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sciences, </a:t>
                      </a:r>
                      <a:r>
                        <a:rPr lang="fr-FR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endParaRPr lang="fr-FR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and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0313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Psihologie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(Psychology)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Psihologie și științe comportamentale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Psihologie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Psihologie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7655353"/>
                  </a:ext>
                </a:extLst>
              </a:tr>
              <a:tr h="6535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fr-F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sociale, </a:t>
                      </a:r>
                      <a:r>
                        <a:rPr lang="fr-FR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fr-F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fr-F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lang="fr-F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sciences, </a:t>
                      </a:r>
                      <a:r>
                        <a:rPr lang="fr-FR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endParaRPr lang="fr-FR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and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0314 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culturale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(Sociology and cultural studies)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 culturale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 americane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70568449"/>
                  </a:ext>
                </a:extLst>
              </a:tr>
              <a:tr h="6535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fr-F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sociale, </a:t>
                      </a:r>
                      <a:r>
                        <a:rPr lang="fr-FR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fr-F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fr-F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lang="fr-F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sciences, </a:t>
                      </a:r>
                      <a:r>
                        <a:rPr lang="fr-FR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endParaRPr lang="fr-FR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032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(Journalism and information)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0321 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reportaje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(Journalism and reporting)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ale comunicării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comunicării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72644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4573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519" y="1014739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4-AFACERI,</a:t>
            </a:r>
            <a:r>
              <a:rPr lang="ro-RO" sz="4000" dirty="0" smtClean="0"/>
              <a:t> A</a:t>
            </a:r>
            <a:r>
              <a:rPr lang="en-US" sz="4000" dirty="0" smtClean="0"/>
              <a:t>DMINISTRA</a:t>
            </a:r>
            <a:r>
              <a:rPr lang="ro-RO" sz="4000" dirty="0" smtClean="0"/>
              <a:t>Ț</a:t>
            </a:r>
            <a:r>
              <a:rPr lang="en-US" sz="4000" dirty="0" smtClean="0"/>
              <a:t>IE </a:t>
            </a:r>
            <a:r>
              <a:rPr lang="ro-RO" sz="4000" dirty="0" smtClean="0"/>
              <a:t>Ș</a:t>
            </a:r>
            <a:r>
              <a:rPr lang="en-US" sz="4000" dirty="0" smtClean="0"/>
              <a:t>I DREPT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984455"/>
              </p:ext>
            </p:extLst>
          </p:nvPr>
        </p:nvGraphicFramePr>
        <p:xfrm>
          <a:off x="629726" y="1882530"/>
          <a:ext cx="11033185" cy="4683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43339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51935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91049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86032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92195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5373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69773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46205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91978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06163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176143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7430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881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Contabilitate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fiscalitate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Accounting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taxation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Contabilitate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Contabilitate și informatică de gestiune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89893089"/>
                  </a:ext>
                </a:extLst>
              </a:tr>
              <a:tr h="7881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bănci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asigurări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banking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insurance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Finanțe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Finanțe și bănci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28556120"/>
                  </a:ext>
                </a:extLst>
              </a:tr>
              <a:tr h="7881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(Management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Administrație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10515699"/>
                  </a:ext>
                </a:extLst>
              </a:tr>
              <a:tr h="7881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(Management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013385"/>
                  </a:ext>
                </a:extLst>
              </a:tr>
              <a:tr h="7881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0414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publicitate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(Marketing and advertising)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18433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1043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519" y="1014739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4-AFACERI,</a:t>
            </a:r>
            <a:r>
              <a:rPr lang="ro-RO" sz="4000" dirty="0" smtClean="0"/>
              <a:t> A</a:t>
            </a:r>
            <a:r>
              <a:rPr lang="en-US" sz="4000" dirty="0" smtClean="0"/>
              <a:t>DMINISTRA</a:t>
            </a:r>
            <a:r>
              <a:rPr lang="ro-RO" sz="4000" dirty="0" smtClean="0"/>
              <a:t>Ț</a:t>
            </a:r>
            <a:r>
              <a:rPr lang="en-US" sz="4000" dirty="0" smtClean="0"/>
              <a:t>IE </a:t>
            </a:r>
            <a:r>
              <a:rPr lang="ro-RO" sz="4000" dirty="0" smtClean="0"/>
              <a:t>Ș</a:t>
            </a:r>
            <a:r>
              <a:rPr lang="en-US" sz="4000" dirty="0" smtClean="0"/>
              <a:t>I DREPT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1919609"/>
              </p:ext>
            </p:extLst>
          </p:nvPr>
        </p:nvGraphicFramePr>
        <p:xfrm>
          <a:off x="566057" y="1932316"/>
          <a:ext cx="11027843" cy="4137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598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514414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1693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09816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66262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2020389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09005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62446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6665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05128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39114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975327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830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8809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Afaceri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drept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(Business,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law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(Management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Asistență managerială și secretariat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5077226"/>
                  </a:ext>
                </a:extLst>
              </a:tr>
              <a:tr h="8809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(Management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juridice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89893089"/>
                  </a:ext>
                </a:extLst>
              </a:tr>
              <a:tr h="8809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0413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(Management and administration)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Administrarea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Economia comerțului, turismului și serviciilor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28556120"/>
                  </a:ext>
                </a:extLst>
              </a:tr>
              <a:tr h="6639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042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 (Law)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0413 </a:t>
                      </a:r>
                    </a:p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(Management and administration)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Administrarea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firmei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5799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583683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Pages>34</Pages>
  <Words>3849</Words>
  <Characters>0</Characters>
  <Application>Microsoft Office PowerPoint</Application>
  <DocSecurity>0</DocSecurity>
  <PresentationFormat>Widescreen</PresentationFormat>
  <Lines>0</Lines>
  <Paragraphs>1001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Trebuchet MS</vt:lpstr>
      <vt:lpstr>Wingdings 3</vt:lpstr>
      <vt:lpstr>Custom Design</vt:lpstr>
      <vt:lpstr>Office Theme</vt:lpstr>
      <vt:lpstr>            Corelarea ISCED cu HG  privind domeniile de studii,  pentru  UNIVERSITATEA  OVIDIUS DIN CONSTANȚA</vt:lpstr>
      <vt:lpstr>ISCED–F – DOMENII LARGI </vt:lpstr>
      <vt:lpstr>Universitatea Ovidius din Constanța</vt:lpstr>
      <vt:lpstr>1-ȘTIINȚE ALE EDUCAȚIEI</vt:lpstr>
      <vt:lpstr>2-ARTE ȘI ȘTIINȚE UMANISTE</vt:lpstr>
      <vt:lpstr>2-ARTE ȘI ȘTIINȚE UMANISTE</vt:lpstr>
      <vt:lpstr>3-ȘTIINȚE SOCIALE JURNALISM ȘI INFORMARE </vt:lpstr>
      <vt:lpstr>4-AFACERI, ADMINISTRAȚIE ȘI DREPT </vt:lpstr>
      <vt:lpstr>4-AFACERI, ADMINISTRAȚIE ȘI DREPT </vt:lpstr>
      <vt:lpstr>5-ȘTIINȚELE  NATURII, MATEMATICĂ ȘI STATISTICĂ  </vt:lpstr>
      <vt:lpstr>5-ȘTIINȚELE  NATURII, MATEMATICĂ ȘI STATISTICĂ  </vt:lpstr>
      <vt:lpstr>PowerPoint Presentation</vt:lpstr>
      <vt:lpstr>PowerPoint Presentation</vt:lpstr>
      <vt:lpstr>PowerPoint Presentation</vt:lpstr>
      <vt:lpstr>9-SĂNĂTATE ȘI ASISTENȚĂ SOCIALĂ  </vt:lpstr>
      <vt:lpstr>9-SĂNĂTATE ȘI ASISTENȚĂ SOCIALĂ  </vt:lpstr>
      <vt:lpstr>PowerPoint Presentation</vt:lpstr>
      <vt:lpstr>PowerPoint Presentation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Corelare  ISCED-HG</dc:title>
  <dc:creator>Polaris Office</dc:creator>
  <cp:lastModifiedBy>Windows User</cp:lastModifiedBy>
  <cp:revision>129</cp:revision>
  <dcterms:modified xsi:type="dcterms:W3CDTF">2019-06-27T12:09:45Z</dcterms:modified>
</cp:coreProperties>
</file>