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+xml" PartName="/ppt/slides/slide24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48" r:id="rId4"/>
    <p:sldMasterId id="214748364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12192000"/>
  <p:notesSz cx="6797675" cy="9926625"/>
  <p:defaultTextStyle>
    <a:defPPr lvl="0">
      <a:defRPr lang="en-US"/>
    </a:defPPr>
    <a:lvl1pPr defTabSz="4572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4572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4572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4572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4572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4572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4572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4572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4572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24.xml"/><Relationship Id="rId10" Type="http://schemas.openxmlformats.org/officeDocument/2006/relationships/slide" Target="slides/slide23.xml"/><Relationship Id="rId9" Type="http://schemas.openxmlformats.org/officeDocument/2006/relationships/slide" Target="slides/slide22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6/24/2019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6/24/2019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6/24/2019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35" y="1265555"/>
            <a:ext cx="11904980" cy="3197225"/>
          </a:xfrm>
        </p:spPr>
        <p:txBody>
          <a:bodyPr vert="horz" wrap="square" lIns="91440" tIns="45720" rIns="91440" bIns="45720" numCol="1" anchor="b">
            <a:normAutofit fontScale="90000"/>
          </a:bodyPr>
          <a:lstStyle/>
          <a:p>
            <a:pPr marL="0" indent="0" algn="ctr" defTabSz="914400" fontAlgn="auto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Corelarea ISCED cu HG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privind domeniile de studii,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pentru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ACADEMIA NAVAL</a:t>
            </a:r>
            <a:r>
              <a:rPr lang="ro-RO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Ă </a:t>
            </a:r>
            <a: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“</a:t>
            </a:r>
            <a:r>
              <a:rPr lang="ro-RO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MIRCEA CEL BĂTRÂN</a:t>
            </a:r>
            <a: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”</a:t>
            </a:r>
            <a:r>
              <a:rPr lang="ro-RO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 DIN CONSTANȚA</a:t>
            </a:r>
            <a:endParaRPr lang="ko-KR" altLang="en-US" sz="4900" b="0" strike="noStrike" cap="none" dirty="0" smtClean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665" y="5524500"/>
            <a:ext cx="11017885" cy="118237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Autoritatea Na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ional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pentru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Calific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ANC  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ro-R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edinte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Tiberiu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Dobrescu</a:t>
            </a:r>
            <a:endParaRPr lang="ro-R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dirty="0"/>
              <a:t>01 </a:t>
            </a:r>
            <a:r>
              <a:rPr lang="en-US" dirty="0" err="1" smtClean="0"/>
              <a:t>Educa</a:t>
            </a:r>
            <a:r>
              <a:rPr lang="ro-RO" dirty="0" smtClean="0"/>
              <a:t>ție</a:t>
            </a:r>
            <a:r>
              <a:rPr lang="en-US" dirty="0" smtClean="0"/>
              <a:t> </a:t>
            </a:r>
            <a:endParaRPr lang="ro-RO" dirty="0" smtClean="0"/>
          </a:p>
          <a:p>
            <a:r>
              <a:rPr lang="en-US" dirty="0"/>
              <a:t>02 Arte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ştiinţe</a:t>
            </a:r>
            <a:r>
              <a:rPr lang="en-US" dirty="0"/>
              <a:t> </a:t>
            </a:r>
            <a:r>
              <a:rPr lang="en-US" dirty="0" err="1" smtClean="0"/>
              <a:t>umaniste</a:t>
            </a:r>
            <a:endParaRPr lang="ro-RO" dirty="0" smtClean="0"/>
          </a:p>
          <a:p>
            <a:r>
              <a:rPr lang="en-US" dirty="0" smtClean="0"/>
              <a:t>03 </a:t>
            </a:r>
            <a:r>
              <a:rPr lang="ro-RO" dirty="0" smtClean="0"/>
              <a:t>Științe sociale, jurnalism și informații</a:t>
            </a:r>
          </a:p>
          <a:p>
            <a:r>
              <a:rPr lang="en-US" dirty="0"/>
              <a:t>04 </a:t>
            </a:r>
            <a:r>
              <a:rPr lang="en-US" dirty="0" err="1"/>
              <a:t>Afaceri</a:t>
            </a:r>
            <a:r>
              <a:rPr lang="en-US" dirty="0"/>
              <a:t>, </a:t>
            </a:r>
            <a:r>
              <a:rPr lang="en-US" dirty="0" err="1"/>
              <a:t>administraţie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 smtClean="0"/>
              <a:t>drept</a:t>
            </a:r>
            <a:endParaRPr lang="ro-RO" dirty="0" smtClean="0"/>
          </a:p>
          <a:p>
            <a:r>
              <a:rPr lang="en-US" dirty="0"/>
              <a:t>05 </a:t>
            </a:r>
            <a:r>
              <a:rPr lang="en-US" dirty="0" err="1"/>
              <a:t>Ştiinţele</a:t>
            </a:r>
            <a:r>
              <a:rPr lang="en-US" dirty="0"/>
              <a:t> </a:t>
            </a:r>
            <a:r>
              <a:rPr lang="en-US" dirty="0" err="1"/>
              <a:t>naturii</a:t>
            </a:r>
            <a:r>
              <a:rPr lang="en-US" dirty="0"/>
              <a:t>, </a:t>
            </a:r>
            <a:r>
              <a:rPr lang="en-US" dirty="0" err="1"/>
              <a:t>matematică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statistică</a:t>
            </a:r>
            <a:endParaRPr lang="ro-RO" dirty="0" smtClean="0"/>
          </a:p>
          <a:p>
            <a:r>
              <a:rPr lang="fr-FR" dirty="0"/>
              <a:t>06 </a:t>
            </a:r>
            <a:r>
              <a:rPr lang="fr-FR" dirty="0" err="1"/>
              <a:t>Tehnologia</a:t>
            </a:r>
            <a:r>
              <a:rPr lang="fr-FR" dirty="0"/>
              <a:t> </a:t>
            </a:r>
            <a:r>
              <a:rPr lang="fr-FR" dirty="0" err="1"/>
              <a:t>informaţiei</a:t>
            </a:r>
            <a:r>
              <a:rPr lang="fr-FR" dirty="0"/>
              <a:t> </a:t>
            </a:r>
            <a:r>
              <a:rPr lang="fr-FR" dirty="0" err="1"/>
              <a:t>şi</a:t>
            </a:r>
            <a:r>
              <a:rPr lang="fr-FR" dirty="0"/>
              <a:t> </a:t>
            </a:r>
            <a:r>
              <a:rPr lang="fr-FR" dirty="0" err="1"/>
              <a:t>comunicaţiilor</a:t>
            </a:r>
            <a:r>
              <a:rPr lang="fr-FR" dirty="0"/>
              <a:t> (TIC)</a:t>
            </a:r>
            <a:endParaRPr lang="ro-RO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dirty="0"/>
              <a:t>08 </a:t>
            </a:r>
            <a:r>
              <a:rPr lang="en-US" dirty="0" err="1"/>
              <a:t>Agricultură</a:t>
            </a:r>
            <a:r>
              <a:rPr lang="en-US" dirty="0"/>
              <a:t>, </a:t>
            </a:r>
            <a:r>
              <a:rPr lang="en-US" dirty="0" err="1"/>
              <a:t>silvicultură</a:t>
            </a:r>
            <a:r>
              <a:rPr lang="en-US" dirty="0"/>
              <a:t>, </a:t>
            </a:r>
            <a:r>
              <a:rPr lang="en-US" dirty="0" err="1"/>
              <a:t>piscicultură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ştiinţe</a:t>
            </a:r>
            <a:r>
              <a:rPr lang="en-US" dirty="0"/>
              <a:t> </a:t>
            </a:r>
            <a:r>
              <a:rPr lang="en-US" dirty="0" err="1" smtClean="0"/>
              <a:t>veterinare</a:t>
            </a:r>
            <a:endParaRPr lang="ro-RO" dirty="0" smtClean="0"/>
          </a:p>
          <a:p>
            <a:r>
              <a:rPr lang="en-US" dirty="0" smtClean="0"/>
              <a:t>09 </a:t>
            </a:r>
            <a:r>
              <a:rPr lang="en-US" dirty="0" err="1"/>
              <a:t>Sănătate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asistenţă</a:t>
            </a:r>
            <a:r>
              <a:rPr lang="en-US" dirty="0"/>
              <a:t> </a:t>
            </a:r>
            <a:r>
              <a:rPr lang="en-US" dirty="0" smtClean="0"/>
              <a:t>social</a:t>
            </a:r>
            <a:r>
              <a:rPr lang="ro-RO" dirty="0" smtClean="0"/>
              <a:t>ă</a:t>
            </a:r>
          </a:p>
          <a:p>
            <a:r>
              <a:rPr lang="en-US" dirty="0" smtClean="0"/>
              <a:t>10 </a:t>
            </a:r>
            <a:r>
              <a:rPr lang="en-US" dirty="0" err="1" smtClean="0"/>
              <a:t>Servic</a:t>
            </a:r>
            <a:r>
              <a:rPr lang="ro-RO" dirty="0" smtClean="0"/>
              <a:t>ii</a:t>
            </a:r>
            <a:endParaRPr lang="en-US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err="1" smtClean="0"/>
              <a:t>Bolduit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exist</a:t>
            </a:r>
            <a:r>
              <a:rPr lang="ro-RO" sz="1900" b="1" i="1" dirty="0" smtClean="0"/>
              <a:t>ă</a:t>
            </a:r>
            <a:r>
              <a:rPr lang="en-US" sz="1900" b="1" i="1" dirty="0" smtClean="0"/>
              <a:t> la </a:t>
            </a:r>
            <a:r>
              <a:rPr lang="en-US" altLang="ko-KR" sz="1900" b="1" i="1" dirty="0" smtClean="0">
                <a:ea typeface="Arial" charset="0"/>
              </a:rPr>
              <a:t>Academia Naval</a:t>
            </a:r>
            <a:r>
              <a:rPr lang="ro-RO" altLang="ko-KR" sz="1900" b="1" i="1" dirty="0" smtClean="0">
                <a:ea typeface="Arial" charset="0"/>
              </a:rPr>
              <a:t>ă </a:t>
            </a:r>
            <a:r>
              <a:rPr lang="en-US" altLang="ko-KR" sz="1900" b="1" i="1" dirty="0" smtClean="0">
                <a:ea typeface="Arial" charset="0"/>
              </a:rPr>
              <a:t>“</a:t>
            </a:r>
            <a:r>
              <a:rPr lang="ro-RO" altLang="ko-KR" sz="1900" b="1" i="1" dirty="0" smtClean="0">
                <a:ea typeface="Arial" charset="0"/>
              </a:rPr>
              <a:t>Mircea Cel Bătrân</a:t>
            </a:r>
            <a:r>
              <a:rPr lang="en-US" altLang="ko-KR" sz="1900" b="1" i="1" dirty="0" smtClean="0">
                <a:ea typeface="Arial" charset="0"/>
              </a:rPr>
              <a:t>”</a:t>
            </a:r>
            <a:r>
              <a:rPr lang="ro-RO" altLang="ko-KR" sz="1900" b="1" i="1" dirty="0" smtClean="0">
                <a:ea typeface="Arial" charset="0"/>
              </a:rPr>
              <a:t> Din Constanța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>
              <a:spcBef>
                <a:spcPts val="1000"/>
              </a:spcBef>
              <a:buClr>
                <a:srgbClr val="000000"/>
              </a:buClr>
            </a:pPr>
            <a:r>
              <a:rPr lang="en-US" altLang="ko-KR" sz="4800" dirty="0" smtClean="0">
                <a:latin typeface="Arial" charset="0"/>
                <a:ea typeface="Arial" charset="0"/>
              </a:rPr>
              <a:t>Academia Naval</a:t>
            </a:r>
            <a:r>
              <a:rPr lang="ro-RO" altLang="ko-KR" sz="4800" dirty="0" smtClean="0">
                <a:latin typeface="Arial" charset="0"/>
                <a:ea typeface="Arial" charset="0"/>
              </a:rPr>
              <a:t>ă </a:t>
            </a:r>
            <a:r>
              <a:rPr lang="en-US" altLang="ko-KR" sz="4800" dirty="0" smtClean="0">
                <a:latin typeface="Arial" charset="0"/>
                <a:ea typeface="Arial" charset="0"/>
              </a:rPr>
              <a:t>“</a:t>
            </a:r>
            <a:r>
              <a:rPr lang="ro-RO" altLang="ko-KR" sz="4800" dirty="0" smtClean="0">
                <a:latin typeface="Arial" charset="0"/>
                <a:ea typeface="Arial" charset="0"/>
              </a:rPr>
              <a:t>Mircea Cel Bătrân</a:t>
            </a:r>
            <a:r>
              <a:rPr lang="en-US" altLang="ko-KR" sz="4800" dirty="0" smtClean="0">
                <a:latin typeface="Arial" charset="0"/>
                <a:ea typeface="Arial" charset="0"/>
              </a:rPr>
              <a:t>”</a:t>
            </a:r>
            <a:r>
              <a:rPr lang="ro-RO" altLang="ko-KR" sz="4800" dirty="0" smtClean="0">
                <a:latin typeface="Arial" charset="0"/>
                <a:ea typeface="Arial" charset="0"/>
              </a:rPr>
              <a:t> din Constanța</a:t>
            </a:r>
            <a:endParaRPr lang="ko-KR" altLang="en-US" sz="4800" dirty="0">
              <a:latin typeface="Calibri" charset="0"/>
              <a:ea typeface="Calibri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04866" y="819639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4644173"/>
              </p:ext>
            </p:extLst>
          </p:nvPr>
        </p:nvGraphicFramePr>
        <p:xfrm>
          <a:off x="629721" y="1442535"/>
          <a:ext cx="11179100" cy="5297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36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7131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6155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2121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2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7172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15678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347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1890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934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929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Electromecanică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16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nave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aeronave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marină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navigație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Navigație și transport maritim și fluvial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952651"/>
                  </a:ext>
                </a:extLst>
              </a:tr>
              <a:tr h="916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</a:t>
                      </a:r>
                      <a:r>
                        <a:rPr kumimoji="0" lang="ro-RO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nave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aeronave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marină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navigație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Navigație, hidrografie și echipamente navale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7629924"/>
                  </a:ext>
                </a:extLst>
              </a:tr>
              <a:tr h="916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</a:t>
                      </a:r>
                      <a:r>
                        <a:rPr kumimoji="0" lang="ro-RO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marină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navigație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Electromecanică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navală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7172158"/>
                  </a:ext>
                </a:extLst>
              </a:tr>
              <a:tr h="1262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 naval </a:t>
                      </a:r>
                      <a:r>
                        <a:rPr lang="fr-FR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fr-F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portuar</a:t>
                      </a:r>
                      <a:endParaRPr lang="fr-FR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771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46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24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