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33" r:id="rId1"/>
    <p:sldMasterId id="2147484333" r:id="rId2"/>
  </p:sldMasterIdLst>
  <p:notesMasterIdLst>
    <p:notesMasterId r:id="rId21"/>
  </p:notesMasterIdLst>
  <p:handoutMasterIdLst>
    <p:handoutMasterId r:id="rId22"/>
  </p:handoutMasterIdLst>
  <p:sldIdLst>
    <p:sldId id="256" r:id="rId3"/>
    <p:sldId id="349" r:id="rId4"/>
    <p:sldId id="336" r:id="rId5"/>
    <p:sldId id="327" r:id="rId6"/>
    <p:sldId id="350" r:id="rId7"/>
    <p:sldId id="338" r:id="rId8"/>
    <p:sldId id="339" r:id="rId9"/>
    <p:sldId id="340" r:id="rId10"/>
    <p:sldId id="341" r:id="rId11"/>
    <p:sldId id="342" r:id="rId12"/>
    <p:sldId id="343" r:id="rId13"/>
    <p:sldId id="346" r:id="rId14"/>
    <p:sldId id="344" r:id="rId15"/>
    <p:sldId id="345" r:id="rId16"/>
    <p:sldId id="347" r:id="rId17"/>
    <p:sldId id="348" r:id="rId18"/>
    <p:sldId id="335" r:id="rId19"/>
    <p:sldId id="288"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3" autoAdjust="0"/>
    <p:restoredTop sz="94660"/>
  </p:normalViewPr>
  <p:slideViewPr>
    <p:cSldViewPr snapToGrid="0">
      <p:cViewPr varScale="1">
        <p:scale>
          <a:sx n="111" d="100"/>
          <a:sy n="111" d="100"/>
        </p:scale>
        <p:origin x="222" y="114"/>
      </p:cViewPr>
      <p:guideLst/>
    </p:cSldViewPr>
  </p:slideViewPr>
  <p:notesTextViewPr>
    <p:cViewPr>
      <p:scale>
        <a:sx n="1" d="1"/>
        <a:sy n="1" d="1"/>
      </p:scale>
      <p:origin x="0" y="0"/>
    </p:cViewPr>
  </p:notesTextViewPr>
  <p:notesViewPr>
    <p:cSldViewPr snapToGrid="0">
      <p:cViewPr varScale="1">
        <p:scale>
          <a:sx n="78" d="100"/>
          <a:sy n="78" d="100"/>
        </p:scale>
        <p:origin x="397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60701AE-0CF1-43D7-BBD5-76B1130CD5C4}" type="datetimeFigureOut">
              <a:rPr lang="en-US" smtClean="0"/>
              <a:t>5/10/2019</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48A9963-FB9B-4D46-BF49-F5557EDBD255}" type="slidenum">
              <a:rPr lang="en-US" smtClean="0"/>
              <a:t>‹#›</a:t>
            </a:fld>
            <a:endParaRPr lang="en-US"/>
          </a:p>
        </p:txBody>
      </p:sp>
    </p:spTree>
    <p:extLst>
      <p:ext uri="{BB962C8B-B14F-4D97-AF65-F5344CB8AC3E}">
        <p14:creationId xmlns:p14="http://schemas.microsoft.com/office/powerpoint/2010/main" val="20687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1"/>
            <a:ext cx="2945659" cy="498055"/>
          </a:xfrm>
          <a:prstGeom prst="rect">
            <a:avLst/>
          </a:prstGeom>
        </p:spPr>
        <p:txBody>
          <a:bodyPr vert="horz" lIns="91440" tIns="45720" rIns="91440" bIns="45720" rtlCol="0"/>
          <a:lstStyle>
            <a:lvl1pPr algn="r">
              <a:defRPr sz="1200"/>
            </a:lvl1pPr>
          </a:lstStyle>
          <a:p>
            <a:fld id="{76B0092C-C474-4DA2-A304-7A4593990746}" type="datetimeFigureOut">
              <a:rPr lang="en-US" smtClean="0"/>
              <a:t>5/10/2019</a:t>
            </a:fld>
            <a:endParaRPr lang="en-US"/>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a:defRPr sz="1200"/>
            </a:lvl1pPr>
          </a:lstStyle>
          <a:p>
            <a:fld id="{F7BB175B-D5B8-47E6-B844-44BCF4535365}" type="slidenum">
              <a:rPr lang="en-US" smtClean="0"/>
              <a:t>‹#›</a:t>
            </a:fld>
            <a:endParaRPr lang="en-US"/>
          </a:p>
        </p:txBody>
      </p:sp>
    </p:spTree>
    <p:extLst>
      <p:ext uri="{BB962C8B-B14F-4D97-AF65-F5344CB8AC3E}">
        <p14:creationId xmlns:p14="http://schemas.microsoft.com/office/powerpoint/2010/main" val="1109422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BB175B-D5B8-47E6-B844-44BCF4535365}" type="slidenum">
              <a:rPr lang="en-US" smtClean="0"/>
              <a:t>1</a:t>
            </a:fld>
            <a:endParaRPr lang="en-US"/>
          </a:p>
        </p:txBody>
      </p:sp>
    </p:spTree>
    <p:extLst>
      <p:ext uri="{BB962C8B-B14F-4D97-AF65-F5344CB8AC3E}">
        <p14:creationId xmlns:p14="http://schemas.microsoft.com/office/powerpoint/2010/main" val="2890547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5FCCBF-6F67-4A76-85F8-D7CD9F23D297}"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9185859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FCCBF-6F67-4A76-85F8-D7CD9F23D297}"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300309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FCCBF-6F67-4A76-85F8-D7CD9F23D297}"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845532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301022-D706-4DF2-84BD-BC11A857800E}"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pic>
        <p:nvPicPr>
          <p:cNvPr id="18" name="Picture 17"/>
          <p:cNvPicPr/>
          <p:nvPr userDrawn="1"/>
        </p:nvPicPr>
        <p:blipFill>
          <a:blip r:embed="rId2" cstate="print">
            <a:extLst>
              <a:ext uri="{28A0092B-C50C-407E-A947-70E740481C1C}">
                <a14:useLocalDpi xmlns:a14="http://schemas.microsoft.com/office/drawing/2010/main" val="0"/>
              </a:ext>
            </a:extLst>
          </a:blip>
          <a:stretch>
            <a:fillRect/>
          </a:stretch>
        </p:blipFill>
        <p:spPr>
          <a:xfrm>
            <a:off x="924097" y="155364"/>
            <a:ext cx="3387090" cy="719455"/>
          </a:xfrm>
          <a:prstGeom prst="rect">
            <a:avLst/>
          </a:prstGeom>
        </p:spPr>
      </p:pic>
      <p:pic>
        <p:nvPicPr>
          <p:cNvPr id="28" name="Picture 27"/>
          <p:cNvPicPr/>
          <p:nvPr userDrawn="1"/>
        </p:nvPicPr>
        <p:blipFill>
          <a:blip r:embed="rId3">
            <a:extLst>
              <a:ext uri="{28A0092B-C50C-407E-A947-70E740481C1C}">
                <a14:useLocalDpi xmlns:a14="http://schemas.microsoft.com/office/drawing/2010/main" val="0"/>
              </a:ext>
            </a:extLst>
          </a:blip>
          <a:stretch>
            <a:fillRect/>
          </a:stretch>
        </p:blipFill>
        <p:spPr>
          <a:xfrm>
            <a:off x="4886022" y="191876"/>
            <a:ext cx="1504950" cy="646430"/>
          </a:xfrm>
          <a:prstGeom prst="rect">
            <a:avLst/>
          </a:prstGeom>
        </p:spPr>
      </p:pic>
      <p:pic>
        <p:nvPicPr>
          <p:cNvPr id="29" name="Picture 28" descr="C:\Users\Drivers\Documents\My Documents\2019\ianuarie - aprilie\RO PRES\RO\_LOGO\LOGO - FULL VERSION\CMYK\JPG\Logo-RO-FULL-CMYK.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126363" y="191876"/>
            <a:ext cx="1829435" cy="755650"/>
          </a:xfrm>
          <a:prstGeom prst="rect">
            <a:avLst/>
          </a:prstGeom>
          <a:noFill/>
          <a:ln>
            <a:noFill/>
          </a:ln>
        </p:spPr>
      </p:pic>
    </p:spTree>
    <p:extLst>
      <p:ext uri="{BB962C8B-B14F-4D97-AF65-F5344CB8AC3E}">
        <p14:creationId xmlns:p14="http://schemas.microsoft.com/office/powerpoint/2010/main" val="11235277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2E8BBD-F4B1-4CC1-A8B2-F2CB485F3FCC}"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92231181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0BC6FD-9E87-4782-9CA3-4B50A731DF66}"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200628216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77C3C-C6F9-4E57-A3AC-3310D6ACE69F}" type="datetime1">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917721735"/>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BE76E7-1E2A-4BC1-B0C3-C952144415E6}" type="datetime1">
              <a:rPr lang="en-US" smtClean="0"/>
              <a:t>5/10/2019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1538594714"/>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8D92E0-18BB-4DC1-8CA4-6F28E890039D}" type="datetime1">
              <a:rPr lang="en-US" smtClean="0"/>
              <a:t>5/10/2019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4620033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3E485-F745-430E-89DC-7D25E879BA10}" type="datetime1">
              <a:rPr lang="en-US" smtClean="0"/>
              <a:t>5/10/2019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1824046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38611E-DD3C-427A-84EB-276280856405}" type="datetime1">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207503722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FCCBF-6F67-4A76-85F8-D7CD9F23D297}"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4104435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0D555-AD09-4184-8F27-884809BFB095}" type="slidenum">
              <a:rPr lang="en-US" smtClean="0"/>
              <a:t>‹#›</a:t>
            </a:fld>
            <a:endParaRPr lang="en-US"/>
          </a:p>
        </p:txBody>
      </p:sp>
      <p:sp>
        <p:nvSpPr>
          <p:cNvPr id="5" name="Date Placeholder 4"/>
          <p:cNvSpPr>
            <a:spLocks noGrp="1"/>
          </p:cNvSpPr>
          <p:nvPr>
            <p:ph type="dt" sz="half" idx="10"/>
          </p:nvPr>
        </p:nvSpPr>
        <p:spPr/>
        <p:txBody>
          <a:bodyPr/>
          <a:lstStyle/>
          <a:p>
            <a:fld id="{C14BA2A3-5110-4CC9-998A-2A5DC1E87752}" type="datetime1">
              <a:rPr lang="en-US" smtClean="0"/>
              <a:t>5/10/2019</a:t>
            </a:fld>
            <a:endParaRPr lang="en-US"/>
          </a:p>
        </p:txBody>
      </p:sp>
    </p:spTree>
    <p:extLst>
      <p:ext uri="{BB962C8B-B14F-4D97-AF65-F5344CB8AC3E}">
        <p14:creationId xmlns:p14="http://schemas.microsoft.com/office/powerpoint/2010/main" val="29957790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BE6BE9-32AC-4CCC-972A-BFEDA199F563}"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408003424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BE6BE9-32AC-4CCC-972A-BFEDA199F563}"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2049426"/>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BE6BE9-32AC-4CCC-972A-BFEDA199F563}"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2496304288"/>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BE6BE9-32AC-4CCC-972A-BFEDA199F563}"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3645699"/>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BE6BE9-32AC-4CCC-972A-BFEDA199F563}"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2625625122"/>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F5B058-50BC-4C9E-8A33-88DA2126ABCB}"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23959909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D5FEEF-02F7-4D25-90AF-247FE1723B12}" type="datetime1">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176920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5FCCBF-6F67-4A76-85F8-D7CD9F23D297}"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398755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5FCCBF-6F67-4A76-85F8-D7CD9F23D297}"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291369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5FCCBF-6F67-4A76-85F8-D7CD9F23D297}" type="datetimeFigureOut">
              <a:rPr lang="en-US" smtClean="0"/>
              <a:t>5/10/2019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75977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5FCCBF-6F67-4A76-85F8-D7CD9F23D297}" type="datetimeFigureOut">
              <a:rPr lang="en-US" smtClean="0"/>
              <a:t>5/10/2019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85544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5FCCBF-6F67-4A76-85F8-D7CD9F23D297}" type="datetimeFigureOut">
              <a:rPr lang="en-US" smtClean="0"/>
              <a:t>5/10/2019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3300798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5FCCBF-6F67-4A76-85F8-D7CD9F23D297}"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3479358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5FCCBF-6F67-4A76-85F8-D7CD9F23D297}"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286013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FCCBF-6F67-4A76-85F8-D7CD9F23D297}" type="datetimeFigureOut">
              <a:rPr lang="en-US" smtClean="0"/>
              <a:t>5/10/2019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E35D20-1B4F-40B4-ACBC-7EE70A78792A}" type="slidenum">
              <a:rPr lang="en-US" smtClean="0"/>
              <a:t>‹#›</a:t>
            </a:fld>
            <a:endParaRPr lang="en-US"/>
          </a:p>
        </p:txBody>
      </p:sp>
      <p:pic>
        <p:nvPicPr>
          <p:cNvPr id="7" name="Picture 6"/>
          <p:cNvPicPr/>
          <p:nvPr userDrawn="1"/>
        </p:nvPicPr>
        <p:blipFill>
          <a:blip r:embed="rId13" cstate="print">
            <a:extLst>
              <a:ext uri="{28A0092B-C50C-407E-A947-70E740481C1C}">
                <a14:useLocalDpi xmlns:a14="http://schemas.microsoft.com/office/drawing/2010/main" val="0"/>
              </a:ext>
            </a:extLst>
          </a:blip>
          <a:stretch>
            <a:fillRect/>
          </a:stretch>
        </p:blipFill>
        <p:spPr>
          <a:xfrm>
            <a:off x="1965562" y="122036"/>
            <a:ext cx="3387090" cy="719455"/>
          </a:xfrm>
          <a:prstGeom prst="rect">
            <a:avLst/>
          </a:prstGeom>
        </p:spPr>
      </p:pic>
      <p:pic>
        <p:nvPicPr>
          <p:cNvPr id="8" name="Picture 7"/>
          <p:cNvPicPr/>
          <p:nvPr userDrawn="1"/>
        </p:nvPicPr>
        <p:blipFill>
          <a:blip r:embed="rId14">
            <a:extLst>
              <a:ext uri="{28A0092B-C50C-407E-A947-70E740481C1C}">
                <a14:useLocalDpi xmlns:a14="http://schemas.microsoft.com/office/drawing/2010/main" val="0"/>
              </a:ext>
            </a:extLst>
          </a:blip>
          <a:stretch>
            <a:fillRect/>
          </a:stretch>
        </p:blipFill>
        <p:spPr>
          <a:xfrm>
            <a:off x="5927487" y="158548"/>
            <a:ext cx="1504950" cy="646430"/>
          </a:xfrm>
          <a:prstGeom prst="rect">
            <a:avLst/>
          </a:prstGeom>
        </p:spPr>
      </p:pic>
      <p:pic>
        <p:nvPicPr>
          <p:cNvPr id="9" name="Picture 8" descr="C:\Users\Drivers\Documents\My Documents\2019\ianuarie - aprilie\RO PRES\RO\_LOGO\LOGO - FULL VERSION\CMYK\JPG\Logo-RO-FULL-CMYK.jpg"/>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167828" y="158548"/>
            <a:ext cx="1829435" cy="755650"/>
          </a:xfrm>
          <a:prstGeom prst="rect">
            <a:avLst/>
          </a:prstGeom>
          <a:noFill/>
          <a:ln>
            <a:noFill/>
          </a:ln>
        </p:spPr>
      </p:pic>
    </p:spTree>
    <p:extLst>
      <p:ext uri="{BB962C8B-B14F-4D97-AF65-F5344CB8AC3E}">
        <p14:creationId xmlns:p14="http://schemas.microsoft.com/office/powerpoint/2010/main" val="3837483268"/>
      </p:ext>
    </p:extLst>
  </p:cSld>
  <p:clrMap bg1="lt1" tx1="dk1" bg2="lt2" tx2="dk2" accent1="accent1" accent2="accent2" accent3="accent3" accent4="accent4" accent5="accent5" accent6="accent6" hlink="hlink" folHlink="folHlink"/>
  <p:sldLayoutIdLst>
    <p:sldLayoutId id="2147484234" r:id="rId1"/>
    <p:sldLayoutId id="2147484235" r:id="rId2"/>
    <p:sldLayoutId id="2147484236" r:id="rId3"/>
    <p:sldLayoutId id="2147484237" r:id="rId4"/>
    <p:sldLayoutId id="2147484238" r:id="rId5"/>
    <p:sldLayoutId id="2147484239" r:id="rId6"/>
    <p:sldLayoutId id="2147484240" r:id="rId7"/>
    <p:sldLayoutId id="2147484241" r:id="rId8"/>
    <p:sldLayoutId id="2147484242" r:id="rId9"/>
    <p:sldLayoutId id="2147484243" r:id="rId10"/>
    <p:sldLayoutId id="214748424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BE6BE9-32AC-4CCC-972A-BFEDA199F563}" type="datetime1">
              <a:rPr lang="en-US" smtClean="0"/>
              <a:t>5/10/2019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50D555-AD09-4184-8F27-884809BFB095}" type="slidenum">
              <a:rPr lang="en-US" smtClean="0"/>
              <a:t>‹#›</a:t>
            </a:fld>
            <a:endParaRPr lang="en-US"/>
          </a:p>
        </p:txBody>
      </p:sp>
      <p:pic>
        <p:nvPicPr>
          <p:cNvPr id="18" name="Picture 17"/>
          <p:cNvPicPr/>
          <p:nvPr userDrawn="1"/>
        </p:nvPicPr>
        <p:blipFill>
          <a:blip r:embed="rId18" cstate="print">
            <a:extLst>
              <a:ext uri="{28A0092B-C50C-407E-A947-70E740481C1C}">
                <a14:useLocalDpi xmlns:a14="http://schemas.microsoft.com/office/drawing/2010/main" val="0"/>
              </a:ext>
            </a:extLst>
          </a:blip>
          <a:stretch>
            <a:fillRect/>
          </a:stretch>
        </p:blipFill>
        <p:spPr>
          <a:xfrm>
            <a:off x="924097" y="155364"/>
            <a:ext cx="3387090" cy="719455"/>
          </a:xfrm>
          <a:prstGeom prst="rect">
            <a:avLst/>
          </a:prstGeom>
        </p:spPr>
      </p:pic>
      <p:pic>
        <p:nvPicPr>
          <p:cNvPr id="29" name="Picture 28"/>
          <p:cNvPicPr/>
          <p:nvPr userDrawn="1"/>
        </p:nvPicPr>
        <p:blipFill>
          <a:blip r:embed="rId19">
            <a:extLst>
              <a:ext uri="{28A0092B-C50C-407E-A947-70E740481C1C}">
                <a14:useLocalDpi xmlns:a14="http://schemas.microsoft.com/office/drawing/2010/main" val="0"/>
              </a:ext>
            </a:extLst>
          </a:blip>
          <a:stretch>
            <a:fillRect/>
          </a:stretch>
        </p:blipFill>
        <p:spPr>
          <a:xfrm>
            <a:off x="4886022" y="191876"/>
            <a:ext cx="1504950" cy="646430"/>
          </a:xfrm>
          <a:prstGeom prst="rect">
            <a:avLst/>
          </a:prstGeom>
        </p:spPr>
      </p:pic>
      <p:pic>
        <p:nvPicPr>
          <p:cNvPr id="30" name="Picture 29" descr="C:\Users\Drivers\Documents\My Documents\2019\ianuarie - aprilie\RO PRES\RO\_LOGO\LOGO - FULL VERSION\CMYK\JPG\Logo-RO-FULL-CMYK.jpg"/>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7126363" y="191876"/>
            <a:ext cx="1829435" cy="755650"/>
          </a:xfrm>
          <a:prstGeom prst="rect">
            <a:avLst/>
          </a:prstGeom>
          <a:noFill/>
          <a:ln>
            <a:noFill/>
          </a:ln>
        </p:spPr>
      </p:pic>
    </p:spTree>
    <p:extLst>
      <p:ext uri="{BB962C8B-B14F-4D97-AF65-F5344CB8AC3E}">
        <p14:creationId xmlns:p14="http://schemas.microsoft.com/office/powerpoint/2010/main" val="66594387"/>
      </p:ext>
    </p:extLst>
  </p:cSld>
  <p:clrMap bg1="lt1" tx1="dk1" bg2="lt2" tx2="dk2" accent1="accent1" accent2="accent2" accent3="accent3" accent4="accent4" accent5="accent5" accent6="accent6" hlink="hlink" folHlink="folHlink"/>
  <p:sldLayoutIdLst>
    <p:sldLayoutId id="2147484334" r:id="rId1"/>
    <p:sldLayoutId id="2147484335" r:id="rId2"/>
    <p:sldLayoutId id="2147484336" r:id="rId3"/>
    <p:sldLayoutId id="2147484337" r:id="rId4"/>
    <p:sldLayoutId id="2147484338" r:id="rId5"/>
    <p:sldLayoutId id="2147484339" r:id="rId6"/>
    <p:sldLayoutId id="2147484340" r:id="rId7"/>
    <p:sldLayoutId id="2147484341" r:id="rId8"/>
    <p:sldLayoutId id="2147484342" r:id="rId9"/>
    <p:sldLayoutId id="2147484343" r:id="rId10"/>
    <p:sldLayoutId id="2147484344" r:id="rId11"/>
    <p:sldLayoutId id="2147484345" r:id="rId12"/>
    <p:sldLayoutId id="2147484346" r:id="rId13"/>
    <p:sldLayoutId id="2147484347" r:id="rId14"/>
    <p:sldLayoutId id="2147484348" r:id="rId15"/>
    <p:sldLayoutId id="2147484349" r:id="rId16"/>
  </p:sldLayoutIdLst>
  <p:timing>
    <p:tnLst>
      <p:par>
        <p:cTn id="1" dur="indefinite" restart="never" nodeType="tmRoot"/>
      </p:par>
    </p:tnLst>
  </p:timing>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hyperlink" Target="mailto:office@anc.edu.ro"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5609" y="1850967"/>
            <a:ext cx="9983586" cy="2369573"/>
          </a:xfrm>
        </p:spPr>
        <p:txBody>
          <a:bodyPr>
            <a:normAutofit fontScale="90000"/>
          </a:bodyPr>
          <a:lstStyle/>
          <a:p>
            <a:pPr algn="ctr"/>
            <a:r>
              <a:rPr lang="ro-RO" b="1" dirty="0" smtClean="0"/>
              <a:t/>
            </a:r>
            <a:br>
              <a:rPr lang="ro-RO" b="1" dirty="0" smtClean="0"/>
            </a:br>
            <a:r>
              <a:rPr lang="ro-RO" b="1" dirty="0"/>
              <a:t/>
            </a:r>
            <a:br>
              <a:rPr lang="ro-RO" b="1" dirty="0"/>
            </a:br>
            <a:r>
              <a:rPr lang="ro-RO" b="1" dirty="0" smtClean="0"/>
              <a:t>Corelare </a:t>
            </a:r>
            <a:br>
              <a:rPr lang="ro-RO" b="1" dirty="0" smtClean="0"/>
            </a:br>
            <a:r>
              <a:rPr lang="ro-RO" b="1" dirty="0" smtClean="0"/>
              <a:t>ISCED-F</a:t>
            </a:r>
            <a:r>
              <a:rPr lang="en-US" b="1" dirty="0" smtClean="0"/>
              <a:t> – ISCO</a:t>
            </a:r>
            <a:r>
              <a:rPr lang="ro-RO" b="1" dirty="0" smtClean="0"/>
              <a:t>-08</a:t>
            </a:r>
            <a:br>
              <a:rPr lang="ro-RO" b="1" dirty="0" smtClean="0"/>
            </a:br>
            <a:r>
              <a:rPr lang="ro-RO" sz="2800" b="1" dirty="0" smtClean="0"/>
              <a:t>Asociația </a:t>
            </a:r>
            <a:r>
              <a:rPr lang="ro-RO" sz="2800" b="1" dirty="0" err="1" smtClean="0"/>
              <a:t>Faculțăților</a:t>
            </a:r>
            <a:r>
              <a:rPr lang="ro-RO" sz="2800" b="1" dirty="0" smtClean="0"/>
              <a:t> de Economie din România</a:t>
            </a:r>
            <a:br>
              <a:rPr lang="ro-RO" sz="2800" b="1" dirty="0" smtClean="0"/>
            </a:br>
            <a:r>
              <a:rPr lang="ro-RO" sz="2800" b="1" dirty="0" smtClean="0"/>
              <a:t>Predeal – 22.02.2019</a:t>
            </a:r>
            <a:r>
              <a:rPr lang="en-US" sz="2800" b="1" dirty="0" smtClean="0"/>
              <a:t/>
            </a:r>
            <a:br>
              <a:rPr lang="en-US" sz="2800" b="1" dirty="0" smtClean="0"/>
            </a:br>
            <a:r>
              <a:rPr lang="en-US" b="1" dirty="0" smtClean="0"/>
              <a:t> </a:t>
            </a:r>
            <a:endParaRPr lang="en-US" b="1" dirty="0"/>
          </a:p>
        </p:txBody>
      </p:sp>
      <p:sp>
        <p:nvSpPr>
          <p:cNvPr id="3" name="Subtitle 2"/>
          <p:cNvSpPr>
            <a:spLocks noGrp="1"/>
          </p:cNvSpPr>
          <p:nvPr>
            <p:ph type="subTitle" idx="1"/>
          </p:nvPr>
        </p:nvSpPr>
        <p:spPr>
          <a:xfrm>
            <a:off x="473826" y="4010498"/>
            <a:ext cx="11017958" cy="1655762"/>
          </a:xfrm>
        </p:spPr>
        <p:txBody>
          <a:bodyPr>
            <a:normAutofit/>
          </a:bodyPr>
          <a:lstStyle/>
          <a:p>
            <a:pPr algn="ctr"/>
            <a:r>
              <a:rPr lang="en-US" sz="3600" dirty="0" smtClean="0"/>
              <a:t>ANC  </a:t>
            </a:r>
          </a:p>
          <a:p>
            <a:pPr algn="ctr"/>
            <a:r>
              <a:rPr lang="en-US" dirty="0" smtClean="0"/>
              <a:t>Pre</a:t>
            </a:r>
            <a:r>
              <a:rPr lang="ro-RO" dirty="0" smtClean="0"/>
              <a:t>ș</a:t>
            </a:r>
            <a:r>
              <a:rPr lang="en-US" dirty="0" err="1" smtClean="0"/>
              <a:t>edinte</a:t>
            </a:r>
            <a:r>
              <a:rPr lang="en-US" dirty="0" smtClean="0"/>
              <a:t> </a:t>
            </a:r>
            <a:r>
              <a:rPr lang="en-US" dirty="0" err="1" smtClean="0"/>
              <a:t>Tiberiu</a:t>
            </a:r>
            <a:r>
              <a:rPr lang="en-US" dirty="0" smtClean="0"/>
              <a:t> </a:t>
            </a:r>
            <a:r>
              <a:rPr lang="en-US" dirty="0" err="1" smtClean="0"/>
              <a:t>Dobrescu</a:t>
            </a:r>
            <a:r>
              <a:rPr lang="en-US" dirty="0" smtClean="0"/>
              <a:t>                </a:t>
            </a:r>
            <a:r>
              <a:rPr lang="en-US" dirty="0" err="1" smtClean="0"/>
              <a:t>Vicepre</a:t>
            </a:r>
            <a:r>
              <a:rPr lang="ro-RO" dirty="0" smtClean="0"/>
              <a:t>ș</a:t>
            </a:r>
            <a:r>
              <a:rPr lang="en-US" dirty="0" err="1" smtClean="0"/>
              <a:t>edinte</a:t>
            </a:r>
            <a:r>
              <a:rPr lang="ro-RO" dirty="0" smtClean="0"/>
              <a:t> Nicolae Postăvaru</a:t>
            </a:r>
            <a:r>
              <a:rPr lang="en-US" dirty="0" smtClean="0"/>
              <a:t>                               </a:t>
            </a:r>
            <a:endParaRPr lang="ro-RO" dirty="0" smtClean="0"/>
          </a:p>
        </p:txBody>
      </p:sp>
    </p:spTree>
    <p:extLst>
      <p:ext uri="{BB962C8B-B14F-4D97-AF65-F5344CB8AC3E}">
        <p14:creationId xmlns:p14="http://schemas.microsoft.com/office/powerpoint/2010/main" val="3513217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10</a:t>
            </a:fld>
            <a:endParaRPr lang="en-US"/>
          </a:p>
        </p:txBody>
      </p:sp>
      <p:sp>
        <p:nvSpPr>
          <p:cNvPr id="5" name="Rectangle 4"/>
          <p:cNvSpPr/>
          <p:nvPr/>
        </p:nvSpPr>
        <p:spPr>
          <a:xfrm>
            <a:off x="251129" y="2637095"/>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0413 Management </a:t>
            </a:r>
            <a:r>
              <a:rPr lang="ro-RO" sz="1200" b="1" dirty="0" err="1">
                <a:solidFill>
                  <a:srgbClr val="0000FF"/>
                </a:solidFill>
              </a:rPr>
              <a:t>şi</a:t>
            </a:r>
            <a:r>
              <a:rPr lang="ro-RO" sz="1200" b="1" dirty="0">
                <a:solidFill>
                  <a:srgbClr val="0000FF"/>
                </a:solidFill>
              </a:rPr>
              <a:t> </a:t>
            </a:r>
            <a:r>
              <a:rPr lang="ro-RO" sz="1200" b="1" dirty="0" err="1">
                <a:solidFill>
                  <a:srgbClr val="0000FF"/>
                </a:solidFill>
              </a:rPr>
              <a:t>administraţie</a:t>
            </a:r>
            <a:endParaRPr lang="en-US" sz="1200" b="1" dirty="0">
              <a:solidFill>
                <a:srgbClr val="0000FF"/>
              </a:solidFill>
            </a:endParaRPr>
          </a:p>
        </p:txBody>
      </p:sp>
      <p:sp>
        <p:nvSpPr>
          <p:cNvPr id="9" name="Rectangle 8"/>
          <p:cNvSpPr/>
          <p:nvPr/>
        </p:nvSpPr>
        <p:spPr>
          <a:xfrm>
            <a:off x="4403797" y="1371395"/>
            <a:ext cx="7465330" cy="4984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600" b="1" dirty="0" err="1">
                <a:solidFill>
                  <a:srgbClr val="0000FF"/>
                </a:solidFill>
              </a:rPr>
              <a:t>Specialiştii</a:t>
            </a:r>
            <a:r>
              <a:rPr lang="ro-RO" sz="1600" b="1" dirty="0">
                <a:solidFill>
                  <a:srgbClr val="0000FF"/>
                </a:solidFill>
              </a:rPr>
              <a:t> în domeniul politicilor administrative </a:t>
            </a:r>
            <a:r>
              <a:rPr lang="ro-RO" sz="1600" dirty="0">
                <a:solidFill>
                  <a:schemeClr val="tx1"/>
                </a:solidFill>
              </a:rPr>
              <a:t>dezvoltă </a:t>
            </a:r>
            <a:r>
              <a:rPr lang="ro-RO" sz="1600" dirty="0" err="1">
                <a:solidFill>
                  <a:schemeClr val="tx1"/>
                </a:solidFill>
              </a:rPr>
              <a:t>şi</a:t>
            </a:r>
            <a:r>
              <a:rPr lang="ro-RO" sz="1600" dirty="0">
                <a:solidFill>
                  <a:schemeClr val="tx1"/>
                </a:solidFill>
              </a:rPr>
              <a:t> analizează politicile referitoare la proiectarea, implementarea </a:t>
            </a:r>
            <a:r>
              <a:rPr lang="ro-RO" sz="1600" dirty="0" err="1">
                <a:solidFill>
                  <a:schemeClr val="tx1"/>
                </a:solidFill>
              </a:rPr>
              <a:t>şi</a:t>
            </a:r>
            <a:r>
              <a:rPr lang="ro-RO" sz="1600" dirty="0">
                <a:solidFill>
                  <a:schemeClr val="tx1"/>
                </a:solidFill>
              </a:rPr>
              <a:t> modificarea operațiunilor </a:t>
            </a:r>
            <a:r>
              <a:rPr lang="ro-RO" sz="1600" dirty="0" err="1">
                <a:solidFill>
                  <a:schemeClr val="tx1"/>
                </a:solidFill>
              </a:rPr>
              <a:t>şi</a:t>
            </a:r>
            <a:r>
              <a:rPr lang="ro-RO" sz="1600" dirty="0">
                <a:solidFill>
                  <a:schemeClr val="tx1"/>
                </a:solidFill>
              </a:rPr>
              <a:t> programelor guvernamentale </a:t>
            </a:r>
            <a:r>
              <a:rPr lang="ro-RO" sz="1600" dirty="0" err="1">
                <a:solidFill>
                  <a:schemeClr val="tx1"/>
                </a:solidFill>
              </a:rPr>
              <a:t>şi</a:t>
            </a:r>
            <a:r>
              <a:rPr lang="ro-RO" sz="1600" dirty="0">
                <a:solidFill>
                  <a:schemeClr val="tx1"/>
                </a:solidFill>
              </a:rPr>
              <a:t> comerciale.</a:t>
            </a:r>
            <a:endParaRPr lang="en-US" sz="1600" dirty="0">
              <a:solidFill>
                <a:schemeClr val="tx1"/>
              </a:solidFill>
            </a:endParaRPr>
          </a:p>
          <a:p>
            <a:r>
              <a:rPr lang="ro-RO" sz="1600" dirty="0">
                <a:solidFill>
                  <a:schemeClr val="tx1"/>
                </a:solidFill>
              </a:rPr>
              <a:t>Sarcinile includ:</a:t>
            </a:r>
            <a:endParaRPr lang="en-US" sz="1600" dirty="0">
              <a:solidFill>
                <a:schemeClr val="tx1"/>
              </a:solidFill>
            </a:endParaRPr>
          </a:p>
          <a:p>
            <a:r>
              <a:rPr lang="ro-RO" sz="1600" dirty="0">
                <a:solidFill>
                  <a:schemeClr val="tx1"/>
                </a:solidFill>
              </a:rPr>
              <a:t>(a) </a:t>
            </a:r>
            <a:r>
              <a:rPr lang="ro-RO" dirty="0">
                <a:solidFill>
                  <a:schemeClr val="tx1"/>
                </a:solidFill>
              </a:rPr>
              <a:t>stabilirea de legături </a:t>
            </a:r>
            <a:r>
              <a:rPr lang="ro-RO" sz="1600" dirty="0" smtClean="0">
                <a:solidFill>
                  <a:schemeClr val="tx1"/>
                </a:solidFill>
              </a:rPr>
              <a:t> cu și </a:t>
            </a:r>
            <a:r>
              <a:rPr lang="ro-RO" sz="1600" dirty="0">
                <a:solidFill>
                  <a:schemeClr val="tx1"/>
                </a:solidFill>
              </a:rPr>
              <a:t>consultarea cu administratorii de programe și alte părți interesate pentru a identifica nevoile de politici;</a:t>
            </a:r>
            <a:endParaRPr lang="en-US" sz="1600" dirty="0">
              <a:solidFill>
                <a:schemeClr val="tx1"/>
              </a:solidFill>
            </a:endParaRPr>
          </a:p>
          <a:p>
            <a:r>
              <a:rPr lang="ro-RO" sz="1600" dirty="0">
                <a:solidFill>
                  <a:schemeClr val="tx1"/>
                </a:solidFill>
              </a:rPr>
              <a:t>(b) revizuirea politicilor și a legislației existente pentru a identifica anomaliile și prevederile depășite;</a:t>
            </a:r>
            <a:endParaRPr lang="en-US" sz="1600" dirty="0">
              <a:solidFill>
                <a:schemeClr val="tx1"/>
              </a:solidFill>
            </a:endParaRPr>
          </a:p>
          <a:p>
            <a:r>
              <a:rPr lang="ro-RO" sz="1600" dirty="0">
                <a:solidFill>
                  <a:schemeClr val="tx1"/>
                </a:solidFill>
              </a:rPr>
              <a:t>(c) cercetarea tendințelor sociale, economice și industriale, și așteptările clienților cu privire la programele și serviciile oferite;</a:t>
            </a:r>
            <a:endParaRPr lang="en-US" sz="1600" dirty="0">
              <a:solidFill>
                <a:schemeClr val="tx1"/>
              </a:solidFill>
            </a:endParaRPr>
          </a:p>
          <a:p>
            <a:r>
              <a:rPr lang="ro-RO" sz="1600" dirty="0">
                <a:solidFill>
                  <a:schemeClr val="tx1"/>
                </a:solidFill>
              </a:rPr>
              <a:t>(d) formularea și analizarea opțiunilor de politici, întocmirea de rapoarte de informare și recomandări pentru modificările de politici și consilierea cu privire la opțiunile preferate;</a:t>
            </a:r>
            <a:endParaRPr lang="en-US" sz="1600" dirty="0">
              <a:solidFill>
                <a:schemeClr val="tx1"/>
              </a:solidFill>
            </a:endParaRPr>
          </a:p>
          <a:p>
            <a:r>
              <a:rPr lang="ro-RO" sz="1600" dirty="0">
                <a:solidFill>
                  <a:schemeClr val="tx1"/>
                </a:solidFill>
              </a:rPr>
              <a:t>(e) evaluarea impactului, implicațiilor financiare, interacțiunilor cu alte programe și a fezabilității politice și administrative a politicilor;</a:t>
            </a:r>
            <a:endParaRPr lang="en-US" sz="1600" dirty="0">
              <a:solidFill>
                <a:schemeClr val="tx1"/>
              </a:solidFill>
            </a:endParaRPr>
          </a:p>
          <a:p>
            <a:r>
              <a:rPr lang="ro-RO" sz="1600" dirty="0">
                <a:solidFill>
                  <a:schemeClr val="tx1"/>
                </a:solidFill>
              </a:rPr>
              <a:t>(f) realizarea de evaluări a riscurilor și întocmirea răspunsurilor;</a:t>
            </a:r>
            <a:endParaRPr lang="en-US" sz="1600" dirty="0">
              <a:solidFill>
                <a:schemeClr val="tx1"/>
              </a:solidFill>
            </a:endParaRPr>
          </a:p>
          <a:p>
            <a:r>
              <a:rPr lang="ro-RO" sz="1600" dirty="0">
                <a:solidFill>
                  <a:schemeClr val="tx1"/>
                </a:solidFill>
              </a:rPr>
              <a:t>(g) revizuirea operațiunilor și programelor pentru a asigura compatibilitatea cu politica organizației.</a:t>
            </a:r>
            <a:endParaRPr lang="en-US" sz="1600" dirty="0">
              <a:solidFill>
                <a:schemeClr val="tx1"/>
              </a:solidFill>
            </a:endParaRPr>
          </a:p>
        </p:txBody>
      </p:sp>
      <p:sp>
        <p:nvSpPr>
          <p:cNvPr id="10" name="Rectangle 9"/>
          <p:cNvSpPr/>
          <p:nvPr/>
        </p:nvSpPr>
        <p:spPr>
          <a:xfrm>
            <a:off x="2134755" y="2188956"/>
            <a:ext cx="1806490" cy="27724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1200" b="1" dirty="0" smtClean="0">
              <a:solidFill>
                <a:schemeClr val="tx1"/>
              </a:solidFill>
            </a:endParaRPr>
          </a:p>
          <a:p>
            <a:r>
              <a:rPr lang="en-US" sz="1200" b="1" dirty="0" smtClean="0">
                <a:solidFill>
                  <a:schemeClr val="tx1"/>
                </a:solidFill>
              </a:rPr>
              <a:t>2421 </a:t>
            </a:r>
            <a:r>
              <a:rPr lang="en-US" sz="1200" b="1" dirty="0" err="1">
                <a:solidFill>
                  <a:schemeClr val="tx1"/>
                </a:solidFill>
              </a:rPr>
              <a:t>Analişti</a:t>
            </a:r>
            <a:r>
              <a:rPr lang="en-US" sz="1200" b="1" dirty="0">
                <a:solidFill>
                  <a:schemeClr val="tx1"/>
                </a:solidFill>
              </a:rPr>
              <a:t> de management </a:t>
            </a:r>
            <a:r>
              <a:rPr lang="en-US" sz="1200" b="1" dirty="0" err="1">
                <a:solidFill>
                  <a:schemeClr val="tx1"/>
                </a:solidFill>
              </a:rPr>
              <a:t>şi</a:t>
            </a:r>
            <a:r>
              <a:rPr lang="en-US" sz="1200" b="1" dirty="0">
                <a:solidFill>
                  <a:schemeClr val="tx1"/>
                </a:solidFill>
              </a:rPr>
              <a:t> </a:t>
            </a:r>
            <a:r>
              <a:rPr lang="en-US" sz="1200" b="1" dirty="0" err="1">
                <a:solidFill>
                  <a:schemeClr val="tx1"/>
                </a:solidFill>
              </a:rPr>
              <a:t>organizare</a:t>
            </a:r>
            <a:endParaRPr lang="en-US" sz="1200" b="1" dirty="0">
              <a:solidFill>
                <a:schemeClr val="tx1"/>
              </a:solidFill>
            </a:endParaRPr>
          </a:p>
          <a:p>
            <a:r>
              <a:rPr lang="en-US" sz="1200" b="1" dirty="0">
                <a:solidFill>
                  <a:srgbClr val="0000FF"/>
                </a:solidFill>
              </a:rPr>
              <a:t>2422 </a:t>
            </a:r>
            <a:r>
              <a:rPr lang="en-US" sz="1200" b="1" dirty="0" err="1">
                <a:solidFill>
                  <a:srgbClr val="0000FF"/>
                </a:solidFill>
              </a:rPr>
              <a:t>Specialişti</a:t>
            </a:r>
            <a:r>
              <a:rPr lang="en-US" sz="1200" b="1" dirty="0">
                <a:solidFill>
                  <a:srgbClr val="0000FF"/>
                </a:solidFill>
              </a:rPr>
              <a:t> </a:t>
            </a:r>
            <a:r>
              <a:rPr lang="en-US" sz="1200" b="1" dirty="0" err="1">
                <a:solidFill>
                  <a:srgbClr val="0000FF"/>
                </a:solidFill>
              </a:rPr>
              <a:t>în</a:t>
            </a:r>
            <a:r>
              <a:rPr lang="en-US" sz="1200" b="1" dirty="0">
                <a:solidFill>
                  <a:srgbClr val="0000FF"/>
                </a:solidFill>
              </a:rPr>
              <a:t> </a:t>
            </a:r>
            <a:r>
              <a:rPr lang="en-US" sz="1200" b="1" dirty="0" err="1">
                <a:solidFill>
                  <a:srgbClr val="0000FF"/>
                </a:solidFill>
              </a:rPr>
              <a:t>domeniul</a:t>
            </a:r>
            <a:r>
              <a:rPr lang="en-US" sz="1200" b="1" dirty="0">
                <a:solidFill>
                  <a:srgbClr val="0000FF"/>
                </a:solidFill>
              </a:rPr>
              <a:t> </a:t>
            </a:r>
            <a:r>
              <a:rPr lang="en-US" sz="1200" b="1" dirty="0" err="1">
                <a:solidFill>
                  <a:srgbClr val="0000FF"/>
                </a:solidFill>
              </a:rPr>
              <a:t>politicilor</a:t>
            </a:r>
            <a:r>
              <a:rPr lang="en-US" sz="1200" b="1" dirty="0">
                <a:solidFill>
                  <a:srgbClr val="0000FF"/>
                </a:solidFill>
              </a:rPr>
              <a:t> administrative</a:t>
            </a:r>
          </a:p>
          <a:p>
            <a:r>
              <a:rPr lang="en-US" sz="1200" b="1" dirty="0">
                <a:solidFill>
                  <a:schemeClr val="tx1"/>
                </a:solidFill>
              </a:rPr>
              <a:t>2423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domeniul</a:t>
            </a:r>
            <a:r>
              <a:rPr lang="en-US" sz="1200" b="1" dirty="0">
                <a:solidFill>
                  <a:schemeClr val="tx1"/>
                </a:solidFill>
              </a:rPr>
              <a:t> </a:t>
            </a:r>
            <a:r>
              <a:rPr lang="en-US" sz="1200" b="1" dirty="0" err="1">
                <a:solidFill>
                  <a:schemeClr val="tx1"/>
                </a:solidFill>
              </a:rPr>
              <a:t>resurselor</a:t>
            </a:r>
            <a:r>
              <a:rPr lang="en-US" sz="1200" b="1" dirty="0">
                <a:solidFill>
                  <a:schemeClr val="tx1"/>
                </a:solidFill>
              </a:rPr>
              <a:t> </a:t>
            </a:r>
            <a:r>
              <a:rPr lang="en-US" sz="1200" b="1" dirty="0" err="1">
                <a:solidFill>
                  <a:schemeClr val="tx1"/>
                </a:solidFill>
              </a:rPr>
              <a:t>umane</a:t>
            </a:r>
            <a:r>
              <a:rPr lang="en-US" sz="1200" b="1" dirty="0">
                <a:solidFill>
                  <a:schemeClr val="tx1"/>
                </a:solidFill>
              </a:rPr>
              <a:t> </a:t>
            </a:r>
            <a:r>
              <a:rPr lang="en-US" sz="1200" b="1" dirty="0" err="1">
                <a:solidFill>
                  <a:schemeClr val="tx1"/>
                </a:solidFill>
              </a:rPr>
              <a:t>şi</a:t>
            </a:r>
            <a:r>
              <a:rPr lang="en-US" sz="1200" b="1" dirty="0">
                <a:solidFill>
                  <a:schemeClr val="tx1"/>
                </a:solidFill>
              </a:rPr>
              <a:t> de personal</a:t>
            </a:r>
          </a:p>
          <a:p>
            <a:r>
              <a:rPr lang="en-US" sz="1200" b="1" dirty="0">
                <a:solidFill>
                  <a:schemeClr val="tx1"/>
                </a:solidFill>
              </a:rPr>
              <a:t>2424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formarea</a:t>
            </a:r>
            <a:r>
              <a:rPr lang="en-US" sz="1200" b="1" dirty="0">
                <a:solidFill>
                  <a:schemeClr val="tx1"/>
                </a:solidFill>
              </a:rPr>
              <a:t> </a:t>
            </a:r>
            <a:r>
              <a:rPr lang="en-US" sz="1200" b="1" dirty="0" err="1">
                <a:solidFill>
                  <a:schemeClr val="tx1"/>
                </a:solidFill>
              </a:rPr>
              <a:t>şi</a:t>
            </a:r>
            <a:r>
              <a:rPr lang="en-US" sz="1200" b="1" dirty="0">
                <a:solidFill>
                  <a:schemeClr val="tx1"/>
                </a:solidFill>
              </a:rPr>
              <a:t> </a:t>
            </a:r>
            <a:r>
              <a:rPr lang="en-US" sz="1200" b="1" dirty="0" err="1">
                <a:solidFill>
                  <a:schemeClr val="tx1"/>
                </a:solidFill>
              </a:rPr>
              <a:t>dezvoltarea</a:t>
            </a:r>
            <a:r>
              <a:rPr lang="en-US" sz="1200" b="1" dirty="0">
                <a:solidFill>
                  <a:schemeClr val="tx1"/>
                </a:solidFill>
              </a:rPr>
              <a:t> </a:t>
            </a:r>
            <a:r>
              <a:rPr lang="en-US" sz="1200" b="1" dirty="0" err="1">
                <a:solidFill>
                  <a:schemeClr val="tx1"/>
                </a:solidFill>
              </a:rPr>
              <a:t>personalului</a:t>
            </a:r>
            <a:endParaRPr lang="en-US" sz="1200" b="1" dirty="0">
              <a:solidFill>
                <a:schemeClr val="tx1"/>
              </a:solidFill>
            </a:endParaRPr>
          </a:p>
          <a:p>
            <a:endParaRPr lang="en-US" sz="1200" dirty="0">
              <a:solidFill>
                <a:schemeClr val="tx1"/>
              </a:solidFill>
            </a:endParaRPr>
          </a:p>
        </p:txBody>
      </p:sp>
      <p:cxnSp>
        <p:nvCxnSpPr>
          <p:cNvPr id="13" name="Straight Arrow Connector 12"/>
          <p:cNvCxnSpPr>
            <a:stCxn id="5" idx="3"/>
            <a:endCxn id="10" idx="1"/>
          </p:cNvCxnSpPr>
          <p:nvPr/>
        </p:nvCxnSpPr>
        <p:spPr>
          <a:xfrm>
            <a:off x="1691148" y="3604548"/>
            <a:ext cx="457200"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821456" y="802076"/>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802076"/>
            <a:ext cx="1792897" cy="1115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a:solidFill>
                  <a:srgbClr val="7030A0"/>
                </a:solidFill>
              </a:rPr>
              <a:t>242 – Specialiști în domeniul </a:t>
            </a:r>
            <a:r>
              <a:rPr lang="ro-RO" sz="1200" b="1" dirty="0" smtClean="0">
                <a:solidFill>
                  <a:srgbClr val="7030A0"/>
                </a:solidFill>
              </a:rPr>
              <a:t>administrativ</a:t>
            </a:r>
            <a:endParaRPr lang="ro-RO" sz="1200" b="1" dirty="0">
              <a:solidFill>
                <a:schemeClr val="tx1"/>
              </a:solidFill>
            </a:endParaRPr>
          </a:p>
        </p:txBody>
      </p:sp>
    </p:spTree>
    <p:extLst>
      <p:ext uri="{BB962C8B-B14F-4D97-AF65-F5344CB8AC3E}">
        <p14:creationId xmlns:p14="http://schemas.microsoft.com/office/powerpoint/2010/main" val="956435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11</a:t>
            </a:fld>
            <a:endParaRPr lang="en-US"/>
          </a:p>
        </p:txBody>
      </p:sp>
      <p:sp>
        <p:nvSpPr>
          <p:cNvPr id="5" name="Rectangle 4"/>
          <p:cNvSpPr/>
          <p:nvPr/>
        </p:nvSpPr>
        <p:spPr>
          <a:xfrm>
            <a:off x="251129" y="2709160"/>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0413 Management </a:t>
            </a:r>
            <a:r>
              <a:rPr lang="ro-RO" sz="1200" b="1" dirty="0" err="1">
                <a:solidFill>
                  <a:srgbClr val="0000FF"/>
                </a:solidFill>
              </a:rPr>
              <a:t>şi</a:t>
            </a:r>
            <a:r>
              <a:rPr lang="ro-RO" sz="1200" b="1" dirty="0">
                <a:solidFill>
                  <a:srgbClr val="0000FF"/>
                </a:solidFill>
              </a:rPr>
              <a:t> </a:t>
            </a:r>
            <a:r>
              <a:rPr lang="ro-RO" sz="1200" b="1" dirty="0" err="1">
                <a:solidFill>
                  <a:srgbClr val="0000FF"/>
                </a:solidFill>
              </a:rPr>
              <a:t>administraţie</a:t>
            </a:r>
            <a:endParaRPr lang="en-US" sz="1200" b="1" dirty="0">
              <a:solidFill>
                <a:srgbClr val="0000FF"/>
              </a:solidFill>
            </a:endParaRPr>
          </a:p>
        </p:txBody>
      </p:sp>
      <p:sp>
        <p:nvSpPr>
          <p:cNvPr id="9" name="Rectangle 8"/>
          <p:cNvSpPr/>
          <p:nvPr/>
        </p:nvSpPr>
        <p:spPr>
          <a:xfrm>
            <a:off x="4403797" y="1371395"/>
            <a:ext cx="7465330" cy="4984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600" b="1" dirty="0" err="1" smtClean="0">
                <a:solidFill>
                  <a:srgbClr val="0000FF"/>
                </a:solidFill>
              </a:rPr>
              <a:t>Specialiştii</a:t>
            </a:r>
            <a:r>
              <a:rPr lang="ro-RO" sz="1600" b="1" dirty="0" smtClean="0">
                <a:solidFill>
                  <a:srgbClr val="0000FF"/>
                </a:solidFill>
              </a:rPr>
              <a:t> </a:t>
            </a:r>
            <a:r>
              <a:rPr lang="ro-RO" sz="1600" b="1" dirty="0">
                <a:solidFill>
                  <a:srgbClr val="0000FF"/>
                </a:solidFill>
              </a:rPr>
              <a:t>în domeniul resurselor umane </a:t>
            </a:r>
            <a:r>
              <a:rPr lang="ro-RO" sz="1600" b="1" dirty="0" err="1">
                <a:solidFill>
                  <a:srgbClr val="0000FF"/>
                </a:solidFill>
              </a:rPr>
              <a:t>şi</a:t>
            </a:r>
            <a:r>
              <a:rPr lang="ro-RO" sz="1600" b="1" dirty="0">
                <a:solidFill>
                  <a:srgbClr val="0000FF"/>
                </a:solidFill>
              </a:rPr>
              <a:t> de personal</a:t>
            </a:r>
            <a:r>
              <a:rPr lang="ro-RO" sz="1600" dirty="0">
                <a:solidFill>
                  <a:schemeClr val="tx1"/>
                </a:solidFill>
              </a:rPr>
              <a:t> furnizează servicii legate de politicile de personal cum ar fi recrutarea sau dezvoltare a personalului, analize </a:t>
            </a:r>
            <a:r>
              <a:rPr lang="ro-RO" sz="1600" dirty="0" err="1">
                <a:solidFill>
                  <a:schemeClr val="tx1"/>
                </a:solidFill>
              </a:rPr>
              <a:t>ocupaţionale</a:t>
            </a:r>
            <a:r>
              <a:rPr lang="ro-RO" sz="1600" dirty="0">
                <a:solidFill>
                  <a:schemeClr val="tx1"/>
                </a:solidFill>
              </a:rPr>
              <a:t> </a:t>
            </a:r>
            <a:r>
              <a:rPr lang="ro-RO" sz="1600" dirty="0" err="1">
                <a:solidFill>
                  <a:schemeClr val="tx1"/>
                </a:solidFill>
              </a:rPr>
              <a:t>şi</a:t>
            </a:r>
            <a:r>
              <a:rPr lang="ro-RO" sz="1600" dirty="0">
                <a:solidFill>
                  <a:schemeClr val="tx1"/>
                </a:solidFill>
              </a:rPr>
              <a:t> orientare profesională.</a:t>
            </a:r>
            <a:endParaRPr lang="en-US" sz="1600" dirty="0">
              <a:solidFill>
                <a:schemeClr val="tx1"/>
              </a:solidFill>
            </a:endParaRPr>
          </a:p>
          <a:p>
            <a:r>
              <a:rPr lang="ro-RO" sz="1600" dirty="0">
                <a:solidFill>
                  <a:schemeClr val="tx1"/>
                </a:solidFill>
              </a:rPr>
              <a:t>Sarcinile includ:</a:t>
            </a:r>
            <a:endParaRPr lang="en-US" sz="1600" dirty="0">
              <a:solidFill>
                <a:schemeClr val="tx1"/>
              </a:solidFill>
            </a:endParaRPr>
          </a:p>
          <a:p>
            <a:r>
              <a:rPr lang="ro-RO" sz="1600" dirty="0">
                <a:solidFill>
                  <a:schemeClr val="tx1"/>
                </a:solidFill>
              </a:rPr>
              <a:t>(a) consultarea cu privire la și îndeplinirea sarcinilor privind recrutarea de personal, plasarea la locul de muncă, instruire, promovare, compensare și relațiile angajat-conducere sau alte arii ale politicilor de personal;</a:t>
            </a:r>
            <a:endParaRPr lang="en-US" sz="1600" dirty="0">
              <a:solidFill>
                <a:schemeClr val="tx1"/>
              </a:solidFill>
            </a:endParaRPr>
          </a:p>
          <a:p>
            <a:r>
              <a:rPr lang="ro-RO" sz="1600" dirty="0">
                <a:solidFill>
                  <a:schemeClr val="tx1"/>
                </a:solidFill>
              </a:rPr>
              <a:t>(b) studierea și analizare activităților derulate în cadrul unei entități prin diverse metode, inclusiv interviuri cu lucrătorii, supervizorii și conducerea, redactarea fișei postului sau descrierii ocupației în urma informațiilor obținute;</a:t>
            </a:r>
            <a:endParaRPr lang="en-US" sz="1600" dirty="0">
              <a:solidFill>
                <a:schemeClr val="tx1"/>
              </a:solidFill>
            </a:endParaRPr>
          </a:p>
          <a:p>
            <a:r>
              <a:rPr lang="ro-RO" sz="1600" dirty="0">
                <a:solidFill>
                  <a:schemeClr val="tx1"/>
                </a:solidFill>
              </a:rPr>
              <a:t>(c) pregătirea informațiilor ocupaționale sau desfășurarea de activități legate de sistemele de clasificare a ocupațiilor;</a:t>
            </a:r>
            <a:endParaRPr lang="en-US" sz="1600" dirty="0">
              <a:solidFill>
                <a:schemeClr val="tx1"/>
              </a:solidFill>
            </a:endParaRPr>
          </a:p>
          <a:p>
            <a:r>
              <a:rPr lang="ro-RO" sz="1600" dirty="0">
                <a:solidFill>
                  <a:schemeClr val="tx1"/>
                </a:solidFill>
              </a:rPr>
              <a:t>(d) consilierea și lucrul la aspectele anterioare și alte aspecte ale muncii și analizei ocupaționale în domenii precum administrarea personalului, cercetarea și planificarea forței de muncă, instruirea sau informarea ocupațională și orientarea profesională;</a:t>
            </a:r>
            <a:endParaRPr lang="en-US" sz="1600" dirty="0">
              <a:solidFill>
                <a:schemeClr val="tx1"/>
              </a:solidFill>
            </a:endParaRPr>
          </a:p>
          <a:p>
            <a:r>
              <a:rPr lang="ro-RO" sz="1600" dirty="0">
                <a:solidFill>
                  <a:schemeClr val="tx1"/>
                </a:solidFill>
              </a:rPr>
              <a:t>(e) studierea și consilierea persoanelor cu privire la oportunitățile de angajare, alegerile de carieră și educația sau formarea ulterioară care pot fi de dorit</a:t>
            </a:r>
            <a:endParaRPr lang="en-US" sz="1400" dirty="0">
              <a:solidFill>
                <a:schemeClr val="tx1"/>
              </a:solidFill>
            </a:endParaRPr>
          </a:p>
        </p:txBody>
      </p:sp>
      <p:sp>
        <p:nvSpPr>
          <p:cNvPr id="10" name="Rectangle 9"/>
          <p:cNvSpPr/>
          <p:nvPr/>
        </p:nvSpPr>
        <p:spPr>
          <a:xfrm>
            <a:off x="2148348" y="2260120"/>
            <a:ext cx="1806490" cy="28329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chemeClr val="tx1"/>
                </a:solidFill>
              </a:rPr>
              <a:t>2421 </a:t>
            </a:r>
            <a:r>
              <a:rPr lang="en-US" sz="1200" b="1" dirty="0" err="1">
                <a:solidFill>
                  <a:schemeClr val="tx1"/>
                </a:solidFill>
              </a:rPr>
              <a:t>Analişti</a:t>
            </a:r>
            <a:r>
              <a:rPr lang="en-US" sz="1200" b="1" dirty="0">
                <a:solidFill>
                  <a:schemeClr val="tx1"/>
                </a:solidFill>
              </a:rPr>
              <a:t> de management </a:t>
            </a:r>
            <a:r>
              <a:rPr lang="en-US" sz="1200" b="1" dirty="0" err="1">
                <a:solidFill>
                  <a:schemeClr val="tx1"/>
                </a:solidFill>
              </a:rPr>
              <a:t>şi</a:t>
            </a:r>
            <a:r>
              <a:rPr lang="en-US" sz="1200" b="1" dirty="0">
                <a:solidFill>
                  <a:schemeClr val="tx1"/>
                </a:solidFill>
              </a:rPr>
              <a:t> </a:t>
            </a:r>
            <a:r>
              <a:rPr lang="en-US" sz="1200" b="1" dirty="0" err="1">
                <a:solidFill>
                  <a:schemeClr val="tx1"/>
                </a:solidFill>
              </a:rPr>
              <a:t>organizare</a:t>
            </a:r>
            <a:endParaRPr lang="en-US" sz="1200" b="1" dirty="0">
              <a:solidFill>
                <a:schemeClr val="tx1"/>
              </a:solidFill>
            </a:endParaRPr>
          </a:p>
          <a:p>
            <a:r>
              <a:rPr lang="en-US" sz="1200" b="1" dirty="0">
                <a:solidFill>
                  <a:schemeClr val="tx1"/>
                </a:solidFill>
              </a:rPr>
              <a:t>2422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domeniul</a:t>
            </a:r>
            <a:r>
              <a:rPr lang="en-US" sz="1200" b="1" dirty="0">
                <a:solidFill>
                  <a:schemeClr val="tx1"/>
                </a:solidFill>
              </a:rPr>
              <a:t> </a:t>
            </a:r>
            <a:r>
              <a:rPr lang="en-US" sz="1200" b="1" dirty="0" err="1">
                <a:solidFill>
                  <a:schemeClr val="tx1"/>
                </a:solidFill>
              </a:rPr>
              <a:t>politicilor</a:t>
            </a:r>
            <a:r>
              <a:rPr lang="en-US" sz="1200" b="1" dirty="0">
                <a:solidFill>
                  <a:schemeClr val="tx1"/>
                </a:solidFill>
              </a:rPr>
              <a:t> administrative</a:t>
            </a:r>
          </a:p>
          <a:p>
            <a:r>
              <a:rPr lang="en-US" sz="1200" b="1" dirty="0">
                <a:solidFill>
                  <a:srgbClr val="0000FF"/>
                </a:solidFill>
              </a:rPr>
              <a:t>2423 </a:t>
            </a:r>
            <a:r>
              <a:rPr lang="en-US" sz="1200" b="1" dirty="0" err="1">
                <a:solidFill>
                  <a:srgbClr val="0000FF"/>
                </a:solidFill>
              </a:rPr>
              <a:t>Specialişti</a:t>
            </a:r>
            <a:r>
              <a:rPr lang="en-US" sz="1200" b="1" dirty="0">
                <a:solidFill>
                  <a:srgbClr val="0000FF"/>
                </a:solidFill>
              </a:rPr>
              <a:t> </a:t>
            </a:r>
            <a:r>
              <a:rPr lang="en-US" sz="1200" b="1" dirty="0" err="1">
                <a:solidFill>
                  <a:srgbClr val="0000FF"/>
                </a:solidFill>
              </a:rPr>
              <a:t>în</a:t>
            </a:r>
            <a:r>
              <a:rPr lang="en-US" sz="1200" b="1" dirty="0">
                <a:solidFill>
                  <a:srgbClr val="0000FF"/>
                </a:solidFill>
              </a:rPr>
              <a:t> </a:t>
            </a:r>
            <a:r>
              <a:rPr lang="en-US" sz="1200" b="1" dirty="0" err="1">
                <a:solidFill>
                  <a:srgbClr val="0000FF"/>
                </a:solidFill>
              </a:rPr>
              <a:t>domeniul</a:t>
            </a:r>
            <a:r>
              <a:rPr lang="en-US" sz="1200" b="1" dirty="0">
                <a:solidFill>
                  <a:srgbClr val="0000FF"/>
                </a:solidFill>
              </a:rPr>
              <a:t> </a:t>
            </a:r>
            <a:r>
              <a:rPr lang="en-US" sz="1200" b="1" dirty="0" err="1">
                <a:solidFill>
                  <a:srgbClr val="0000FF"/>
                </a:solidFill>
              </a:rPr>
              <a:t>resurselor</a:t>
            </a:r>
            <a:r>
              <a:rPr lang="en-US" sz="1200" b="1" dirty="0">
                <a:solidFill>
                  <a:srgbClr val="0000FF"/>
                </a:solidFill>
              </a:rPr>
              <a:t> </a:t>
            </a:r>
            <a:r>
              <a:rPr lang="en-US" sz="1200" b="1" dirty="0" err="1">
                <a:solidFill>
                  <a:srgbClr val="0000FF"/>
                </a:solidFill>
              </a:rPr>
              <a:t>umane</a:t>
            </a:r>
            <a:r>
              <a:rPr lang="en-US" sz="1200" b="1" dirty="0">
                <a:solidFill>
                  <a:srgbClr val="0000FF"/>
                </a:solidFill>
              </a:rPr>
              <a:t> </a:t>
            </a:r>
            <a:r>
              <a:rPr lang="en-US" sz="1200" b="1" dirty="0" err="1">
                <a:solidFill>
                  <a:srgbClr val="0000FF"/>
                </a:solidFill>
              </a:rPr>
              <a:t>şi</a:t>
            </a:r>
            <a:r>
              <a:rPr lang="en-US" sz="1200" b="1" dirty="0">
                <a:solidFill>
                  <a:srgbClr val="0000FF"/>
                </a:solidFill>
              </a:rPr>
              <a:t> de personal</a:t>
            </a:r>
          </a:p>
          <a:p>
            <a:r>
              <a:rPr lang="en-US" sz="1200" b="1" dirty="0">
                <a:solidFill>
                  <a:schemeClr val="tx1"/>
                </a:solidFill>
              </a:rPr>
              <a:t>2424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formarea</a:t>
            </a:r>
            <a:r>
              <a:rPr lang="en-US" sz="1200" b="1" dirty="0">
                <a:solidFill>
                  <a:schemeClr val="tx1"/>
                </a:solidFill>
              </a:rPr>
              <a:t> </a:t>
            </a:r>
            <a:r>
              <a:rPr lang="en-US" sz="1200" b="1" dirty="0" err="1">
                <a:solidFill>
                  <a:schemeClr val="tx1"/>
                </a:solidFill>
              </a:rPr>
              <a:t>şi</a:t>
            </a:r>
            <a:r>
              <a:rPr lang="en-US" sz="1200" b="1" dirty="0">
                <a:solidFill>
                  <a:schemeClr val="tx1"/>
                </a:solidFill>
              </a:rPr>
              <a:t> </a:t>
            </a:r>
            <a:r>
              <a:rPr lang="en-US" sz="1200" b="1" dirty="0" err="1">
                <a:solidFill>
                  <a:schemeClr val="tx1"/>
                </a:solidFill>
              </a:rPr>
              <a:t>dezvoltarea</a:t>
            </a:r>
            <a:r>
              <a:rPr lang="en-US" sz="1200" b="1" dirty="0">
                <a:solidFill>
                  <a:schemeClr val="tx1"/>
                </a:solidFill>
              </a:rPr>
              <a:t> </a:t>
            </a:r>
            <a:r>
              <a:rPr lang="en-US" sz="1200" b="1" dirty="0" err="1">
                <a:solidFill>
                  <a:schemeClr val="tx1"/>
                </a:solidFill>
              </a:rPr>
              <a:t>personalului</a:t>
            </a:r>
            <a:endParaRPr lang="en-US" sz="1200" b="1" dirty="0">
              <a:solidFill>
                <a:schemeClr val="tx1"/>
              </a:solidFill>
            </a:endParaRPr>
          </a:p>
          <a:p>
            <a:endParaRPr lang="en-US" sz="1200" dirty="0">
              <a:solidFill>
                <a:schemeClr val="tx1"/>
              </a:solidFill>
            </a:endParaRPr>
          </a:p>
        </p:txBody>
      </p:sp>
      <p:cxnSp>
        <p:nvCxnSpPr>
          <p:cNvPr id="13" name="Straight Arrow Connector 12"/>
          <p:cNvCxnSpPr>
            <a:stCxn id="5" idx="3"/>
            <a:endCxn id="10" idx="1"/>
          </p:cNvCxnSpPr>
          <p:nvPr/>
        </p:nvCxnSpPr>
        <p:spPr>
          <a:xfrm>
            <a:off x="1691148" y="3676613"/>
            <a:ext cx="457200" cy="1"/>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854707" y="804896"/>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815909"/>
            <a:ext cx="1792897" cy="13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a:solidFill>
                  <a:srgbClr val="7030A0"/>
                </a:solidFill>
              </a:rPr>
              <a:t>242 – Specialiști în domeniul </a:t>
            </a:r>
            <a:r>
              <a:rPr lang="ro-RO" sz="1200" b="1" dirty="0" smtClean="0">
                <a:solidFill>
                  <a:srgbClr val="7030A0"/>
                </a:solidFill>
              </a:rPr>
              <a:t>administrativ</a:t>
            </a:r>
            <a:endParaRPr lang="ro-RO" sz="1200" b="1" dirty="0">
              <a:solidFill>
                <a:schemeClr val="tx1"/>
              </a:solidFill>
            </a:endParaRPr>
          </a:p>
        </p:txBody>
      </p:sp>
    </p:spTree>
    <p:extLst>
      <p:ext uri="{BB962C8B-B14F-4D97-AF65-F5344CB8AC3E}">
        <p14:creationId xmlns:p14="http://schemas.microsoft.com/office/powerpoint/2010/main" val="1216740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12</a:t>
            </a:fld>
            <a:endParaRPr lang="en-US"/>
          </a:p>
        </p:txBody>
      </p:sp>
      <p:sp>
        <p:nvSpPr>
          <p:cNvPr id="5" name="Rectangle 4"/>
          <p:cNvSpPr/>
          <p:nvPr/>
        </p:nvSpPr>
        <p:spPr>
          <a:xfrm>
            <a:off x="251129" y="2709160"/>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0413 Management </a:t>
            </a:r>
            <a:r>
              <a:rPr lang="ro-RO" sz="1200" b="1" dirty="0" err="1">
                <a:solidFill>
                  <a:srgbClr val="0000FF"/>
                </a:solidFill>
              </a:rPr>
              <a:t>şi</a:t>
            </a:r>
            <a:r>
              <a:rPr lang="ro-RO" sz="1200" b="1" dirty="0">
                <a:solidFill>
                  <a:srgbClr val="0000FF"/>
                </a:solidFill>
              </a:rPr>
              <a:t> </a:t>
            </a:r>
            <a:r>
              <a:rPr lang="ro-RO" sz="1200" b="1" dirty="0" err="1">
                <a:solidFill>
                  <a:srgbClr val="0000FF"/>
                </a:solidFill>
              </a:rPr>
              <a:t>administraţie</a:t>
            </a:r>
            <a:endParaRPr lang="en-US" sz="1200" b="1" dirty="0">
              <a:solidFill>
                <a:srgbClr val="0000FF"/>
              </a:solidFill>
            </a:endParaRPr>
          </a:p>
        </p:txBody>
      </p:sp>
      <p:sp>
        <p:nvSpPr>
          <p:cNvPr id="9" name="Rectangle 8"/>
          <p:cNvSpPr/>
          <p:nvPr/>
        </p:nvSpPr>
        <p:spPr>
          <a:xfrm>
            <a:off x="4403797" y="1371395"/>
            <a:ext cx="7465330" cy="4984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400" b="1" dirty="0" err="1" smtClean="0">
                <a:solidFill>
                  <a:srgbClr val="0000FF"/>
                </a:solidFill>
              </a:rPr>
              <a:t>Specialiştii</a:t>
            </a:r>
            <a:r>
              <a:rPr lang="ro-RO" sz="1400" b="1" dirty="0" smtClean="0">
                <a:solidFill>
                  <a:srgbClr val="0000FF"/>
                </a:solidFill>
              </a:rPr>
              <a:t> </a:t>
            </a:r>
            <a:r>
              <a:rPr lang="ro-RO" sz="1400" b="1" dirty="0">
                <a:solidFill>
                  <a:srgbClr val="0000FF"/>
                </a:solidFill>
              </a:rPr>
              <a:t>în formarea </a:t>
            </a:r>
            <a:r>
              <a:rPr lang="ro-RO" sz="1400" b="1" dirty="0" err="1">
                <a:solidFill>
                  <a:srgbClr val="0000FF"/>
                </a:solidFill>
              </a:rPr>
              <a:t>şi</a:t>
            </a:r>
            <a:r>
              <a:rPr lang="ro-RO" sz="1400" b="1" dirty="0">
                <a:solidFill>
                  <a:srgbClr val="0000FF"/>
                </a:solidFill>
              </a:rPr>
              <a:t> dezvoltarea personalului</a:t>
            </a:r>
            <a:r>
              <a:rPr lang="ro-RO" sz="1400" dirty="0">
                <a:solidFill>
                  <a:schemeClr val="tx1"/>
                </a:solidFill>
              </a:rPr>
              <a:t> planifică, dezvoltă, implementează </a:t>
            </a:r>
            <a:r>
              <a:rPr lang="ro-RO" sz="1400" dirty="0" err="1">
                <a:solidFill>
                  <a:schemeClr val="tx1"/>
                </a:solidFill>
              </a:rPr>
              <a:t>şi</a:t>
            </a:r>
            <a:r>
              <a:rPr lang="ro-RO" sz="1400" dirty="0">
                <a:solidFill>
                  <a:schemeClr val="tx1"/>
                </a:solidFill>
              </a:rPr>
              <a:t> evaluează programele de formare </a:t>
            </a:r>
            <a:r>
              <a:rPr lang="ro-RO" sz="1400" dirty="0" err="1">
                <a:solidFill>
                  <a:schemeClr val="tx1"/>
                </a:solidFill>
              </a:rPr>
              <a:t>şi</a:t>
            </a:r>
            <a:r>
              <a:rPr lang="ro-RO" sz="1400" dirty="0">
                <a:solidFill>
                  <a:schemeClr val="tx1"/>
                </a:solidFill>
              </a:rPr>
              <a:t> dezvoltare, pentru a se asigura că atât echipa de management, cât </a:t>
            </a:r>
            <a:r>
              <a:rPr lang="ro-RO" sz="1400" dirty="0" err="1">
                <a:solidFill>
                  <a:schemeClr val="tx1"/>
                </a:solidFill>
              </a:rPr>
              <a:t>şi</a:t>
            </a:r>
            <a:r>
              <a:rPr lang="ro-RO" sz="1400" dirty="0">
                <a:solidFill>
                  <a:schemeClr val="tx1"/>
                </a:solidFill>
              </a:rPr>
              <a:t> personalul </a:t>
            </a:r>
            <a:r>
              <a:rPr lang="ro-RO" sz="1400" dirty="0" err="1">
                <a:solidFill>
                  <a:schemeClr val="tx1"/>
                </a:solidFill>
              </a:rPr>
              <a:t>îşi</a:t>
            </a:r>
            <a:r>
              <a:rPr lang="ro-RO" sz="1400" dirty="0">
                <a:solidFill>
                  <a:schemeClr val="tx1"/>
                </a:solidFill>
              </a:rPr>
              <a:t> </a:t>
            </a:r>
            <a:r>
              <a:rPr lang="ro-RO" sz="1400" dirty="0" err="1">
                <a:solidFill>
                  <a:schemeClr val="tx1"/>
                </a:solidFill>
              </a:rPr>
              <a:t>însuşesc</a:t>
            </a:r>
            <a:r>
              <a:rPr lang="ro-RO" sz="1400" dirty="0">
                <a:solidFill>
                  <a:schemeClr val="tx1"/>
                </a:solidFill>
              </a:rPr>
              <a:t> </a:t>
            </a:r>
            <a:r>
              <a:rPr lang="ro-RO" sz="1400" dirty="0" err="1">
                <a:solidFill>
                  <a:schemeClr val="tx1"/>
                </a:solidFill>
              </a:rPr>
              <a:t>abilităţile</a:t>
            </a:r>
            <a:r>
              <a:rPr lang="ro-RO" sz="1400" dirty="0">
                <a:solidFill>
                  <a:schemeClr val="tx1"/>
                </a:solidFill>
              </a:rPr>
              <a:t> </a:t>
            </a:r>
            <a:r>
              <a:rPr lang="ro-RO" sz="1400" dirty="0" err="1">
                <a:solidFill>
                  <a:schemeClr val="tx1"/>
                </a:solidFill>
              </a:rPr>
              <a:t>şi</a:t>
            </a:r>
            <a:r>
              <a:rPr lang="ro-RO" sz="1400" dirty="0">
                <a:solidFill>
                  <a:schemeClr val="tx1"/>
                </a:solidFill>
              </a:rPr>
              <a:t> dezvoltă </a:t>
            </a:r>
            <a:r>
              <a:rPr lang="ro-RO" sz="1400" dirty="0" err="1">
                <a:solidFill>
                  <a:schemeClr val="tx1"/>
                </a:solidFill>
              </a:rPr>
              <a:t>competenţele</a:t>
            </a:r>
            <a:r>
              <a:rPr lang="ro-RO" sz="1400" dirty="0">
                <a:solidFill>
                  <a:schemeClr val="tx1"/>
                </a:solidFill>
              </a:rPr>
              <a:t> cerute de către </a:t>
            </a:r>
            <a:r>
              <a:rPr lang="ro-RO" sz="1400" dirty="0" err="1">
                <a:solidFill>
                  <a:schemeClr val="tx1"/>
                </a:solidFill>
              </a:rPr>
              <a:t>organizaţie</a:t>
            </a:r>
            <a:r>
              <a:rPr lang="ro-RO" sz="1400" dirty="0">
                <a:solidFill>
                  <a:schemeClr val="tx1"/>
                </a:solidFill>
              </a:rPr>
              <a:t> pentru a realiza obiectivele </a:t>
            </a:r>
            <a:r>
              <a:rPr lang="ro-RO" sz="1400" dirty="0" err="1">
                <a:solidFill>
                  <a:schemeClr val="tx1"/>
                </a:solidFill>
              </a:rPr>
              <a:t>organizaţionale</a:t>
            </a:r>
            <a:r>
              <a:rPr lang="ro-RO" sz="1400" dirty="0">
                <a:solidFill>
                  <a:schemeClr val="tx1"/>
                </a:solidFill>
              </a:rPr>
              <a:t>.</a:t>
            </a:r>
            <a:endParaRPr lang="en-US" sz="1400" dirty="0">
              <a:solidFill>
                <a:schemeClr val="tx1"/>
              </a:solidFill>
            </a:endParaRPr>
          </a:p>
          <a:p>
            <a:r>
              <a:rPr lang="ro-RO" sz="1400" dirty="0">
                <a:solidFill>
                  <a:schemeClr val="tx1"/>
                </a:solidFill>
              </a:rPr>
              <a:t>Sarcinile includ -</a:t>
            </a:r>
            <a:endParaRPr lang="en-US" sz="1400" dirty="0">
              <a:solidFill>
                <a:schemeClr val="tx1"/>
              </a:solidFill>
            </a:endParaRPr>
          </a:p>
          <a:p>
            <a:r>
              <a:rPr lang="ro-RO" sz="1400" dirty="0">
                <a:solidFill>
                  <a:schemeClr val="tx1"/>
                </a:solidFill>
              </a:rPr>
              <a:t>(a) identificarea nevoilor și cerințelor de formare ale persoanelor și organizațiilor;</a:t>
            </a:r>
            <a:endParaRPr lang="en-US" sz="1400" dirty="0">
              <a:solidFill>
                <a:schemeClr val="tx1"/>
              </a:solidFill>
            </a:endParaRPr>
          </a:p>
          <a:p>
            <a:r>
              <a:rPr lang="ro-RO" sz="1400" dirty="0">
                <a:solidFill>
                  <a:schemeClr val="tx1"/>
                </a:solidFill>
              </a:rPr>
              <a:t>(b) stabilirea obiectivelor de dezvoltare a resurselor umane și evaluarea rezultatelor învățării;</a:t>
            </a:r>
            <a:endParaRPr lang="en-US" sz="1400" dirty="0">
              <a:solidFill>
                <a:schemeClr val="tx1"/>
              </a:solidFill>
            </a:endParaRPr>
          </a:p>
          <a:p>
            <a:r>
              <a:rPr lang="ro-RO" sz="1400" dirty="0">
                <a:solidFill>
                  <a:schemeClr val="tx1"/>
                </a:solidFill>
              </a:rPr>
              <a:t>(c) pregătirea și dezvoltarea materialelor de instruire și a ajutoarelor de instruire, cum ar fi manualele, ajutoarele vizuale, </a:t>
            </a:r>
            <a:r>
              <a:rPr lang="ro-RO" sz="1400" dirty="0" err="1">
                <a:solidFill>
                  <a:schemeClr val="tx1"/>
                </a:solidFill>
              </a:rPr>
              <a:t>tutorialele</a:t>
            </a:r>
            <a:r>
              <a:rPr lang="ro-RO" sz="1400" dirty="0">
                <a:solidFill>
                  <a:schemeClr val="tx1"/>
                </a:solidFill>
              </a:rPr>
              <a:t> online, modelele demonstrative și documentația de referință de instruire;</a:t>
            </a:r>
            <a:endParaRPr lang="en-US" sz="1400" dirty="0">
              <a:solidFill>
                <a:schemeClr val="tx1"/>
              </a:solidFill>
            </a:endParaRPr>
          </a:p>
          <a:p>
            <a:r>
              <a:rPr lang="ro-RO" sz="1400" dirty="0">
                <a:solidFill>
                  <a:schemeClr val="tx1"/>
                </a:solidFill>
              </a:rPr>
              <a:t>(d) conceperea, coordonarea, programarea și desfășurarea programelor de formare și dezvoltare care pot fi furnizate sub formă de instruire individuală și de grup și facilitarea atelierelor, întâlnirilor, demonstrațiilor și conferințelor;</a:t>
            </a:r>
            <a:endParaRPr lang="en-US" sz="1400" dirty="0">
              <a:solidFill>
                <a:schemeClr val="tx1"/>
              </a:solidFill>
            </a:endParaRPr>
          </a:p>
          <a:p>
            <a:r>
              <a:rPr lang="ro-RO" sz="1400" dirty="0">
                <a:solidFill>
                  <a:schemeClr val="tx1"/>
                </a:solidFill>
              </a:rPr>
              <a:t>(e) stabilirea de legături cu furnizorii externi de formare pentru a asigura realizarea programelor specifice de formare și dezvoltare;</a:t>
            </a:r>
            <a:endParaRPr lang="en-US" sz="1400" dirty="0">
              <a:solidFill>
                <a:schemeClr val="tx1"/>
              </a:solidFill>
            </a:endParaRPr>
          </a:p>
          <a:p>
            <a:r>
              <a:rPr lang="ro-RO" sz="1400" dirty="0">
                <a:solidFill>
                  <a:schemeClr val="tx1"/>
                </a:solidFill>
              </a:rPr>
              <a:t>(f) promovarea formării și dezvoltării interne și externe și evaluarea acestor activități de promovare;</a:t>
            </a:r>
            <a:endParaRPr lang="en-US" sz="1400" dirty="0">
              <a:solidFill>
                <a:schemeClr val="tx1"/>
              </a:solidFill>
            </a:endParaRPr>
          </a:p>
          <a:p>
            <a:r>
              <a:rPr lang="ro-RO" sz="1400" dirty="0">
                <a:solidFill>
                  <a:schemeClr val="tx1"/>
                </a:solidFill>
              </a:rPr>
              <a:t>(g) monitorizarea și efectuarea evaluării și evaluării permanente a calității și eficacității formării interne și externe și revizuirea și modificarea obiectivelor, metodelor și rezultatelor cursurilor;</a:t>
            </a:r>
            <a:endParaRPr lang="en-US" sz="1400" dirty="0">
              <a:solidFill>
                <a:schemeClr val="tx1"/>
              </a:solidFill>
            </a:endParaRPr>
          </a:p>
          <a:p>
            <a:r>
              <a:rPr lang="ro-RO" sz="1400" dirty="0">
                <a:solidFill>
                  <a:schemeClr val="tx1"/>
                </a:solidFill>
              </a:rPr>
              <a:t>(h) colectarea, cercetarea și cercetarea materialelor de fond pentru a înțelege diverse subiecte și sisteme.</a:t>
            </a:r>
            <a:endParaRPr lang="en-US" sz="1100" dirty="0">
              <a:solidFill>
                <a:schemeClr val="tx1"/>
              </a:solidFill>
            </a:endParaRPr>
          </a:p>
        </p:txBody>
      </p:sp>
      <p:sp>
        <p:nvSpPr>
          <p:cNvPr id="10" name="Rectangle 9"/>
          <p:cNvSpPr/>
          <p:nvPr/>
        </p:nvSpPr>
        <p:spPr>
          <a:xfrm>
            <a:off x="2148348" y="2260120"/>
            <a:ext cx="1806490" cy="28329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chemeClr val="tx1"/>
                </a:solidFill>
              </a:rPr>
              <a:t>2421 </a:t>
            </a:r>
            <a:r>
              <a:rPr lang="en-US" sz="1200" b="1" dirty="0" err="1">
                <a:solidFill>
                  <a:schemeClr val="tx1"/>
                </a:solidFill>
              </a:rPr>
              <a:t>Analişti</a:t>
            </a:r>
            <a:r>
              <a:rPr lang="en-US" sz="1200" b="1" dirty="0">
                <a:solidFill>
                  <a:schemeClr val="tx1"/>
                </a:solidFill>
              </a:rPr>
              <a:t> de management </a:t>
            </a:r>
            <a:r>
              <a:rPr lang="en-US" sz="1200" b="1" dirty="0" err="1">
                <a:solidFill>
                  <a:schemeClr val="tx1"/>
                </a:solidFill>
              </a:rPr>
              <a:t>şi</a:t>
            </a:r>
            <a:r>
              <a:rPr lang="en-US" sz="1200" b="1" dirty="0">
                <a:solidFill>
                  <a:schemeClr val="tx1"/>
                </a:solidFill>
              </a:rPr>
              <a:t> </a:t>
            </a:r>
            <a:r>
              <a:rPr lang="en-US" sz="1200" b="1" dirty="0" err="1">
                <a:solidFill>
                  <a:schemeClr val="tx1"/>
                </a:solidFill>
              </a:rPr>
              <a:t>organizare</a:t>
            </a:r>
            <a:endParaRPr lang="en-US" sz="1200" b="1" dirty="0">
              <a:solidFill>
                <a:schemeClr val="tx1"/>
              </a:solidFill>
            </a:endParaRPr>
          </a:p>
          <a:p>
            <a:r>
              <a:rPr lang="en-US" sz="1200" b="1" dirty="0">
                <a:solidFill>
                  <a:schemeClr val="tx1"/>
                </a:solidFill>
              </a:rPr>
              <a:t>2422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domeniul</a:t>
            </a:r>
            <a:r>
              <a:rPr lang="en-US" sz="1200" b="1" dirty="0">
                <a:solidFill>
                  <a:schemeClr val="tx1"/>
                </a:solidFill>
              </a:rPr>
              <a:t> </a:t>
            </a:r>
            <a:r>
              <a:rPr lang="en-US" sz="1200" b="1" dirty="0" err="1">
                <a:solidFill>
                  <a:schemeClr val="tx1"/>
                </a:solidFill>
              </a:rPr>
              <a:t>politicilor</a:t>
            </a:r>
            <a:r>
              <a:rPr lang="en-US" sz="1200" b="1" dirty="0">
                <a:solidFill>
                  <a:schemeClr val="tx1"/>
                </a:solidFill>
              </a:rPr>
              <a:t> administrative</a:t>
            </a:r>
          </a:p>
          <a:p>
            <a:r>
              <a:rPr lang="en-US" sz="1200" b="1" dirty="0">
                <a:solidFill>
                  <a:schemeClr val="tx1"/>
                </a:solidFill>
              </a:rPr>
              <a:t>2423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domeniul</a:t>
            </a:r>
            <a:r>
              <a:rPr lang="en-US" sz="1200" b="1" dirty="0">
                <a:solidFill>
                  <a:schemeClr val="tx1"/>
                </a:solidFill>
              </a:rPr>
              <a:t> </a:t>
            </a:r>
            <a:r>
              <a:rPr lang="en-US" sz="1200" b="1" dirty="0" err="1">
                <a:solidFill>
                  <a:schemeClr val="tx1"/>
                </a:solidFill>
              </a:rPr>
              <a:t>resurselor</a:t>
            </a:r>
            <a:r>
              <a:rPr lang="en-US" sz="1200" b="1" dirty="0">
                <a:solidFill>
                  <a:schemeClr val="tx1"/>
                </a:solidFill>
              </a:rPr>
              <a:t> </a:t>
            </a:r>
            <a:r>
              <a:rPr lang="en-US" sz="1200" b="1" dirty="0" err="1">
                <a:solidFill>
                  <a:schemeClr val="tx1"/>
                </a:solidFill>
              </a:rPr>
              <a:t>umane</a:t>
            </a:r>
            <a:r>
              <a:rPr lang="en-US" sz="1200" b="1" dirty="0">
                <a:solidFill>
                  <a:schemeClr val="tx1"/>
                </a:solidFill>
              </a:rPr>
              <a:t> </a:t>
            </a:r>
            <a:r>
              <a:rPr lang="en-US" sz="1200" b="1" dirty="0" err="1">
                <a:solidFill>
                  <a:schemeClr val="tx1"/>
                </a:solidFill>
              </a:rPr>
              <a:t>şi</a:t>
            </a:r>
            <a:r>
              <a:rPr lang="en-US" sz="1200" b="1" dirty="0">
                <a:solidFill>
                  <a:schemeClr val="tx1"/>
                </a:solidFill>
              </a:rPr>
              <a:t> de personal</a:t>
            </a:r>
          </a:p>
          <a:p>
            <a:r>
              <a:rPr lang="en-US" sz="1200" b="1" dirty="0">
                <a:solidFill>
                  <a:srgbClr val="0000FF"/>
                </a:solidFill>
              </a:rPr>
              <a:t>2424 </a:t>
            </a:r>
            <a:r>
              <a:rPr lang="en-US" sz="1200" b="1" dirty="0" err="1">
                <a:solidFill>
                  <a:srgbClr val="0000FF"/>
                </a:solidFill>
              </a:rPr>
              <a:t>Specialişti</a:t>
            </a:r>
            <a:r>
              <a:rPr lang="en-US" sz="1200" b="1" dirty="0">
                <a:solidFill>
                  <a:srgbClr val="0000FF"/>
                </a:solidFill>
              </a:rPr>
              <a:t> </a:t>
            </a:r>
            <a:r>
              <a:rPr lang="en-US" sz="1200" b="1" dirty="0" err="1">
                <a:solidFill>
                  <a:srgbClr val="0000FF"/>
                </a:solidFill>
              </a:rPr>
              <a:t>în</a:t>
            </a:r>
            <a:r>
              <a:rPr lang="en-US" sz="1200" b="1" dirty="0">
                <a:solidFill>
                  <a:srgbClr val="0000FF"/>
                </a:solidFill>
              </a:rPr>
              <a:t> </a:t>
            </a:r>
            <a:r>
              <a:rPr lang="en-US" sz="1200" b="1" dirty="0" err="1">
                <a:solidFill>
                  <a:srgbClr val="0000FF"/>
                </a:solidFill>
              </a:rPr>
              <a:t>formarea</a:t>
            </a:r>
            <a:r>
              <a:rPr lang="en-US" sz="1200" b="1" dirty="0">
                <a:solidFill>
                  <a:srgbClr val="0000FF"/>
                </a:solidFill>
              </a:rPr>
              <a:t> </a:t>
            </a:r>
            <a:r>
              <a:rPr lang="en-US" sz="1200" b="1" dirty="0" err="1">
                <a:solidFill>
                  <a:srgbClr val="0000FF"/>
                </a:solidFill>
              </a:rPr>
              <a:t>şi</a:t>
            </a:r>
            <a:r>
              <a:rPr lang="en-US" sz="1200" b="1" dirty="0">
                <a:solidFill>
                  <a:srgbClr val="0000FF"/>
                </a:solidFill>
              </a:rPr>
              <a:t> </a:t>
            </a:r>
            <a:r>
              <a:rPr lang="en-US" sz="1200" b="1" dirty="0" err="1">
                <a:solidFill>
                  <a:srgbClr val="0000FF"/>
                </a:solidFill>
              </a:rPr>
              <a:t>dezvoltarea</a:t>
            </a:r>
            <a:r>
              <a:rPr lang="en-US" sz="1200" b="1" dirty="0">
                <a:solidFill>
                  <a:srgbClr val="0000FF"/>
                </a:solidFill>
              </a:rPr>
              <a:t> </a:t>
            </a:r>
            <a:r>
              <a:rPr lang="en-US" sz="1200" b="1" dirty="0" err="1">
                <a:solidFill>
                  <a:srgbClr val="0000FF"/>
                </a:solidFill>
              </a:rPr>
              <a:t>personalului</a:t>
            </a:r>
            <a:endParaRPr lang="en-US" sz="1200" b="1" dirty="0">
              <a:solidFill>
                <a:srgbClr val="0000FF"/>
              </a:solidFill>
            </a:endParaRPr>
          </a:p>
          <a:p>
            <a:endParaRPr lang="en-US" sz="1200" dirty="0">
              <a:solidFill>
                <a:schemeClr val="tx1"/>
              </a:solidFill>
            </a:endParaRPr>
          </a:p>
        </p:txBody>
      </p:sp>
      <p:cxnSp>
        <p:nvCxnSpPr>
          <p:cNvPr id="13" name="Straight Arrow Connector 12"/>
          <p:cNvCxnSpPr>
            <a:stCxn id="5" idx="3"/>
            <a:endCxn id="10" idx="1"/>
          </p:cNvCxnSpPr>
          <p:nvPr/>
        </p:nvCxnSpPr>
        <p:spPr>
          <a:xfrm>
            <a:off x="1691148" y="3676613"/>
            <a:ext cx="457200" cy="1"/>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871332" y="778435"/>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815909"/>
            <a:ext cx="1792897" cy="13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a:solidFill>
                  <a:srgbClr val="7030A0"/>
                </a:solidFill>
              </a:rPr>
              <a:t>242 – Specialiști în </a:t>
            </a:r>
            <a:r>
              <a:rPr lang="ro-RO" sz="1200" b="1" dirty="0" smtClean="0">
                <a:solidFill>
                  <a:srgbClr val="7030A0"/>
                </a:solidFill>
              </a:rPr>
              <a:t>domeniul administrativ</a:t>
            </a:r>
            <a:endParaRPr lang="ro-RO" sz="1200" b="1" dirty="0">
              <a:solidFill>
                <a:schemeClr val="tx1"/>
              </a:solidFill>
            </a:endParaRPr>
          </a:p>
        </p:txBody>
      </p:sp>
    </p:spTree>
    <p:extLst>
      <p:ext uri="{BB962C8B-B14F-4D97-AF65-F5344CB8AC3E}">
        <p14:creationId xmlns:p14="http://schemas.microsoft.com/office/powerpoint/2010/main" val="1135774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13</a:t>
            </a:fld>
            <a:endParaRPr lang="en-US"/>
          </a:p>
        </p:txBody>
      </p:sp>
      <p:sp>
        <p:nvSpPr>
          <p:cNvPr id="5" name="Rectangle 4"/>
          <p:cNvSpPr/>
          <p:nvPr/>
        </p:nvSpPr>
        <p:spPr>
          <a:xfrm>
            <a:off x="212976" y="2836716"/>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0414 Marketing, publicitate </a:t>
            </a:r>
            <a:r>
              <a:rPr lang="ro-RO" sz="1200" b="1" dirty="0" err="1">
                <a:solidFill>
                  <a:srgbClr val="0000FF"/>
                </a:solidFill>
              </a:rPr>
              <a:t>şi</a:t>
            </a:r>
            <a:r>
              <a:rPr lang="ro-RO" sz="1200" b="1" dirty="0">
                <a:solidFill>
                  <a:srgbClr val="0000FF"/>
                </a:solidFill>
              </a:rPr>
              <a:t> </a:t>
            </a:r>
            <a:r>
              <a:rPr lang="ro-RO" sz="1200" b="1" dirty="0" err="1">
                <a:solidFill>
                  <a:srgbClr val="0000FF"/>
                </a:solidFill>
              </a:rPr>
              <a:t>relaţii</a:t>
            </a:r>
            <a:r>
              <a:rPr lang="ro-RO" sz="1200" b="1" dirty="0">
                <a:solidFill>
                  <a:srgbClr val="0000FF"/>
                </a:solidFill>
              </a:rPr>
              <a:t> publice</a:t>
            </a:r>
            <a:endParaRPr lang="en-US" sz="1200" b="1" dirty="0">
              <a:solidFill>
                <a:srgbClr val="0000FF"/>
              </a:solidFill>
            </a:endParaRPr>
          </a:p>
        </p:txBody>
      </p:sp>
      <p:sp>
        <p:nvSpPr>
          <p:cNvPr id="9" name="Rectangle 8"/>
          <p:cNvSpPr/>
          <p:nvPr/>
        </p:nvSpPr>
        <p:spPr>
          <a:xfrm>
            <a:off x="4412038" y="1320112"/>
            <a:ext cx="7465330" cy="4984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500" b="1" dirty="0" err="1">
                <a:solidFill>
                  <a:srgbClr val="0000FF"/>
                </a:solidFill>
              </a:rPr>
              <a:t>Specialiştii</a:t>
            </a:r>
            <a:r>
              <a:rPr lang="ro-RO" sz="1500" b="1" dirty="0">
                <a:solidFill>
                  <a:srgbClr val="0000FF"/>
                </a:solidFill>
              </a:rPr>
              <a:t> în publicitate </a:t>
            </a:r>
            <a:r>
              <a:rPr lang="ro-RO" sz="1500" b="1" dirty="0" err="1">
                <a:solidFill>
                  <a:srgbClr val="0000FF"/>
                </a:solidFill>
              </a:rPr>
              <a:t>şi</a:t>
            </a:r>
            <a:r>
              <a:rPr lang="ro-RO" sz="1500" b="1" dirty="0">
                <a:solidFill>
                  <a:srgbClr val="0000FF"/>
                </a:solidFill>
              </a:rPr>
              <a:t> marketing </a:t>
            </a:r>
            <a:r>
              <a:rPr lang="ro-RO" sz="1500" dirty="0">
                <a:solidFill>
                  <a:schemeClr val="tx1"/>
                </a:solidFill>
              </a:rPr>
              <a:t>dezvoltă </a:t>
            </a:r>
            <a:r>
              <a:rPr lang="ro-RO" sz="1500" dirty="0" err="1">
                <a:solidFill>
                  <a:schemeClr val="tx1"/>
                </a:solidFill>
              </a:rPr>
              <a:t>şi</a:t>
            </a:r>
            <a:r>
              <a:rPr lang="ro-RO" sz="1500" dirty="0">
                <a:solidFill>
                  <a:schemeClr val="tx1"/>
                </a:solidFill>
              </a:rPr>
              <a:t> coordonează strategiile </a:t>
            </a:r>
            <a:r>
              <a:rPr lang="ro-RO" sz="1500" dirty="0" err="1">
                <a:solidFill>
                  <a:schemeClr val="tx1"/>
                </a:solidFill>
              </a:rPr>
              <a:t>şi</a:t>
            </a:r>
            <a:r>
              <a:rPr lang="ro-RO" sz="1500" dirty="0">
                <a:solidFill>
                  <a:schemeClr val="tx1"/>
                </a:solidFill>
              </a:rPr>
              <a:t> campaniile de publicitate, realizează lansarea pe </a:t>
            </a:r>
            <a:r>
              <a:rPr lang="ro-RO" sz="1500" dirty="0" err="1">
                <a:solidFill>
                  <a:schemeClr val="tx1"/>
                </a:solidFill>
              </a:rPr>
              <a:t>piaţă</a:t>
            </a:r>
            <a:r>
              <a:rPr lang="ro-RO" sz="1500" dirty="0">
                <a:solidFill>
                  <a:schemeClr val="tx1"/>
                </a:solidFill>
              </a:rPr>
              <a:t> de noi bunuri </a:t>
            </a:r>
            <a:r>
              <a:rPr lang="ro-RO" sz="1500" dirty="0" err="1">
                <a:solidFill>
                  <a:schemeClr val="tx1"/>
                </a:solidFill>
              </a:rPr>
              <a:t>şi</a:t>
            </a:r>
            <a:r>
              <a:rPr lang="ro-RO" sz="1500" dirty="0">
                <a:solidFill>
                  <a:schemeClr val="tx1"/>
                </a:solidFill>
              </a:rPr>
              <a:t> servicii, identifică </a:t>
            </a:r>
            <a:r>
              <a:rPr lang="ro-RO" sz="1500" dirty="0" err="1">
                <a:solidFill>
                  <a:schemeClr val="tx1"/>
                </a:solidFill>
              </a:rPr>
              <a:t>şi</a:t>
            </a:r>
            <a:r>
              <a:rPr lang="ro-RO" sz="1500" dirty="0">
                <a:solidFill>
                  <a:schemeClr val="tx1"/>
                </a:solidFill>
              </a:rPr>
              <a:t> dezvoltă </a:t>
            </a:r>
            <a:r>
              <a:rPr lang="ro-RO" sz="1500" dirty="0" err="1">
                <a:solidFill>
                  <a:schemeClr val="tx1"/>
                </a:solidFill>
              </a:rPr>
              <a:t>oportunităţile</a:t>
            </a:r>
            <a:r>
              <a:rPr lang="ro-RO" sz="1500" dirty="0">
                <a:solidFill>
                  <a:schemeClr val="tx1"/>
                </a:solidFill>
              </a:rPr>
              <a:t> de </a:t>
            </a:r>
            <a:r>
              <a:rPr lang="ro-RO" sz="1500" dirty="0" err="1">
                <a:solidFill>
                  <a:schemeClr val="tx1"/>
                </a:solidFill>
              </a:rPr>
              <a:t>piaţă</a:t>
            </a:r>
            <a:r>
              <a:rPr lang="ro-RO" sz="1500" dirty="0">
                <a:solidFill>
                  <a:schemeClr val="tx1"/>
                </a:solidFill>
              </a:rPr>
              <a:t> pentru produsele </a:t>
            </a:r>
            <a:r>
              <a:rPr lang="ro-RO" sz="1500" dirty="0" err="1">
                <a:solidFill>
                  <a:schemeClr val="tx1"/>
                </a:solidFill>
              </a:rPr>
              <a:t>şi</a:t>
            </a:r>
            <a:r>
              <a:rPr lang="ro-RO" sz="1500" dirty="0">
                <a:solidFill>
                  <a:schemeClr val="tx1"/>
                </a:solidFill>
              </a:rPr>
              <a:t> serviciile noi, precum </a:t>
            </a:r>
            <a:r>
              <a:rPr lang="ro-RO" sz="1500" dirty="0" err="1">
                <a:solidFill>
                  <a:schemeClr val="tx1"/>
                </a:solidFill>
              </a:rPr>
              <a:t>şi</a:t>
            </a:r>
            <a:r>
              <a:rPr lang="ro-RO" sz="1500" dirty="0">
                <a:solidFill>
                  <a:schemeClr val="tx1"/>
                </a:solidFill>
              </a:rPr>
              <a:t> pentru cele deja existente.</a:t>
            </a:r>
            <a:endParaRPr lang="en-US" sz="1500" dirty="0">
              <a:solidFill>
                <a:schemeClr val="tx1"/>
              </a:solidFill>
            </a:endParaRPr>
          </a:p>
          <a:p>
            <a:r>
              <a:rPr lang="ro-RO" sz="1500" dirty="0">
                <a:solidFill>
                  <a:schemeClr val="tx1"/>
                </a:solidFill>
              </a:rPr>
              <a:t>Sarcinile includ:</a:t>
            </a:r>
            <a:endParaRPr lang="en-US" sz="1500" dirty="0">
              <a:solidFill>
                <a:schemeClr val="tx1"/>
              </a:solidFill>
            </a:endParaRPr>
          </a:p>
          <a:p>
            <a:r>
              <a:rPr lang="ro-RO" sz="1500" dirty="0">
                <a:solidFill>
                  <a:schemeClr val="tx1"/>
                </a:solidFill>
              </a:rPr>
              <a:t>(a) planificarea, dezvoltarea și organizarea politicilor și campaniilor de publicitate pentru sprijinirea obiectivelor de vânzare;</a:t>
            </a:r>
            <a:endParaRPr lang="en-US" sz="1500" dirty="0">
              <a:solidFill>
                <a:schemeClr val="tx1"/>
              </a:solidFill>
            </a:endParaRPr>
          </a:p>
          <a:p>
            <a:r>
              <a:rPr lang="ro-RO" sz="1500" dirty="0">
                <a:solidFill>
                  <a:schemeClr val="tx1"/>
                </a:solidFill>
              </a:rPr>
              <a:t>(b) consilierea managerilor și a clienților cu privire la strategii și campanii pentru a atinge țintele de piață, sensibilizarea consumatorilor și promovarea eficientă a bunurilor și serviciilor;</a:t>
            </a:r>
            <a:endParaRPr lang="en-US" sz="1500" dirty="0">
              <a:solidFill>
                <a:schemeClr val="tx1"/>
              </a:solidFill>
            </a:endParaRPr>
          </a:p>
          <a:p>
            <a:r>
              <a:rPr lang="ro-RO" sz="1500" dirty="0">
                <a:solidFill>
                  <a:schemeClr val="tx1"/>
                </a:solidFill>
              </a:rPr>
              <a:t>(c) redactarea de scenarii de publicitate și media, pregătirea producțiilor de televiziune și film, răspândirea informațiilor prin intermediul mass-media;</a:t>
            </a:r>
            <a:endParaRPr lang="en-US" sz="1500" dirty="0">
              <a:solidFill>
                <a:schemeClr val="tx1"/>
              </a:solidFill>
            </a:endParaRPr>
          </a:p>
          <a:p>
            <a:r>
              <a:rPr lang="ro-RO" sz="1500" dirty="0">
                <a:solidFill>
                  <a:schemeClr val="tx1"/>
                </a:solidFill>
              </a:rPr>
              <a:t>(d) colectarea și analizarea datelor cu privire la preferințele și tiparele clienților;</a:t>
            </a:r>
            <a:endParaRPr lang="en-US" sz="1500" dirty="0">
              <a:solidFill>
                <a:schemeClr val="tx1"/>
              </a:solidFill>
            </a:endParaRPr>
          </a:p>
          <a:p>
            <a:r>
              <a:rPr lang="ro-RO" sz="1500" dirty="0">
                <a:solidFill>
                  <a:schemeClr val="tx1"/>
                </a:solidFill>
              </a:rPr>
              <a:t>(e) interpretarea și previzionarea tendințelor de consum curente și viitoare;</a:t>
            </a:r>
            <a:endParaRPr lang="en-US" sz="1500" dirty="0">
              <a:solidFill>
                <a:schemeClr val="tx1"/>
              </a:solidFill>
            </a:endParaRPr>
          </a:p>
          <a:p>
            <a:r>
              <a:rPr lang="ro-RO" sz="1500" dirty="0">
                <a:solidFill>
                  <a:schemeClr val="tx1"/>
                </a:solidFill>
              </a:rPr>
              <a:t>(f) cercetarea cererilor potențiale și a caracteristicilor pieței pentru noi bunuri și servicii;</a:t>
            </a:r>
            <a:endParaRPr lang="en-US" sz="1500" dirty="0">
              <a:solidFill>
                <a:schemeClr val="tx1"/>
              </a:solidFill>
            </a:endParaRPr>
          </a:p>
          <a:p>
            <a:r>
              <a:rPr lang="ro-RO" sz="1500" dirty="0">
                <a:solidFill>
                  <a:schemeClr val="tx1"/>
                </a:solidFill>
              </a:rPr>
              <a:t>(g) sprijinirea creșterii și dezvoltării afacerii prin realizarea și punerea în execuție a obiectivelor, politicilor și programelor;</a:t>
            </a:r>
            <a:endParaRPr lang="en-US" sz="1500" dirty="0">
              <a:solidFill>
                <a:schemeClr val="tx1"/>
              </a:solidFill>
            </a:endParaRPr>
          </a:p>
          <a:p>
            <a:r>
              <a:rPr lang="ro-RO" sz="1500" dirty="0">
                <a:solidFill>
                  <a:schemeClr val="tx1"/>
                </a:solidFill>
              </a:rPr>
              <a:t>(h) subcontractarea și derularea de cercetări de piață pentru a identifica oportunitățile pentru bunurile și serviciile noi precum și pentru cele existente;</a:t>
            </a:r>
            <a:endParaRPr lang="en-US" sz="1500" dirty="0">
              <a:solidFill>
                <a:schemeClr val="tx1"/>
              </a:solidFill>
            </a:endParaRPr>
          </a:p>
          <a:p>
            <a:r>
              <a:rPr lang="ro-RO" sz="1500" dirty="0">
                <a:solidFill>
                  <a:schemeClr val="tx1"/>
                </a:solidFill>
              </a:rPr>
              <a:t>(i) acordarea de consultanță cu privire la toate elementele de marketing, cum ar fi gama de produse, prețuri, publicitate și promoții, canalele de vânzare și distribuție.</a:t>
            </a:r>
            <a:endParaRPr lang="en-US" sz="1500" dirty="0">
              <a:solidFill>
                <a:schemeClr val="tx1"/>
              </a:solidFill>
            </a:endParaRPr>
          </a:p>
        </p:txBody>
      </p:sp>
      <p:sp>
        <p:nvSpPr>
          <p:cNvPr id="10" name="Rectangle 9"/>
          <p:cNvSpPr/>
          <p:nvPr/>
        </p:nvSpPr>
        <p:spPr>
          <a:xfrm>
            <a:off x="2148348" y="2405844"/>
            <a:ext cx="1806490" cy="2796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rgbClr val="0000FF"/>
                </a:solidFill>
              </a:rPr>
              <a:t>2431 </a:t>
            </a:r>
            <a:r>
              <a:rPr lang="en-US" sz="1200" b="1" dirty="0" err="1">
                <a:solidFill>
                  <a:srgbClr val="0000FF"/>
                </a:solidFill>
              </a:rPr>
              <a:t>Specialişti</a:t>
            </a:r>
            <a:r>
              <a:rPr lang="en-US" sz="1200" b="1" dirty="0">
                <a:solidFill>
                  <a:srgbClr val="0000FF"/>
                </a:solidFill>
              </a:rPr>
              <a:t> </a:t>
            </a:r>
            <a:r>
              <a:rPr lang="en-US" sz="1200" b="1" dirty="0" err="1">
                <a:solidFill>
                  <a:srgbClr val="0000FF"/>
                </a:solidFill>
              </a:rPr>
              <a:t>în</a:t>
            </a:r>
            <a:r>
              <a:rPr lang="en-US" sz="1200" b="1" dirty="0">
                <a:solidFill>
                  <a:srgbClr val="0000FF"/>
                </a:solidFill>
              </a:rPr>
              <a:t> </a:t>
            </a:r>
            <a:r>
              <a:rPr lang="en-US" sz="1200" b="1" dirty="0" err="1">
                <a:solidFill>
                  <a:srgbClr val="0000FF"/>
                </a:solidFill>
              </a:rPr>
              <a:t>publicitate</a:t>
            </a:r>
            <a:r>
              <a:rPr lang="en-US" sz="1200" b="1" dirty="0">
                <a:solidFill>
                  <a:srgbClr val="0000FF"/>
                </a:solidFill>
              </a:rPr>
              <a:t> </a:t>
            </a:r>
            <a:r>
              <a:rPr lang="en-US" sz="1200" b="1" dirty="0" err="1">
                <a:solidFill>
                  <a:srgbClr val="0000FF"/>
                </a:solidFill>
              </a:rPr>
              <a:t>şi</a:t>
            </a:r>
            <a:r>
              <a:rPr lang="en-US" sz="1200" b="1" dirty="0">
                <a:solidFill>
                  <a:srgbClr val="0000FF"/>
                </a:solidFill>
              </a:rPr>
              <a:t> marketing</a:t>
            </a:r>
          </a:p>
          <a:p>
            <a:r>
              <a:rPr lang="en-US" sz="1200" b="1" dirty="0">
                <a:solidFill>
                  <a:schemeClr val="tx1"/>
                </a:solidFill>
              </a:rPr>
              <a:t>2432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relaţii</a:t>
            </a:r>
            <a:r>
              <a:rPr lang="en-US" sz="1200" b="1" dirty="0">
                <a:solidFill>
                  <a:schemeClr val="tx1"/>
                </a:solidFill>
              </a:rPr>
              <a:t> </a:t>
            </a:r>
            <a:r>
              <a:rPr lang="en-US" sz="1200" b="1" dirty="0" err="1">
                <a:solidFill>
                  <a:schemeClr val="tx1"/>
                </a:solidFill>
              </a:rPr>
              <a:t>publice</a:t>
            </a:r>
            <a:endParaRPr lang="en-US" sz="1200" b="1" dirty="0">
              <a:solidFill>
                <a:schemeClr val="tx1"/>
              </a:solidFill>
            </a:endParaRPr>
          </a:p>
          <a:p>
            <a:r>
              <a:rPr lang="en-US" sz="1200" dirty="0">
                <a:solidFill>
                  <a:schemeClr val="tx1"/>
                </a:solidFill>
              </a:rPr>
              <a:t>2433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vânzarea</a:t>
            </a:r>
            <a:r>
              <a:rPr lang="en-US" sz="1200" dirty="0">
                <a:solidFill>
                  <a:schemeClr val="tx1"/>
                </a:solidFill>
              </a:rPr>
              <a:t> de </a:t>
            </a:r>
            <a:r>
              <a:rPr lang="en-US" sz="1200" dirty="0" err="1">
                <a:solidFill>
                  <a:schemeClr val="tx1"/>
                </a:solidFill>
              </a:rPr>
              <a:t>produse</a:t>
            </a:r>
            <a:r>
              <a:rPr lang="en-US" sz="1200" dirty="0">
                <a:solidFill>
                  <a:schemeClr val="tx1"/>
                </a:solidFill>
              </a:rPr>
              <a:t> </a:t>
            </a:r>
            <a:r>
              <a:rPr lang="en-US" sz="1200" dirty="0" err="1">
                <a:solidFill>
                  <a:schemeClr val="tx1"/>
                </a:solidFill>
              </a:rPr>
              <a:t>tehnice</a:t>
            </a:r>
            <a:r>
              <a:rPr lang="en-US" sz="1200" dirty="0">
                <a:solidFill>
                  <a:schemeClr val="tx1"/>
                </a:solidFill>
              </a:rPr>
              <a:t> </a:t>
            </a:r>
            <a:r>
              <a:rPr lang="en-US" sz="1200" dirty="0" err="1">
                <a:solidFill>
                  <a:schemeClr val="tx1"/>
                </a:solidFill>
              </a:rPr>
              <a:t>şi</a:t>
            </a:r>
            <a:r>
              <a:rPr lang="en-US" sz="1200" dirty="0">
                <a:solidFill>
                  <a:schemeClr val="tx1"/>
                </a:solidFill>
              </a:rPr>
              <a:t> </a:t>
            </a:r>
            <a:r>
              <a:rPr lang="en-US" sz="1200" dirty="0" err="1">
                <a:solidFill>
                  <a:schemeClr val="tx1"/>
                </a:solidFill>
              </a:rPr>
              <a:t>medicale</a:t>
            </a:r>
            <a:r>
              <a:rPr lang="en-US" sz="1200" dirty="0">
                <a:solidFill>
                  <a:schemeClr val="tx1"/>
                </a:solidFill>
              </a:rPr>
              <a:t> (</a:t>
            </a:r>
            <a:r>
              <a:rPr lang="en-US" sz="1200" dirty="0" err="1">
                <a:solidFill>
                  <a:schemeClr val="tx1"/>
                </a:solidFill>
              </a:rPr>
              <a:t>exclusiv</a:t>
            </a:r>
            <a:r>
              <a:rPr lang="en-US" sz="1200" dirty="0">
                <a:solidFill>
                  <a:schemeClr val="tx1"/>
                </a:solidFill>
              </a:rPr>
              <a:t> TIC)</a:t>
            </a:r>
          </a:p>
          <a:p>
            <a:r>
              <a:rPr lang="en-US" sz="1200" dirty="0">
                <a:solidFill>
                  <a:schemeClr val="tx1"/>
                </a:solidFill>
              </a:rPr>
              <a:t>2434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vânzarea</a:t>
            </a:r>
            <a:r>
              <a:rPr lang="en-US" sz="1200" dirty="0">
                <a:solidFill>
                  <a:schemeClr val="tx1"/>
                </a:solidFill>
              </a:rPr>
              <a:t> </a:t>
            </a:r>
            <a:r>
              <a:rPr lang="en-US" sz="1200" dirty="0" err="1">
                <a:solidFill>
                  <a:schemeClr val="tx1"/>
                </a:solidFill>
              </a:rPr>
              <a:t>produselor</a:t>
            </a:r>
            <a:r>
              <a:rPr lang="en-US" sz="1200" dirty="0">
                <a:solidFill>
                  <a:schemeClr val="tx1"/>
                </a:solidFill>
              </a:rPr>
              <a:t> de </a:t>
            </a:r>
            <a:r>
              <a:rPr lang="en-US" sz="1200" dirty="0" err="1">
                <a:solidFill>
                  <a:schemeClr val="tx1"/>
                </a:solidFill>
              </a:rPr>
              <a:t>tehnologia</a:t>
            </a:r>
            <a:r>
              <a:rPr lang="en-US" sz="1200" dirty="0">
                <a:solidFill>
                  <a:schemeClr val="tx1"/>
                </a:solidFill>
              </a:rPr>
              <a:t> </a:t>
            </a:r>
            <a:r>
              <a:rPr lang="en-US" sz="1200" dirty="0" err="1">
                <a:solidFill>
                  <a:schemeClr val="tx1"/>
                </a:solidFill>
              </a:rPr>
              <a:t>informaţiei</a:t>
            </a:r>
            <a:r>
              <a:rPr lang="en-US" sz="1200" dirty="0">
                <a:solidFill>
                  <a:schemeClr val="tx1"/>
                </a:solidFill>
              </a:rPr>
              <a:t> </a:t>
            </a:r>
            <a:r>
              <a:rPr lang="en-US" sz="1200" dirty="0" err="1">
                <a:solidFill>
                  <a:schemeClr val="tx1"/>
                </a:solidFill>
              </a:rPr>
              <a:t>şi</a:t>
            </a:r>
            <a:r>
              <a:rPr lang="en-US" sz="1200" dirty="0">
                <a:solidFill>
                  <a:schemeClr val="tx1"/>
                </a:solidFill>
              </a:rPr>
              <a:t> </a:t>
            </a:r>
            <a:r>
              <a:rPr lang="en-US" sz="1200" dirty="0" err="1" smtClean="0">
                <a:solidFill>
                  <a:schemeClr val="tx1"/>
                </a:solidFill>
              </a:rPr>
              <a:t>comunicaţiilor</a:t>
            </a:r>
            <a:endParaRPr lang="en-US" sz="1200" dirty="0">
              <a:solidFill>
                <a:schemeClr val="tx1"/>
              </a:solidFill>
            </a:endParaRPr>
          </a:p>
        </p:txBody>
      </p:sp>
      <p:cxnSp>
        <p:nvCxnSpPr>
          <p:cNvPr id="13" name="Straight Arrow Connector 12"/>
          <p:cNvCxnSpPr>
            <a:stCxn id="5" idx="3"/>
            <a:endCxn id="10" idx="1"/>
          </p:cNvCxnSpPr>
          <p:nvPr/>
        </p:nvCxnSpPr>
        <p:spPr>
          <a:xfrm>
            <a:off x="1652995" y="3804169"/>
            <a:ext cx="495353"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871333" y="777289"/>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795464"/>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979838"/>
            <a:ext cx="1792897" cy="1182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smtClean="0">
                <a:solidFill>
                  <a:srgbClr val="7030A0"/>
                </a:solidFill>
              </a:rPr>
              <a:t>243 </a:t>
            </a:r>
            <a:r>
              <a:rPr lang="ro-RO" sz="1200" b="1" dirty="0">
                <a:solidFill>
                  <a:srgbClr val="7030A0"/>
                </a:solidFill>
              </a:rPr>
              <a:t>– Specialiști în </a:t>
            </a:r>
            <a:r>
              <a:rPr lang="ro-RO" sz="1200" b="1" dirty="0" smtClean="0">
                <a:solidFill>
                  <a:srgbClr val="7030A0"/>
                </a:solidFill>
              </a:rPr>
              <a:t>vânzări, marketing și relații publice</a:t>
            </a:r>
            <a:endParaRPr lang="ro-RO" sz="1200" b="1" dirty="0">
              <a:solidFill>
                <a:schemeClr val="tx1"/>
              </a:solidFill>
            </a:endParaRPr>
          </a:p>
        </p:txBody>
      </p:sp>
    </p:spTree>
    <p:extLst>
      <p:ext uri="{BB962C8B-B14F-4D97-AF65-F5344CB8AC3E}">
        <p14:creationId xmlns:p14="http://schemas.microsoft.com/office/powerpoint/2010/main" val="1576430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14</a:t>
            </a:fld>
            <a:endParaRPr lang="en-US"/>
          </a:p>
        </p:txBody>
      </p:sp>
      <p:sp>
        <p:nvSpPr>
          <p:cNvPr id="5" name="Rectangle 4"/>
          <p:cNvSpPr/>
          <p:nvPr/>
        </p:nvSpPr>
        <p:spPr>
          <a:xfrm>
            <a:off x="251129" y="2637095"/>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0414 Marketing, publicitate </a:t>
            </a:r>
            <a:r>
              <a:rPr lang="ro-RO" sz="1200" b="1" dirty="0" err="1">
                <a:solidFill>
                  <a:srgbClr val="0000FF"/>
                </a:solidFill>
              </a:rPr>
              <a:t>şi</a:t>
            </a:r>
            <a:r>
              <a:rPr lang="ro-RO" sz="1200" b="1" dirty="0">
                <a:solidFill>
                  <a:srgbClr val="0000FF"/>
                </a:solidFill>
              </a:rPr>
              <a:t> </a:t>
            </a:r>
            <a:r>
              <a:rPr lang="ro-RO" sz="1200" b="1" dirty="0" err="1">
                <a:solidFill>
                  <a:srgbClr val="0000FF"/>
                </a:solidFill>
              </a:rPr>
              <a:t>relaţii</a:t>
            </a:r>
            <a:r>
              <a:rPr lang="ro-RO" sz="1200" b="1" dirty="0">
                <a:solidFill>
                  <a:srgbClr val="0000FF"/>
                </a:solidFill>
              </a:rPr>
              <a:t> publice</a:t>
            </a:r>
            <a:endParaRPr lang="en-US" sz="1200" b="1" dirty="0">
              <a:solidFill>
                <a:srgbClr val="0000FF"/>
              </a:solidFill>
            </a:endParaRPr>
          </a:p>
        </p:txBody>
      </p:sp>
      <p:sp>
        <p:nvSpPr>
          <p:cNvPr id="9" name="Rectangle 8"/>
          <p:cNvSpPr/>
          <p:nvPr/>
        </p:nvSpPr>
        <p:spPr>
          <a:xfrm>
            <a:off x="4412038" y="1320112"/>
            <a:ext cx="7465330" cy="4984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600" b="1" dirty="0" err="1" smtClean="0">
                <a:solidFill>
                  <a:srgbClr val="0000FF"/>
                </a:solidFill>
              </a:rPr>
              <a:t>Specialiştii</a:t>
            </a:r>
            <a:r>
              <a:rPr lang="ro-RO" sz="1600" b="1" dirty="0" smtClean="0">
                <a:solidFill>
                  <a:srgbClr val="0000FF"/>
                </a:solidFill>
              </a:rPr>
              <a:t> </a:t>
            </a:r>
            <a:r>
              <a:rPr lang="ro-RO" sz="1600" b="1" dirty="0">
                <a:solidFill>
                  <a:srgbClr val="0000FF"/>
                </a:solidFill>
              </a:rPr>
              <a:t>în </a:t>
            </a:r>
            <a:r>
              <a:rPr lang="ro-RO" sz="1600" b="1" dirty="0" err="1">
                <a:solidFill>
                  <a:srgbClr val="0000FF"/>
                </a:solidFill>
              </a:rPr>
              <a:t>relaţii</a:t>
            </a:r>
            <a:r>
              <a:rPr lang="ro-RO" sz="1600" b="1" dirty="0">
                <a:solidFill>
                  <a:srgbClr val="0000FF"/>
                </a:solidFill>
              </a:rPr>
              <a:t> publice </a:t>
            </a:r>
            <a:r>
              <a:rPr lang="ro-RO" sz="1600" dirty="0">
                <a:solidFill>
                  <a:schemeClr val="tx1"/>
                </a:solidFill>
              </a:rPr>
              <a:t>planifică, dezvoltă, implementează </a:t>
            </a:r>
            <a:r>
              <a:rPr lang="ro-RO" sz="1600" dirty="0" err="1">
                <a:solidFill>
                  <a:schemeClr val="tx1"/>
                </a:solidFill>
              </a:rPr>
              <a:t>şi</a:t>
            </a:r>
            <a:r>
              <a:rPr lang="ro-RO" sz="1600" dirty="0">
                <a:solidFill>
                  <a:schemeClr val="tx1"/>
                </a:solidFill>
              </a:rPr>
              <a:t> evaluează strategiile de informare </a:t>
            </a:r>
            <a:r>
              <a:rPr lang="ro-RO" sz="1600" dirty="0" err="1">
                <a:solidFill>
                  <a:schemeClr val="tx1"/>
                </a:solidFill>
              </a:rPr>
              <a:t>şi</a:t>
            </a:r>
            <a:r>
              <a:rPr lang="ro-RO" sz="1600" dirty="0">
                <a:solidFill>
                  <a:schemeClr val="tx1"/>
                </a:solidFill>
              </a:rPr>
              <a:t> comunicare care asigură </a:t>
            </a:r>
            <a:r>
              <a:rPr lang="ro-RO" sz="1600" dirty="0" err="1">
                <a:solidFill>
                  <a:schemeClr val="tx1"/>
                </a:solidFill>
              </a:rPr>
              <a:t>înţelegerea</a:t>
            </a:r>
            <a:r>
              <a:rPr lang="ro-RO" sz="1600" dirty="0">
                <a:solidFill>
                  <a:schemeClr val="tx1"/>
                </a:solidFill>
              </a:rPr>
              <a:t> </a:t>
            </a:r>
            <a:r>
              <a:rPr lang="ro-RO" sz="1600" dirty="0" err="1">
                <a:solidFill>
                  <a:schemeClr val="tx1"/>
                </a:solidFill>
              </a:rPr>
              <a:t>şi</a:t>
            </a:r>
            <a:r>
              <a:rPr lang="ro-RO" sz="1600" dirty="0">
                <a:solidFill>
                  <a:schemeClr val="tx1"/>
                </a:solidFill>
              </a:rPr>
              <a:t> imaginea favorabilă cu privire la companii </a:t>
            </a:r>
            <a:r>
              <a:rPr lang="ro-RO" sz="1600" dirty="0" err="1">
                <a:solidFill>
                  <a:schemeClr val="tx1"/>
                </a:solidFill>
              </a:rPr>
              <a:t>şi</a:t>
            </a:r>
            <a:r>
              <a:rPr lang="ro-RO" sz="1600" dirty="0">
                <a:solidFill>
                  <a:schemeClr val="tx1"/>
                </a:solidFill>
              </a:rPr>
              <a:t> alte </a:t>
            </a:r>
            <a:r>
              <a:rPr lang="ro-RO" sz="1600" dirty="0" err="1">
                <a:solidFill>
                  <a:schemeClr val="tx1"/>
                </a:solidFill>
              </a:rPr>
              <a:t>organizaţii</a:t>
            </a:r>
            <a:r>
              <a:rPr lang="ro-RO" sz="1600" dirty="0">
                <a:solidFill>
                  <a:schemeClr val="tx1"/>
                </a:solidFill>
              </a:rPr>
              <a:t>, bunurile </a:t>
            </a:r>
            <a:r>
              <a:rPr lang="ro-RO" sz="1600" dirty="0" err="1">
                <a:solidFill>
                  <a:schemeClr val="tx1"/>
                </a:solidFill>
              </a:rPr>
              <a:t>şi</a:t>
            </a:r>
            <a:r>
              <a:rPr lang="ro-RO" sz="1600" dirty="0">
                <a:solidFill>
                  <a:schemeClr val="tx1"/>
                </a:solidFill>
              </a:rPr>
              <a:t> serviciile acestora, rolul lor în cadrul </a:t>
            </a:r>
            <a:r>
              <a:rPr lang="ro-RO" sz="1600" dirty="0" err="1">
                <a:solidFill>
                  <a:schemeClr val="tx1"/>
                </a:solidFill>
              </a:rPr>
              <a:t>comunităţii</a:t>
            </a:r>
            <a:r>
              <a:rPr lang="ro-RO" sz="1600" dirty="0">
                <a:solidFill>
                  <a:schemeClr val="tx1"/>
                </a:solidFill>
              </a:rPr>
              <a:t>.</a:t>
            </a:r>
            <a:endParaRPr lang="en-US" sz="1600" dirty="0">
              <a:solidFill>
                <a:schemeClr val="tx1"/>
              </a:solidFill>
            </a:endParaRPr>
          </a:p>
          <a:p>
            <a:r>
              <a:rPr lang="ro-RO" sz="1600" dirty="0">
                <a:solidFill>
                  <a:schemeClr val="tx1"/>
                </a:solidFill>
              </a:rPr>
              <a:t>Sarcinile includ:</a:t>
            </a:r>
            <a:endParaRPr lang="en-US" sz="1600" dirty="0">
              <a:solidFill>
                <a:schemeClr val="tx1"/>
              </a:solidFill>
            </a:endParaRPr>
          </a:p>
          <a:p>
            <a:r>
              <a:rPr lang="ro-RO" sz="1600" dirty="0">
                <a:solidFill>
                  <a:schemeClr val="tx1"/>
                </a:solidFill>
              </a:rPr>
              <a:t>(a) planificarea și organizarea campaniilor publice și a strategiilor de comunicare;</a:t>
            </a:r>
            <a:endParaRPr lang="en-US" sz="1600" dirty="0">
              <a:solidFill>
                <a:schemeClr val="tx1"/>
              </a:solidFill>
            </a:endParaRPr>
          </a:p>
          <a:p>
            <a:r>
              <a:rPr lang="ro-RO" sz="1600" dirty="0">
                <a:solidFill>
                  <a:schemeClr val="tx1"/>
                </a:solidFill>
              </a:rPr>
              <a:t>(b) consilierea conducerii executive cu privire la implicațiile privind relațiile publice a politicilor, programelor și practicilor lor, pregătirea și controlarea emiterii de știri și comunicate de presă;</a:t>
            </a:r>
            <a:endParaRPr lang="en-US" sz="1600" dirty="0">
              <a:solidFill>
                <a:schemeClr val="tx1"/>
              </a:solidFill>
            </a:endParaRPr>
          </a:p>
          <a:p>
            <a:r>
              <a:rPr lang="ro-RO" sz="1600" dirty="0">
                <a:solidFill>
                  <a:schemeClr val="tx1"/>
                </a:solidFill>
              </a:rPr>
              <a:t>(c) efectuarea și autorizarea de cercetări privind opinia publică, analizarea rezultatelor și planificarea relațiilor publice și campaniilor promoționale;</a:t>
            </a:r>
            <a:endParaRPr lang="en-US" sz="1600" dirty="0">
              <a:solidFill>
                <a:schemeClr val="tx1"/>
              </a:solidFill>
            </a:endParaRPr>
          </a:p>
          <a:p>
            <a:r>
              <a:rPr lang="ro-RO" sz="1600" dirty="0">
                <a:solidFill>
                  <a:schemeClr val="tx1"/>
                </a:solidFill>
              </a:rPr>
              <a:t>(d) organizarea de evenimente speciale, </a:t>
            </a:r>
            <a:r>
              <a:rPr lang="ro-RO" sz="1600" dirty="0" err="1">
                <a:solidFill>
                  <a:schemeClr val="tx1"/>
                </a:solidFill>
              </a:rPr>
              <a:t>seminarii</a:t>
            </a:r>
            <a:r>
              <a:rPr lang="ro-RO" sz="1600" dirty="0">
                <a:solidFill>
                  <a:schemeClr val="tx1"/>
                </a:solidFill>
              </a:rPr>
              <a:t>, evenimente recreative, competiții și funcții sociale pentru a promova fondul comercial și publicitatea pozitivă;</a:t>
            </a:r>
            <a:endParaRPr lang="en-US" sz="1600" dirty="0">
              <a:solidFill>
                <a:schemeClr val="tx1"/>
              </a:solidFill>
            </a:endParaRPr>
          </a:p>
          <a:p>
            <a:r>
              <a:rPr lang="ro-RO" sz="1600" dirty="0">
                <a:solidFill>
                  <a:schemeClr val="tx1"/>
                </a:solidFill>
              </a:rPr>
              <a:t>(e) reprezentarea organizațiilor și organizarea interviurilor cu mass-media;</a:t>
            </a:r>
            <a:endParaRPr lang="en-US" sz="1600" dirty="0">
              <a:solidFill>
                <a:schemeClr val="tx1"/>
              </a:solidFill>
            </a:endParaRPr>
          </a:p>
          <a:p>
            <a:r>
              <a:rPr lang="ro-RO" sz="1600" dirty="0">
                <a:solidFill>
                  <a:schemeClr val="tx1"/>
                </a:solidFill>
              </a:rPr>
              <a:t>(f) participarea la evenimente de afaceri, sociale și de altă natură pentru promovarea organizației;</a:t>
            </a:r>
            <a:endParaRPr lang="en-US" sz="1600" dirty="0">
              <a:solidFill>
                <a:schemeClr val="tx1"/>
              </a:solidFill>
            </a:endParaRPr>
          </a:p>
          <a:p>
            <a:r>
              <a:rPr lang="ro-RO" sz="1600" dirty="0">
                <a:solidFill>
                  <a:schemeClr val="tx1"/>
                </a:solidFill>
              </a:rPr>
              <a:t>(g) autorizarea și obținerea de fotografii și alte materiale ilustrative;</a:t>
            </a:r>
            <a:endParaRPr lang="en-US" sz="1600" dirty="0">
              <a:solidFill>
                <a:schemeClr val="tx1"/>
              </a:solidFill>
            </a:endParaRPr>
          </a:p>
          <a:p>
            <a:r>
              <a:rPr lang="ro-RO" sz="1600" dirty="0">
                <a:solidFill>
                  <a:schemeClr val="tx1"/>
                </a:solidFill>
              </a:rPr>
              <a:t>(h) Selectarea, evaluarea și revizuirea de materiale furnizate de scriitorii de conținut publicitar</a:t>
            </a:r>
            <a:endParaRPr lang="en-US" sz="1400" dirty="0">
              <a:solidFill>
                <a:schemeClr val="tx1"/>
              </a:solidFill>
            </a:endParaRPr>
          </a:p>
        </p:txBody>
      </p:sp>
      <p:sp>
        <p:nvSpPr>
          <p:cNvPr id="10" name="Rectangle 9"/>
          <p:cNvSpPr/>
          <p:nvPr/>
        </p:nvSpPr>
        <p:spPr>
          <a:xfrm>
            <a:off x="2148348" y="2170465"/>
            <a:ext cx="1806490" cy="28484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chemeClr val="tx1"/>
                </a:solidFill>
              </a:rPr>
              <a:t>2431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publicitate</a:t>
            </a:r>
            <a:r>
              <a:rPr lang="en-US" sz="1200" b="1" dirty="0">
                <a:solidFill>
                  <a:schemeClr val="tx1"/>
                </a:solidFill>
              </a:rPr>
              <a:t> </a:t>
            </a:r>
            <a:r>
              <a:rPr lang="en-US" sz="1200" b="1" dirty="0" err="1">
                <a:solidFill>
                  <a:schemeClr val="tx1"/>
                </a:solidFill>
              </a:rPr>
              <a:t>şi</a:t>
            </a:r>
            <a:r>
              <a:rPr lang="en-US" sz="1200" b="1" dirty="0">
                <a:solidFill>
                  <a:schemeClr val="tx1"/>
                </a:solidFill>
              </a:rPr>
              <a:t> marketing</a:t>
            </a:r>
          </a:p>
          <a:p>
            <a:r>
              <a:rPr lang="en-US" sz="1200" b="1" dirty="0">
                <a:solidFill>
                  <a:srgbClr val="0000FF"/>
                </a:solidFill>
              </a:rPr>
              <a:t>2432 </a:t>
            </a:r>
            <a:r>
              <a:rPr lang="en-US" sz="1200" b="1" dirty="0" err="1">
                <a:solidFill>
                  <a:srgbClr val="0000FF"/>
                </a:solidFill>
              </a:rPr>
              <a:t>Specialişti</a:t>
            </a:r>
            <a:r>
              <a:rPr lang="en-US" sz="1200" b="1" dirty="0">
                <a:solidFill>
                  <a:srgbClr val="0000FF"/>
                </a:solidFill>
              </a:rPr>
              <a:t> </a:t>
            </a:r>
            <a:r>
              <a:rPr lang="en-US" sz="1200" b="1" dirty="0" err="1">
                <a:solidFill>
                  <a:srgbClr val="0000FF"/>
                </a:solidFill>
              </a:rPr>
              <a:t>în</a:t>
            </a:r>
            <a:r>
              <a:rPr lang="en-US" sz="1200" b="1" dirty="0">
                <a:solidFill>
                  <a:srgbClr val="0000FF"/>
                </a:solidFill>
              </a:rPr>
              <a:t> </a:t>
            </a:r>
            <a:r>
              <a:rPr lang="en-US" sz="1200" b="1" dirty="0" err="1">
                <a:solidFill>
                  <a:srgbClr val="0000FF"/>
                </a:solidFill>
              </a:rPr>
              <a:t>relaţii</a:t>
            </a:r>
            <a:r>
              <a:rPr lang="en-US" sz="1200" b="1" dirty="0">
                <a:solidFill>
                  <a:srgbClr val="0000FF"/>
                </a:solidFill>
              </a:rPr>
              <a:t> </a:t>
            </a:r>
            <a:r>
              <a:rPr lang="en-US" sz="1200" b="1" dirty="0" err="1">
                <a:solidFill>
                  <a:srgbClr val="0000FF"/>
                </a:solidFill>
              </a:rPr>
              <a:t>publice</a:t>
            </a:r>
            <a:endParaRPr lang="en-US" sz="1200" b="1" dirty="0">
              <a:solidFill>
                <a:srgbClr val="0000FF"/>
              </a:solidFill>
            </a:endParaRPr>
          </a:p>
          <a:p>
            <a:r>
              <a:rPr lang="en-US" sz="1200" dirty="0">
                <a:solidFill>
                  <a:schemeClr val="tx1"/>
                </a:solidFill>
              </a:rPr>
              <a:t>2433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vânzarea</a:t>
            </a:r>
            <a:r>
              <a:rPr lang="en-US" sz="1200" dirty="0">
                <a:solidFill>
                  <a:schemeClr val="tx1"/>
                </a:solidFill>
              </a:rPr>
              <a:t> de </a:t>
            </a:r>
            <a:r>
              <a:rPr lang="en-US" sz="1200" dirty="0" err="1">
                <a:solidFill>
                  <a:schemeClr val="tx1"/>
                </a:solidFill>
              </a:rPr>
              <a:t>produse</a:t>
            </a:r>
            <a:r>
              <a:rPr lang="en-US" sz="1200" dirty="0">
                <a:solidFill>
                  <a:schemeClr val="tx1"/>
                </a:solidFill>
              </a:rPr>
              <a:t> </a:t>
            </a:r>
            <a:r>
              <a:rPr lang="en-US" sz="1200" dirty="0" err="1">
                <a:solidFill>
                  <a:schemeClr val="tx1"/>
                </a:solidFill>
              </a:rPr>
              <a:t>tehnice</a:t>
            </a:r>
            <a:r>
              <a:rPr lang="en-US" sz="1200" dirty="0">
                <a:solidFill>
                  <a:schemeClr val="tx1"/>
                </a:solidFill>
              </a:rPr>
              <a:t> </a:t>
            </a:r>
            <a:r>
              <a:rPr lang="en-US" sz="1200" dirty="0" err="1">
                <a:solidFill>
                  <a:schemeClr val="tx1"/>
                </a:solidFill>
              </a:rPr>
              <a:t>şi</a:t>
            </a:r>
            <a:r>
              <a:rPr lang="en-US" sz="1200" dirty="0">
                <a:solidFill>
                  <a:schemeClr val="tx1"/>
                </a:solidFill>
              </a:rPr>
              <a:t> </a:t>
            </a:r>
            <a:r>
              <a:rPr lang="en-US" sz="1200" dirty="0" err="1">
                <a:solidFill>
                  <a:schemeClr val="tx1"/>
                </a:solidFill>
              </a:rPr>
              <a:t>medicale</a:t>
            </a:r>
            <a:r>
              <a:rPr lang="en-US" sz="1200" dirty="0">
                <a:solidFill>
                  <a:schemeClr val="tx1"/>
                </a:solidFill>
              </a:rPr>
              <a:t> (</a:t>
            </a:r>
            <a:r>
              <a:rPr lang="en-US" sz="1200" dirty="0" err="1">
                <a:solidFill>
                  <a:schemeClr val="tx1"/>
                </a:solidFill>
              </a:rPr>
              <a:t>exclusiv</a:t>
            </a:r>
            <a:r>
              <a:rPr lang="en-US" sz="1200" dirty="0">
                <a:solidFill>
                  <a:schemeClr val="tx1"/>
                </a:solidFill>
              </a:rPr>
              <a:t> TIC)</a:t>
            </a:r>
          </a:p>
          <a:p>
            <a:r>
              <a:rPr lang="en-US" sz="1200" dirty="0">
                <a:solidFill>
                  <a:schemeClr val="tx1"/>
                </a:solidFill>
              </a:rPr>
              <a:t>2434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vânzarea</a:t>
            </a:r>
            <a:r>
              <a:rPr lang="en-US" sz="1200" dirty="0">
                <a:solidFill>
                  <a:schemeClr val="tx1"/>
                </a:solidFill>
              </a:rPr>
              <a:t> </a:t>
            </a:r>
            <a:r>
              <a:rPr lang="en-US" sz="1200" dirty="0" err="1">
                <a:solidFill>
                  <a:schemeClr val="tx1"/>
                </a:solidFill>
              </a:rPr>
              <a:t>produselor</a:t>
            </a:r>
            <a:r>
              <a:rPr lang="en-US" sz="1200" dirty="0">
                <a:solidFill>
                  <a:schemeClr val="tx1"/>
                </a:solidFill>
              </a:rPr>
              <a:t> de </a:t>
            </a:r>
            <a:r>
              <a:rPr lang="en-US" sz="1200" dirty="0" err="1">
                <a:solidFill>
                  <a:schemeClr val="tx1"/>
                </a:solidFill>
              </a:rPr>
              <a:t>tehnologia</a:t>
            </a:r>
            <a:r>
              <a:rPr lang="en-US" sz="1200" dirty="0">
                <a:solidFill>
                  <a:schemeClr val="tx1"/>
                </a:solidFill>
              </a:rPr>
              <a:t> </a:t>
            </a:r>
            <a:r>
              <a:rPr lang="en-US" sz="1200" dirty="0" err="1">
                <a:solidFill>
                  <a:schemeClr val="tx1"/>
                </a:solidFill>
              </a:rPr>
              <a:t>informaţiei</a:t>
            </a:r>
            <a:r>
              <a:rPr lang="en-US" sz="1200" dirty="0">
                <a:solidFill>
                  <a:schemeClr val="tx1"/>
                </a:solidFill>
              </a:rPr>
              <a:t> </a:t>
            </a:r>
            <a:r>
              <a:rPr lang="en-US" sz="1200" dirty="0" err="1">
                <a:solidFill>
                  <a:schemeClr val="tx1"/>
                </a:solidFill>
              </a:rPr>
              <a:t>şi</a:t>
            </a:r>
            <a:r>
              <a:rPr lang="en-US" sz="1200" dirty="0">
                <a:solidFill>
                  <a:schemeClr val="tx1"/>
                </a:solidFill>
              </a:rPr>
              <a:t> </a:t>
            </a:r>
            <a:r>
              <a:rPr lang="en-US" sz="1200" dirty="0" err="1">
                <a:solidFill>
                  <a:schemeClr val="tx1"/>
                </a:solidFill>
              </a:rPr>
              <a:t>comunicaţiilor</a:t>
            </a:r>
            <a:endParaRPr lang="en-US" sz="1200" dirty="0">
              <a:solidFill>
                <a:schemeClr val="tx1"/>
              </a:solidFill>
            </a:endParaRPr>
          </a:p>
          <a:p>
            <a:endParaRPr lang="en-US" sz="1200" dirty="0">
              <a:solidFill>
                <a:schemeClr val="tx1"/>
              </a:solidFill>
            </a:endParaRPr>
          </a:p>
        </p:txBody>
      </p:sp>
      <p:cxnSp>
        <p:nvCxnSpPr>
          <p:cNvPr id="13" name="Straight Arrow Connector 12"/>
          <p:cNvCxnSpPr>
            <a:stCxn id="5" idx="3"/>
            <a:endCxn id="10" idx="1"/>
          </p:cNvCxnSpPr>
          <p:nvPr/>
        </p:nvCxnSpPr>
        <p:spPr>
          <a:xfrm>
            <a:off x="1691148" y="3604548"/>
            <a:ext cx="457200"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838082" y="777289"/>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161941" y="893574"/>
            <a:ext cx="1792897" cy="1182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smtClean="0">
                <a:solidFill>
                  <a:srgbClr val="7030A0"/>
                </a:solidFill>
              </a:rPr>
              <a:t>243 </a:t>
            </a:r>
            <a:r>
              <a:rPr lang="ro-RO" sz="1200" b="1" dirty="0">
                <a:solidFill>
                  <a:srgbClr val="7030A0"/>
                </a:solidFill>
              </a:rPr>
              <a:t>– Specialiști în </a:t>
            </a:r>
            <a:r>
              <a:rPr lang="ro-RO" sz="1200" b="1" dirty="0" smtClean="0">
                <a:solidFill>
                  <a:srgbClr val="7030A0"/>
                </a:solidFill>
              </a:rPr>
              <a:t>vânzări, marketing și relații publice</a:t>
            </a:r>
            <a:endParaRPr lang="ro-RO" sz="1200" b="1" dirty="0">
              <a:solidFill>
                <a:schemeClr val="tx1"/>
              </a:solidFill>
            </a:endParaRPr>
          </a:p>
        </p:txBody>
      </p:sp>
    </p:spTree>
    <p:extLst>
      <p:ext uri="{BB962C8B-B14F-4D97-AF65-F5344CB8AC3E}">
        <p14:creationId xmlns:p14="http://schemas.microsoft.com/office/powerpoint/2010/main" val="1669061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15</a:t>
            </a:fld>
            <a:endParaRPr lang="en-US"/>
          </a:p>
        </p:txBody>
      </p:sp>
      <p:sp>
        <p:nvSpPr>
          <p:cNvPr id="5" name="Rectangle 4"/>
          <p:cNvSpPr/>
          <p:nvPr/>
        </p:nvSpPr>
        <p:spPr>
          <a:xfrm>
            <a:off x="251129" y="2426675"/>
            <a:ext cx="1440019" cy="27544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0416 Vânzarea cu ridicata </a:t>
            </a:r>
            <a:r>
              <a:rPr lang="ro-RO" sz="1200" b="1" dirty="0" err="1">
                <a:solidFill>
                  <a:srgbClr val="0000FF"/>
                </a:solidFill>
              </a:rPr>
              <a:t>şi</a:t>
            </a:r>
            <a:r>
              <a:rPr lang="ro-RO" sz="1200" b="1" dirty="0">
                <a:solidFill>
                  <a:srgbClr val="0000FF"/>
                </a:solidFill>
              </a:rPr>
              <a:t> cu </a:t>
            </a:r>
            <a:r>
              <a:rPr lang="ro-RO" sz="1200" b="1" dirty="0" smtClean="0">
                <a:solidFill>
                  <a:srgbClr val="0000FF"/>
                </a:solidFill>
              </a:rPr>
              <a:t>amănuntul</a:t>
            </a:r>
            <a:r>
              <a:rPr lang="en-US" sz="1200" b="1" dirty="0">
                <a:solidFill>
                  <a:srgbClr val="0000FF"/>
                </a:solidFill>
              </a:rPr>
              <a:t> </a:t>
            </a:r>
            <a:endParaRPr lang="en-US" sz="1200" b="1" dirty="0" smtClean="0">
              <a:solidFill>
                <a:srgbClr val="0000FF"/>
              </a:solidFill>
            </a:endParaRPr>
          </a:p>
          <a:p>
            <a:r>
              <a:rPr lang="en-US" sz="1200" b="1" dirty="0" smtClean="0">
                <a:solidFill>
                  <a:srgbClr val="0000FF"/>
                </a:solidFill>
              </a:rPr>
              <a:t>( </a:t>
            </a:r>
            <a:r>
              <a:rPr lang="en-US" sz="1200" b="1" dirty="0" err="1" smtClean="0">
                <a:solidFill>
                  <a:srgbClr val="0000FF"/>
                </a:solidFill>
              </a:rPr>
              <a:t>comert</a:t>
            </a:r>
            <a:r>
              <a:rPr lang="en-US" sz="1200" b="1" dirty="0" smtClean="0">
                <a:solidFill>
                  <a:srgbClr val="0000FF"/>
                </a:solidFill>
              </a:rPr>
              <a:t>)</a:t>
            </a:r>
            <a:endParaRPr lang="en-US" sz="1200" b="1" dirty="0">
              <a:solidFill>
                <a:srgbClr val="0000FF"/>
              </a:solidFill>
            </a:endParaRPr>
          </a:p>
        </p:txBody>
      </p:sp>
      <p:sp>
        <p:nvSpPr>
          <p:cNvPr id="9" name="Rectangle 8"/>
          <p:cNvSpPr/>
          <p:nvPr/>
        </p:nvSpPr>
        <p:spPr>
          <a:xfrm>
            <a:off x="4412038" y="1320112"/>
            <a:ext cx="7465330" cy="4984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smtClean="0">
                <a:solidFill>
                  <a:srgbClr val="0000FF"/>
                </a:solidFill>
              </a:rPr>
              <a:t>Specialiştii </a:t>
            </a:r>
            <a:r>
              <a:rPr lang="en-US" sz="1300" b="1" dirty="0" err="1">
                <a:solidFill>
                  <a:srgbClr val="0000FF"/>
                </a:solidFill>
              </a:rPr>
              <a:t>în</a:t>
            </a:r>
            <a:r>
              <a:rPr lang="en-US" sz="1300" b="1" dirty="0">
                <a:solidFill>
                  <a:srgbClr val="0000FF"/>
                </a:solidFill>
              </a:rPr>
              <a:t> </a:t>
            </a:r>
            <a:r>
              <a:rPr lang="en-US" sz="1300" b="1" dirty="0" err="1">
                <a:solidFill>
                  <a:srgbClr val="0000FF"/>
                </a:solidFill>
              </a:rPr>
              <a:t>vânzarea</a:t>
            </a:r>
            <a:r>
              <a:rPr lang="en-US" sz="1300" b="1" dirty="0">
                <a:solidFill>
                  <a:srgbClr val="0000FF"/>
                </a:solidFill>
              </a:rPr>
              <a:t> de </a:t>
            </a:r>
            <a:r>
              <a:rPr lang="en-US" sz="1300" b="1" dirty="0" err="1">
                <a:solidFill>
                  <a:srgbClr val="0000FF"/>
                </a:solidFill>
              </a:rPr>
              <a:t>produse</a:t>
            </a:r>
            <a:r>
              <a:rPr lang="en-US" sz="1300" b="1" dirty="0">
                <a:solidFill>
                  <a:srgbClr val="0000FF"/>
                </a:solidFill>
              </a:rPr>
              <a:t> </a:t>
            </a:r>
            <a:r>
              <a:rPr lang="en-US" sz="1300" b="1" dirty="0" err="1">
                <a:solidFill>
                  <a:srgbClr val="0000FF"/>
                </a:solidFill>
              </a:rPr>
              <a:t>tehnice</a:t>
            </a:r>
            <a:r>
              <a:rPr lang="en-US" sz="1300" b="1" dirty="0">
                <a:solidFill>
                  <a:srgbClr val="0000FF"/>
                </a:solidFill>
              </a:rPr>
              <a:t> </a:t>
            </a:r>
            <a:r>
              <a:rPr lang="en-US" sz="1300" b="1" dirty="0" err="1">
                <a:solidFill>
                  <a:srgbClr val="0000FF"/>
                </a:solidFill>
              </a:rPr>
              <a:t>şi</a:t>
            </a:r>
            <a:r>
              <a:rPr lang="en-US" sz="1300" b="1" dirty="0">
                <a:solidFill>
                  <a:srgbClr val="0000FF"/>
                </a:solidFill>
              </a:rPr>
              <a:t> </a:t>
            </a:r>
            <a:r>
              <a:rPr lang="en-US" sz="1300" b="1" dirty="0" err="1">
                <a:solidFill>
                  <a:srgbClr val="0000FF"/>
                </a:solidFill>
              </a:rPr>
              <a:t>medicale</a:t>
            </a:r>
            <a:r>
              <a:rPr lang="en-US" sz="1300" b="1" dirty="0">
                <a:solidFill>
                  <a:srgbClr val="0000FF"/>
                </a:solidFill>
              </a:rPr>
              <a:t> (</a:t>
            </a:r>
            <a:r>
              <a:rPr lang="en-US" sz="1300" b="1" dirty="0" err="1">
                <a:solidFill>
                  <a:srgbClr val="0000FF"/>
                </a:solidFill>
              </a:rPr>
              <a:t>exclusiv</a:t>
            </a:r>
            <a:r>
              <a:rPr lang="en-US" sz="1300" b="1" dirty="0">
                <a:solidFill>
                  <a:srgbClr val="0000FF"/>
                </a:solidFill>
              </a:rPr>
              <a:t> TIC) </a:t>
            </a:r>
            <a:r>
              <a:rPr lang="en-US" sz="1300" dirty="0" err="1" smtClean="0">
                <a:solidFill>
                  <a:schemeClr val="tx1"/>
                </a:solidFill>
              </a:rPr>
              <a:t>reprezintă</a:t>
            </a:r>
            <a:r>
              <a:rPr lang="ro-RO" sz="1300" dirty="0" smtClean="0">
                <a:solidFill>
                  <a:schemeClr val="tx1"/>
                </a:solidFill>
              </a:rPr>
              <a:t> </a:t>
            </a:r>
            <a:r>
              <a:rPr lang="it-IT" sz="1300" dirty="0" err="1" smtClean="0">
                <a:solidFill>
                  <a:schemeClr val="tx1"/>
                </a:solidFill>
              </a:rPr>
              <a:t>companiile</a:t>
            </a:r>
            <a:r>
              <a:rPr lang="it-IT" sz="1300" dirty="0" smtClean="0">
                <a:solidFill>
                  <a:schemeClr val="tx1"/>
                </a:solidFill>
              </a:rPr>
              <a:t> </a:t>
            </a:r>
            <a:r>
              <a:rPr lang="it-IT" sz="1300" dirty="0" err="1">
                <a:solidFill>
                  <a:schemeClr val="tx1"/>
                </a:solidFill>
              </a:rPr>
              <a:t>în</a:t>
            </a:r>
            <a:r>
              <a:rPr lang="it-IT" sz="1300" dirty="0">
                <a:solidFill>
                  <a:schemeClr val="tx1"/>
                </a:solidFill>
              </a:rPr>
              <a:t> </a:t>
            </a:r>
            <a:r>
              <a:rPr lang="it-IT" sz="1300" dirty="0" err="1">
                <a:solidFill>
                  <a:schemeClr val="tx1"/>
                </a:solidFill>
              </a:rPr>
              <a:t>vânzarea</a:t>
            </a:r>
            <a:r>
              <a:rPr lang="it-IT" sz="1300" dirty="0">
                <a:solidFill>
                  <a:schemeClr val="tx1"/>
                </a:solidFill>
              </a:rPr>
              <a:t> </a:t>
            </a:r>
            <a:r>
              <a:rPr lang="it-IT" sz="1300" dirty="0" err="1">
                <a:solidFill>
                  <a:schemeClr val="tx1"/>
                </a:solidFill>
              </a:rPr>
              <a:t>unei</a:t>
            </a:r>
            <a:r>
              <a:rPr lang="it-IT" sz="1300" dirty="0">
                <a:solidFill>
                  <a:schemeClr val="tx1"/>
                </a:solidFill>
              </a:rPr>
              <a:t> game de </a:t>
            </a:r>
            <a:r>
              <a:rPr lang="it-IT" sz="1300" dirty="0" err="1">
                <a:solidFill>
                  <a:schemeClr val="tx1"/>
                </a:solidFill>
              </a:rPr>
              <a:t>produse</a:t>
            </a:r>
            <a:r>
              <a:rPr lang="it-IT" sz="1300" dirty="0">
                <a:solidFill>
                  <a:schemeClr val="tx1"/>
                </a:solidFill>
              </a:rPr>
              <a:t> </a:t>
            </a:r>
            <a:r>
              <a:rPr lang="it-IT" sz="1300" dirty="0" err="1">
                <a:solidFill>
                  <a:schemeClr val="tx1"/>
                </a:solidFill>
              </a:rPr>
              <a:t>şi</a:t>
            </a:r>
            <a:r>
              <a:rPr lang="it-IT" sz="1300" dirty="0">
                <a:solidFill>
                  <a:schemeClr val="tx1"/>
                </a:solidFill>
              </a:rPr>
              <a:t> </a:t>
            </a:r>
            <a:r>
              <a:rPr lang="it-IT" sz="1300" dirty="0" err="1">
                <a:solidFill>
                  <a:schemeClr val="tx1"/>
                </a:solidFill>
              </a:rPr>
              <a:t>servicii</a:t>
            </a:r>
            <a:r>
              <a:rPr lang="it-IT" sz="1300" dirty="0">
                <a:solidFill>
                  <a:schemeClr val="tx1"/>
                </a:solidFill>
              </a:rPr>
              <a:t> industriale, medicale </a:t>
            </a:r>
            <a:r>
              <a:rPr lang="it-IT" sz="1300" dirty="0" err="1" smtClean="0">
                <a:solidFill>
                  <a:schemeClr val="tx1"/>
                </a:solidFill>
              </a:rPr>
              <a:t>şi</a:t>
            </a:r>
            <a:r>
              <a:rPr lang="ro-RO" sz="1300" dirty="0" smtClean="0">
                <a:solidFill>
                  <a:schemeClr val="tx1"/>
                </a:solidFill>
              </a:rPr>
              <a:t> </a:t>
            </a:r>
            <a:r>
              <a:rPr lang="it-IT" sz="1300" dirty="0" err="1">
                <a:solidFill>
                  <a:schemeClr val="tx1"/>
                </a:solidFill>
              </a:rPr>
              <a:t>farmaceutice</a:t>
            </a:r>
            <a:r>
              <a:rPr lang="it-IT" sz="1300" dirty="0">
                <a:solidFill>
                  <a:schemeClr val="tx1"/>
                </a:solidFill>
              </a:rPr>
              <a:t>, </a:t>
            </a:r>
            <a:r>
              <a:rPr lang="it-IT" sz="1300" dirty="0" err="1">
                <a:solidFill>
                  <a:schemeClr val="tx1"/>
                </a:solidFill>
              </a:rPr>
              <a:t>servicii</a:t>
            </a:r>
            <a:r>
              <a:rPr lang="it-IT" sz="1300" dirty="0">
                <a:solidFill>
                  <a:schemeClr val="tx1"/>
                </a:solidFill>
              </a:rPr>
              <a:t> </a:t>
            </a:r>
            <a:r>
              <a:rPr lang="it-IT" sz="1300" dirty="0" err="1">
                <a:solidFill>
                  <a:schemeClr val="tx1"/>
                </a:solidFill>
              </a:rPr>
              <a:t>către</a:t>
            </a:r>
            <a:r>
              <a:rPr lang="it-IT" sz="1300" dirty="0">
                <a:solidFill>
                  <a:schemeClr val="tx1"/>
                </a:solidFill>
              </a:rPr>
              <a:t> </a:t>
            </a:r>
            <a:r>
              <a:rPr lang="it-IT" sz="1300" dirty="0" err="1">
                <a:solidFill>
                  <a:schemeClr val="tx1"/>
                </a:solidFill>
              </a:rPr>
              <a:t>unităţi</a:t>
            </a:r>
            <a:r>
              <a:rPr lang="it-IT" sz="1300" dirty="0">
                <a:solidFill>
                  <a:schemeClr val="tx1"/>
                </a:solidFill>
              </a:rPr>
              <a:t> industriale, de </a:t>
            </a:r>
            <a:r>
              <a:rPr lang="it-IT" sz="1300" dirty="0" err="1">
                <a:solidFill>
                  <a:schemeClr val="tx1"/>
                </a:solidFill>
              </a:rPr>
              <a:t>afaceri</a:t>
            </a:r>
            <a:r>
              <a:rPr lang="it-IT" sz="1300" dirty="0">
                <a:solidFill>
                  <a:schemeClr val="tx1"/>
                </a:solidFill>
              </a:rPr>
              <a:t>, </a:t>
            </a:r>
            <a:r>
              <a:rPr lang="it-IT" sz="1300" dirty="0" err="1">
                <a:solidFill>
                  <a:schemeClr val="tx1"/>
                </a:solidFill>
              </a:rPr>
              <a:t>profesionale</a:t>
            </a:r>
            <a:r>
              <a:rPr lang="it-IT" sz="1300" dirty="0">
                <a:solidFill>
                  <a:schemeClr val="tx1"/>
                </a:solidFill>
              </a:rPr>
              <a:t> </a:t>
            </a:r>
            <a:r>
              <a:rPr lang="it-IT" sz="1300" dirty="0" err="1">
                <a:solidFill>
                  <a:schemeClr val="tx1"/>
                </a:solidFill>
              </a:rPr>
              <a:t>şi</a:t>
            </a:r>
            <a:r>
              <a:rPr lang="it-IT" sz="1300" dirty="0">
                <a:solidFill>
                  <a:schemeClr val="tx1"/>
                </a:solidFill>
              </a:rPr>
              <a:t> de </a:t>
            </a:r>
            <a:r>
              <a:rPr lang="it-IT" sz="1300" dirty="0" err="1" smtClean="0">
                <a:solidFill>
                  <a:schemeClr val="tx1"/>
                </a:solidFill>
              </a:rPr>
              <a:t>altă</a:t>
            </a:r>
            <a:r>
              <a:rPr lang="ro-RO" sz="1300" dirty="0" smtClean="0">
                <a:solidFill>
                  <a:schemeClr val="tx1"/>
                </a:solidFill>
              </a:rPr>
              <a:t> </a:t>
            </a:r>
            <a:r>
              <a:rPr lang="en-US" sz="1300" dirty="0" err="1" smtClean="0">
                <a:solidFill>
                  <a:schemeClr val="tx1"/>
                </a:solidFill>
              </a:rPr>
              <a:t>natură</a:t>
            </a:r>
            <a:r>
              <a:rPr lang="en-US" sz="1300" dirty="0" smtClean="0">
                <a:solidFill>
                  <a:schemeClr val="tx1"/>
                </a:solidFill>
              </a:rPr>
              <a:t>.</a:t>
            </a:r>
            <a:endParaRPr lang="ro-RO" sz="1300" dirty="0" smtClean="0">
              <a:solidFill>
                <a:schemeClr val="tx1"/>
              </a:solidFill>
            </a:endParaRPr>
          </a:p>
          <a:p>
            <a:r>
              <a:rPr lang="en-US" sz="1300" dirty="0">
                <a:solidFill>
                  <a:schemeClr val="tx1"/>
                </a:solidFill>
              </a:rPr>
              <a:t>Sarcinile </a:t>
            </a:r>
            <a:r>
              <a:rPr lang="en-US" sz="1300" dirty="0" err="1">
                <a:solidFill>
                  <a:schemeClr val="tx1"/>
                </a:solidFill>
              </a:rPr>
              <a:t>includ</a:t>
            </a:r>
            <a:r>
              <a:rPr lang="en-US" sz="1300" dirty="0">
                <a:solidFill>
                  <a:schemeClr val="tx1"/>
                </a:solidFill>
              </a:rPr>
              <a:t> -</a:t>
            </a:r>
          </a:p>
          <a:p>
            <a:r>
              <a:rPr lang="en-US" sz="1300" dirty="0">
                <a:solidFill>
                  <a:schemeClr val="tx1"/>
                </a:solidFill>
              </a:rPr>
              <a:t>(a) </a:t>
            </a:r>
            <a:r>
              <a:rPr lang="en-US" sz="1300" dirty="0" err="1">
                <a:solidFill>
                  <a:schemeClr val="tx1"/>
                </a:solidFill>
              </a:rPr>
              <a:t>compilarea</a:t>
            </a:r>
            <a:r>
              <a:rPr lang="en-US" sz="1300" dirty="0">
                <a:solidFill>
                  <a:schemeClr val="tx1"/>
                </a:solidFill>
              </a:rPr>
              <a:t> </a:t>
            </a:r>
            <a:r>
              <a:rPr lang="en-US" sz="1300" dirty="0" err="1">
                <a:solidFill>
                  <a:schemeClr val="tx1"/>
                </a:solidFill>
              </a:rPr>
              <a:t>listelor</a:t>
            </a:r>
            <a:r>
              <a:rPr lang="en-US" sz="1300" dirty="0">
                <a:solidFill>
                  <a:schemeClr val="tx1"/>
                </a:solidFill>
              </a:rPr>
              <a:t> de </a:t>
            </a:r>
            <a:r>
              <a:rPr lang="en-US" sz="1300" dirty="0" err="1">
                <a:solidFill>
                  <a:schemeClr val="tx1"/>
                </a:solidFill>
              </a:rPr>
              <a:t>întreprinderi</a:t>
            </a:r>
            <a:r>
              <a:rPr lang="en-US" sz="1300" dirty="0">
                <a:solidFill>
                  <a:schemeClr val="tx1"/>
                </a:solidFill>
              </a:rPr>
              <a:t> </a:t>
            </a:r>
            <a:r>
              <a:rPr lang="en-US" sz="1300" dirty="0" err="1">
                <a:solidFill>
                  <a:schemeClr val="tx1"/>
                </a:solidFill>
              </a:rPr>
              <a:t>potențiale</a:t>
            </a:r>
            <a:r>
              <a:rPr lang="en-US" sz="1300" dirty="0">
                <a:solidFill>
                  <a:schemeClr val="tx1"/>
                </a:solidFill>
              </a:rPr>
              <a:t> ale </a:t>
            </a:r>
            <a:r>
              <a:rPr lang="en-US" sz="1300" dirty="0" err="1">
                <a:solidFill>
                  <a:schemeClr val="tx1"/>
                </a:solidFill>
              </a:rPr>
              <a:t>clienților</a:t>
            </a:r>
            <a:r>
              <a:rPr lang="en-US" sz="1300" dirty="0">
                <a:solidFill>
                  <a:schemeClr val="tx1"/>
                </a:solidFill>
              </a:rPr>
              <a:t> </a:t>
            </a:r>
            <a:r>
              <a:rPr lang="en-US" sz="1300" dirty="0" err="1">
                <a:solidFill>
                  <a:schemeClr val="tx1"/>
                </a:solidFill>
              </a:rPr>
              <a:t>prin</a:t>
            </a:r>
            <a:r>
              <a:rPr lang="en-US" sz="1300" dirty="0">
                <a:solidFill>
                  <a:schemeClr val="tx1"/>
                </a:solidFill>
              </a:rPr>
              <a:t> </a:t>
            </a:r>
            <a:r>
              <a:rPr lang="en-US" sz="1300" dirty="0" err="1">
                <a:solidFill>
                  <a:schemeClr val="tx1"/>
                </a:solidFill>
              </a:rPr>
              <a:t>utilizarea</a:t>
            </a:r>
            <a:r>
              <a:rPr lang="en-US" sz="1300" dirty="0">
                <a:solidFill>
                  <a:schemeClr val="tx1"/>
                </a:solidFill>
              </a:rPr>
              <a:t> </a:t>
            </a:r>
            <a:r>
              <a:rPr lang="en-US" sz="1300" dirty="0" err="1">
                <a:solidFill>
                  <a:schemeClr val="tx1"/>
                </a:solidFill>
              </a:rPr>
              <a:t>directoarelor</a:t>
            </a:r>
            <a:r>
              <a:rPr lang="en-US" sz="1300" dirty="0">
                <a:solidFill>
                  <a:schemeClr val="tx1"/>
                </a:solidFill>
              </a:rPr>
              <a:t> </a:t>
            </a:r>
            <a:r>
              <a:rPr lang="en-US" sz="1300" dirty="0" err="1">
                <a:solidFill>
                  <a:schemeClr val="tx1"/>
                </a:solidFill>
              </a:rPr>
              <a:t>și</a:t>
            </a:r>
            <a:r>
              <a:rPr lang="en-US" sz="1300" dirty="0">
                <a:solidFill>
                  <a:schemeClr val="tx1"/>
                </a:solidFill>
              </a:rPr>
              <a:t> a </a:t>
            </a:r>
            <a:r>
              <a:rPr lang="en-US" sz="1300" dirty="0" err="1">
                <a:solidFill>
                  <a:schemeClr val="tx1"/>
                </a:solidFill>
              </a:rPr>
              <a:t>altor</a:t>
            </a:r>
            <a:r>
              <a:rPr lang="en-US" sz="1300" dirty="0">
                <a:solidFill>
                  <a:schemeClr val="tx1"/>
                </a:solidFill>
              </a:rPr>
              <a:t> </a:t>
            </a:r>
            <a:r>
              <a:rPr lang="en-US" sz="1300" dirty="0" err="1">
                <a:solidFill>
                  <a:schemeClr val="tx1"/>
                </a:solidFill>
              </a:rPr>
              <a:t>surse</a:t>
            </a:r>
            <a:r>
              <a:rPr lang="en-US" sz="1300" dirty="0">
                <a:solidFill>
                  <a:schemeClr val="tx1"/>
                </a:solidFill>
              </a:rPr>
              <a:t>;</a:t>
            </a:r>
          </a:p>
          <a:p>
            <a:r>
              <a:rPr lang="en-US" sz="1300" dirty="0">
                <a:solidFill>
                  <a:schemeClr val="tx1"/>
                </a:solidFill>
              </a:rPr>
              <a:t>(b) </a:t>
            </a:r>
            <a:r>
              <a:rPr lang="en-US" sz="1300" dirty="0" err="1">
                <a:solidFill>
                  <a:schemeClr val="tx1"/>
                </a:solidFill>
              </a:rPr>
              <a:t>dobândirea</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actualizarea</a:t>
            </a:r>
            <a:r>
              <a:rPr lang="en-US" sz="1300" dirty="0">
                <a:solidFill>
                  <a:schemeClr val="tx1"/>
                </a:solidFill>
              </a:rPr>
              <a:t> </a:t>
            </a:r>
            <a:r>
              <a:rPr lang="en-US" sz="1300" dirty="0" err="1">
                <a:solidFill>
                  <a:schemeClr val="tx1"/>
                </a:solidFill>
              </a:rPr>
              <a:t>cunoștințelor</a:t>
            </a:r>
            <a:r>
              <a:rPr lang="en-US" sz="1300" dirty="0">
                <a:solidFill>
                  <a:schemeClr val="tx1"/>
                </a:solidFill>
              </a:rPr>
              <a:t> </a:t>
            </a:r>
            <a:r>
              <a:rPr lang="en-US" sz="1300" dirty="0" err="1">
                <a:solidFill>
                  <a:schemeClr val="tx1"/>
                </a:solidFill>
              </a:rPr>
              <a:t>despre</a:t>
            </a:r>
            <a:r>
              <a:rPr lang="en-US" sz="1300" dirty="0">
                <a:solidFill>
                  <a:schemeClr val="tx1"/>
                </a:solidFill>
              </a:rPr>
              <a:t> </a:t>
            </a:r>
            <a:r>
              <a:rPr lang="en-US" sz="1300" dirty="0" err="1">
                <a:solidFill>
                  <a:schemeClr val="tx1"/>
                </a:solidFill>
              </a:rPr>
              <a:t>bunurile</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serviciile</a:t>
            </a:r>
            <a:r>
              <a:rPr lang="en-US" sz="1300" dirty="0">
                <a:solidFill>
                  <a:schemeClr val="tx1"/>
                </a:solidFill>
              </a:rPr>
              <a:t> </a:t>
            </a:r>
            <a:r>
              <a:rPr lang="en-US" sz="1300" dirty="0" err="1">
                <a:solidFill>
                  <a:schemeClr val="tx1"/>
                </a:solidFill>
              </a:rPr>
              <a:t>angajatorilor</a:t>
            </a:r>
            <a:r>
              <a:rPr lang="en-US" sz="1300" dirty="0">
                <a:solidFill>
                  <a:schemeClr val="tx1"/>
                </a:solidFill>
              </a:rPr>
              <a:t> </a:t>
            </a:r>
            <a:r>
              <a:rPr lang="en-US" sz="1300" dirty="0" err="1">
                <a:solidFill>
                  <a:schemeClr val="tx1"/>
                </a:solidFill>
              </a:rPr>
              <a:t>și</a:t>
            </a:r>
            <a:r>
              <a:rPr lang="en-US" sz="1300" dirty="0">
                <a:solidFill>
                  <a:schemeClr val="tx1"/>
                </a:solidFill>
              </a:rPr>
              <a:t> a </a:t>
            </a:r>
            <a:r>
              <a:rPr lang="en-US" sz="1300" dirty="0" err="1">
                <a:solidFill>
                  <a:schemeClr val="tx1"/>
                </a:solidFill>
              </a:rPr>
              <a:t>concurenților</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despre</a:t>
            </a:r>
            <a:r>
              <a:rPr lang="en-US" sz="1300" dirty="0">
                <a:solidFill>
                  <a:schemeClr val="tx1"/>
                </a:solidFill>
              </a:rPr>
              <a:t> </a:t>
            </a:r>
            <a:r>
              <a:rPr lang="en-US" sz="1300" dirty="0" err="1">
                <a:solidFill>
                  <a:schemeClr val="tx1"/>
                </a:solidFill>
              </a:rPr>
              <a:t>condițiile</a:t>
            </a:r>
            <a:r>
              <a:rPr lang="en-US" sz="1300" dirty="0">
                <a:solidFill>
                  <a:schemeClr val="tx1"/>
                </a:solidFill>
              </a:rPr>
              <a:t> </a:t>
            </a:r>
            <a:r>
              <a:rPr lang="en-US" sz="1300" dirty="0" err="1">
                <a:solidFill>
                  <a:schemeClr val="tx1"/>
                </a:solidFill>
              </a:rPr>
              <a:t>pieței</a:t>
            </a:r>
            <a:r>
              <a:rPr lang="en-US" sz="1300" dirty="0">
                <a:solidFill>
                  <a:schemeClr val="tx1"/>
                </a:solidFill>
              </a:rPr>
              <a:t>;</a:t>
            </a:r>
          </a:p>
          <a:p>
            <a:r>
              <a:rPr lang="en-US" sz="1300" dirty="0">
                <a:solidFill>
                  <a:schemeClr val="tx1"/>
                </a:solidFill>
              </a:rPr>
              <a:t>(c) </a:t>
            </a:r>
            <a:r>
              <a:rPr lang="en-US" sz="1300" dirty="0" err="1">
                <a:solidFill>
                  <a:schemeClr val="tx1"/>
                </a:solidFill>
              </a:rPr>
              <a:t>vizitarea</a:t>
            </a:r>
            <a:r>
              <a:rPr lang="en-US" sz="1300" dirty="0">
                <a:solidFill>
                  <a:schemeClr val="tx1"/>
                </a:solidFill>
              </a:rPr>
              <a:t> </a:t>
            </a:r>
            <a:r>
              <a:rPr lang="en-US" sz="1300" dirty="0" err="1">
                <a:solidFill>
                  <a:schemeClr val="tx1"/>
                </a:solidFill>
              </a:rPr>
              <a:t>afacerilor</a:t>
            </a:r>
            <a:r>
              <a:rPr lang="en-US" sz="1300" dirty="0">
                <a:solidFill>
                  <a:schemeClr val="tx1"/>
                </a:solidFill>
              </a:rPr>
              <a:t> </a:t>
            </a:r>
            <a:r>
              <a:rPr lang="en-US" sz="1300" dirty="0" err="1">
                <a:solidFill>
                  <a:schemeClr val="tx1"/>
                </a:solidFill>
              </a:rPr>
              <a:t>clienților</a:t>
            </a:r>
            <a:r>
              <a:rPr lang="en-US" sz="1300" dirty="0">
                <a:solidFill>
                  <a:schemeClr val="tx1"/>
                </a:solidFill>
              </a:rPr>
              <a:t> </a:t>
            </a:r>
            <a:r>
              <a:rPr lang="en-US" sz="1300" dirty="0" err="1">
                <a:solidFill>
                  <a:schemeClr val="tx1"/>
                </a:solidFill>
              </a:rPr>
              <a:t>obișnuiți</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potențiali</a:t>
            </a:r>
            <a:r>
              <a:rPr lang="en-US" sz="1300" dirty="0">
                <a:solidFill>
                  <a:schemeClr val="tx1"/>
                </a:solidFill>
              </a:rPr>
              <a:t> pentru a </a:t>
            </a:r>
            <a:r>
              <a:rPr lang="en-US" sz="1300" dirty="0" err="1">
                <a:solidFill>
                  <a:schemeClr val="tx1"/>
                </a:solidFill>
              </a:rPr>
              <a:t>stabili</a:t>
            </a:r>
            <a:r>
              <a:rPr lang="en-US" sz="1300" dirty="0">
                <a:solidFill>
                  <a:schemeClr val="tx1"/>
                </a:solidFill>
              </a:rPr>
              <a:t> </a:t>
            </a:r>
            <a:r>
              <a:rPr lang="en-US" sz="1300" dirty="0" err="1">
                <a:solidFill>
                  <a:schemeClr val="tx1"/>
                </a:solidFill>
              </a:rPr>
              <a:t>și</a:t>
            </a:r>
            <a:r>
              <a:rPr lang="en-US" sz="1300" dirty="0">
                <a:solidFill>
                  <a:schemeClr val="tx1"/>
                </a:solidFill>
              </a:rPr>
              <a:t> a </a:t>
            </a:r>
            <a:r>
              <a:rPr lang="en-US" sz="1300" dirty="0" err="1">
                <a:solidFill>
                  <a:schemeClr val="tx1"/>
                </a:solidFill>
              </a:rPr>
              <a:t>acționa</a:t>
            </a:r>
            <a:r>
              <a:rPr lang="en-US" sz="1300" dirty="0">
                <a:solidFill>
                  <a:schemeClr val="tx1"/>
                </a:solidFill>
              </a:rPr>
              <a:t> </a:t>
            </a:r>
            <a:r>
              <a:rPr lang="en-US" sz="1300" dirty="0" err="1">
                <a:solidFill>
                  <a:schemeClr val="tx1"/>
                </a:solidFill>
              </a:rPr>
              <a:t>în</a:t>
            </a:r>
            <a:r>
              <a:rPr lang="en-US" sz="1300" dirty="0">
                <a:solidFill>
                  <a:schemeClr val="tx1"/>
                </a:solidFill>
              </a:rPr>
              <a:t> </a:t>
            </a:r>
            <a:r>
              <a:rPr lang="en-US" sz="1300" dirty="0" err="1">
                <a:solidFill>
                  <a:schemeClr val="tx1"/>
                </a:solidFill>
              </a:rPr>
              <a:t>legătură</a:t>
            </a:r>
            <a:r>
              <a:rPr lang="en-US" sz="1300" dirty="0">
                <a:solidFill>
                  <a:schemeClr val="tx1"/>
                </a:solidFill>
              </a:rPr>
              <a:t> cu </a:t>
            </a:r>
            <a:r>
              <a:rPr lang="en-US" sz="1300" dirty="0" err="1">
                <a:solidFill>
                  <a:schemeClr val="tx1"/>
                </a:solidFill>
              </a:rPr>
              <a:t>oportunitățile</a:t>
            </a:r>
            <a:r>
              <a:rPr lang="en-US" sz="1300" dirty="0">
                <a:solidFill>
                  <a:schemeClr val="tx1"/>
                </a:solidFill>
              </a:rPr>
              <a:t> de </a:t>
            </a:r>
            <a:r>
              <a:rPr lang="en-US" sz="1300" dirty="0" err="1">
                <a:solidFill>
                  <a:schemeClr val="tx1"/>
                </a:solidFill>
              </a:rPr>
              <a:t>vânzare</a:t>
            </a:r>
            <a:r>
              <a:rPr lang="en-US" sz="1300" dirty="0">
                <a:solidFill>
                  <a:schemeClr val="tx1"/>
                </a:solidFill>
              </a:rPr>
              <a:t>;</a:t>
            </a:r>
          </a:p>
          <a:p>
            <a:r>
              <a:rPr lang="en-US" sz="1300" dirty="0">
                <a:solidFill>
                  <a:schemeClr val="tx1"/>
                </a:solidFill>
              </a:rPr>
              <a:t>(d) </a:t>
            </a:r>
            <a:r>
              <a:rPr lang="en-US" sz="1300" dirty="0" err="1">
                <a:solidFill>
                  <a:schemeClr val="tx1"/>
                </a:solidFill>
              </a:rPr>
              <a:t>evaluarea</a:t>
            </a:r>
            <a:r>
              <a:rPr lang="en-US" sz="1300" dirty="0">
                <a:solidFill>
                  <a:schemeClr val="tx1"/>
                </a:solidFill>
              </a:rPr>
              <a:t> </a:t>
            </a:r>
            <a:r>
              <a:rPr lang="en-US" sz="1300" dirty="0" err="1">
                <a:solidFill>
                  <a:schemeClr val="tx1"/>
                </a:solidFill>
              </a:rPr>
              <a:t>nevoilor</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resurselor</a:t>
            </a:r>
            <a:r>
              <a:rPr lang="en-US" sz="1300" dirty="0">
                <a:solidFill>
                  <a:schemeClr val="tx1"/>
                </a:solidFill>
              </a:rPr>
              <a:t> </a:t>
            </a:r>
            <a:r>
              <a:rPr lang="en-US" sz="1300" dirty="0" err="1">
                <a:solidFill>
                  <a:schemeClr val="tx1"/>
                </a:solidFill>
              </a:rPr>
              <a:t>clienților</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recomandarea</a:t>
            </a:r>
            <a:r>
              <a:rPr lang="en-US" sz="1300" dirty="0">
                <a:solidFill>
                  <a:schemeClr val="tx1"/>
                </a:solidFill>
              </a:rPr>
              <a:t> </a:t>
            </a:r>
            <a:r>
              <a:rPr lang="en-US" sz="1300" dirty="0" err="1">
                <a:solidFill>
                  <a:schemeClr val="tx1"/>
                </a:solidFill>
              </a:rPr>
              <a:t>unor</a:t>
            </a:r>
            <a:r>
              <a:rPr lang="en-US" sz="1300" dirty="0">
                <a:solidFill>
                  <a:schemeClr val="tx1"/>
                </a:solidFill>
              </a:rPr>
              <a:t> </a:t>
            </a:r>
            <a:r>
              <a:rPr lang="en-US" sz="1300" dirty="0" err="1">
                <a:solidFill>
                  <a:schemeClr val="tx1"/>
                </a:solidFill>
              </a:rPr>
              <a:t>bunuri</a:t>
            </a:r>
            <a:r>
              <a:rPr lang="en-US" sz="1300" dirty="0">
                <a:solidFill>
                  <a:schemeClr val="tx1"/>
                </a:solidFill>
              </a:rPr>
              <a:t> </a:t>
            </a:r>
            <a:r>
              <a:rPr lang="en-US" sz="1300" dirty="0" err="1">
                <a:solidFill>
                  <a:schemeClr val="tx1"/>
                </a:solidFill>
              </a:rPr>
              <a:t>sau</a:t>
            </a:r>
            <a:r>
              <a:rPr lang="en-US" sz="1300" dirty="0">
                <a:solidFill>
                  <a:schemeClr val="tx1"/>
                </a:solidFill>
              </a:rPr>
              <a:t> </a:t>
            </a:r>
            <a:r>
              <a:rPr lang="en-US" sz="1300" dirty="0" err="1">
                <a:solidFill>
                  <a:schemeClr val="tx1"/>
                </a:solidFill>
              </a:rPr>
              <a:t>servicii</a:t>
            </a:r>
            <a:r>
              <a:rPr lang="en-US" sz="1300" dirty="0">
                <a:solidFill>
                  <a:schemeClr val="tx1"/>
                </a:solidFill>
              </a:rPr>
              <a:t> </a:t>
            </a:r>
            <a:r>
              <a:rPr lang="en-US" sz="1300" dirty="0" err="1">
                <a:solidFill>
                  <a:schemeClr val="tx1"/>
                </a:solidFill>
              </a:rPr>
              <a:t>adecvate</a:t>
            </a:r>
            <a:r>
              <a:rPr lang="en-US" sz="1300" dirty="0">
                <a:solidFill>
                  <a:schemeClr val="tx1"/>
                </a:solidFill>
              </a:rPr>
              <a:t>;</a:t>
            </a:r>
          </a:p>
          <a:p>
            <a:r>
              <a:rPr lang="en-US" sz="1300" dirty="0">
                <a:solidFill>
                  <a:schemeClr val="tx1"/>
                </a:solidFill>
              </a:rPr>
              <a:t>(e) </a:t>
            </a:r>
            <a:r>
              <a:rPr lang="en-US" sz="1300" dirty="0" err="1">
                <a:solidFill>
                  <a:schemeClr val="tx1"/>
                </a:solidFill>
              </a:rPr>
              <a:t>furnizarea</a:t>
            </a:r>
            <a:r>
              <a:rPr lang="en-US" sz="1300" dirty="0">
                <a:solidFill>
                  <a:schemeClr val="tx1"/>
                </a:solidFill>
              </a:rPr>
              <a:t> de </a:t>
            </a:r>
            <a:r>
              <a:rPr lang="en-US" sz="1300" dirty="0" err="1">
                <a:solidFill>
                  <a:schemeClr val="tx1"/>
                </a:solidFill>
              </a:rPr>
              <a:t>contribuții</a:t>
            </a:r>
            <a:r>
              <a:rPr lang="en-US" sz="1300" dirty="0">
                <a:solidFill>
                  <a:schemeClr val="tx1"/>
                </a:solidFill>
              </a:rPr>
              <a:t> la </a:t>
            </a:r>
            <a:r>
              <a:rPr lang="en-US" sz="1300" dirty="0" err="1">
                <a:solidFill>
                  <a:schemeClr val="tx1"/>
                </a:solidFill>
              </a:rPr>
              <a:t>proiectarea</a:t>
            </a:r>
            <a:r>
              <a:rPr lang="en-US" sz="1300" dirty="0">
                <a:solidFill>
                  <a:schemeClr val="tx1"/>
                </a:solidFill>
              </a:rPr>
              <a:t> </a:t>
            </a:r>
            <a:r>
              <a:rPr lang="en-US" sz="1300" dirty="0" err="1">
                <a:solidFill>
                  <a:schemeClr val="tx1"/>
                </a:solidFill>
              </a:rPr>
              <a:t>produselor</a:t>
            </a:r>
            <a:r>
              <a:rPr lang="en-US" sz="1300" dirty="0">
                <a:solidFill>
                  <a:schemeClr val="tx1"/>
                </a:solidFill>
              </a:rPr>
              <a:t> </a:t>
            </a:r>
            <a:r>
              <a:rPr lang="en-US" sz="1300" dirty="0" err="1">
                <a:solidFill>
                  <a:schemeClr val="tx1"/>
                </a:solidFill>
              </a:rPr>
              <a:t>în</a:t>
            </a:r>
            <a:r>
              <a:rPr lang="en-US" sz="1300" dirty="0">
                <a:solidFill>
                  <a:schemeClr val="tx1"/>
                </a:solidFill>
              </a:rPr>
              <a:t> </a:t>
            </a:r>
            <a:r>
              <a:rPr lang="en-US" sz="1300" dirty="0" err="1">
                <a:solidFill>
                  <a:schemeClr val="tx1"/>
                </a:solidFill>
              </a:rPr>
              <a:t>cazul</a:t>
            </a:r>
            <a:r>
              <a:rPr lang="en-US" sz="1300" dirty="0">
                <a:solidFill>
                  <a:schemeClr val="tx1"/>
                </a:solidFill>
              </a:rPr>
              <a:t> </a:t>
            </a:r>
            <a:r>
              <a:rPr lang="en-US" sz="1300" dirty="0" err="1">
                <a:solidFill>
                  <a:schemeClr val="tx1"/>
                </a:solidFill>
              </a:rPr>
              <a:t>în</a:t>
            </a:r>
            <a:r>
              <a:rPr lang="en-US" sz="1300" dirty="0">
                <a:solidFill>
                  <a:schemeClr val="tx1"/>
                </a:solidFill>
              </a:rPr>
              <a:t> care </a:t>
            </a:r>
            <a:r>
              <a:rPr lang="en-US" sz="1300" dirty="0" err="1">
                <a:solidFill>
                  <a:schemeClr val="tx1"/>
                </a:solidFill>
              </a:rPr>
              <a:t>bunurile</a:t>
            </a:r>
            <a:r>
              <a:rPr lang="en-US" sz="1300" dirty="0">
                <a:solidFill>
                  <a:schemeClr val="tx1"/>
                </a:solidFill>
              </a:rPr>
              <a:t> </a:t>
            </a:r>
            <a:r>
              <a:rPr lang="en-US" sz="1300" dirty="0" err="1">
                <a:solidFill>
                  <a:schemeClr val="tx1"/>
                </a:solidFill>
              </a:rPr>
              <a:t>sau</a:t>
            </a:r>
            <a:r>
              <a:rPr lang="en-US" sz="1300" dirty="0">
                <a:solidFill>
                  <a:schemeClr val="tx1"/>
                </a:solidFill>
              </a:rPr>
              <a:t> </a:t>
            </a:r>
            <a:r>
              <a:rPr lang="en-US" sz="1300" dirty="0" err="1">
                <a:solidFill>
                  <a:schemeClr val="tx1"/>
                </a:solidFill>
              </a:rPr>
              <a:t>serviciile</a:t>
            </a:r>
            <a:r>
              <a:rPr lang="en-US" sz="1300" dirty="0">
                <a:solidFill>
                  <a:schemeClr val="tx1"/>
                </a:solidFill>
              </a:rPr>
              <a:t> </a:t>
            </a:r>
            <a:r>
              <a:rPr lang="en-US" sz="1300" dirty="0" err="1">
                <a:solidFill>
                  <a:schemeClr val="tx1"/>
                </a:solidFill>
              </a:rPr>
              <a:t>trebuie</a:t>
            </a:r>
            <a:r>
              <a:rPr lang="en-US" sz="1300" dirty="0">
                <a:solidFill>
                  <a:schemeClr val="tx1"/>
                </a:solidFill>
              </a:rPr>
              <a:t> </a:t>
            </a:r>
            <a:r>
              <a:rPr lang="en-US" sz="1300" dirty="0" err="1">
                <a:solidFill>
                  <a:schemeClr val="tx1"/>
                </a:solidFill>
              </a:rPr>
              <a:t>adaptate</a:t>
            </a:r>
            <a:r>
              <a:rPr lang="en-US" sz="1300" dirty="0">
                <a:solidFill>
                  <a:schemeClr val="tx1"/>
                </a:solidFill>
              </a:rPr>
              <a:t> </a:t>
            </a:r>
            <a:r>
              <a:rPr lang="en-US" sz="1300" dirty="0" err="1">
                <a:solidFill>
                  <a:schemeClr val="tx1"/>
                </a:solidFill>
              </a:rPr>
              <a:t>nevoilor</a:t>
            </a:r>
            <a:r>
              <a:rPr lang="en-US" sz="1300" dirty="0">
                <a:solidFill>
                  <a:schemeClr val="tx1"/>
                </a:solidFill>
              </a:rPr>
              <a:t> </a:t>
            </a:r>
            <a:r>
              <a:rPr lang="en-US" sz="1300" dirty="0" err="1">
                <a:solidFill>
                  <a:schemeClr val="tx1"/>
                </a:solidFill>
              </a:rPr>
              <a:t>clienților</a:t>
            </a:r>
            <a:r>
              <a:rPr lang="en-US" sz="1300" dirty="0">
                <a:solidFill>
                  <a:schemeClr val="tx1"/>
                </a:solidFill>
              </a:rPr>
              <a:t>;</a:t>
            </a:r>
          </a:p>
          <a:p>
            <a:r>
              <a:rPr lang="en-US" sz="1300" dirty="0">
                <a:solidFill>
                  <a:schemeClr val="tx1"/>
                </a:solidFill>
              </a:rPr>
              <a:t>(f) </a:t>
            </a:r>
            <a:r>
              <a:rPr lang="en-US" sz="1300" dirty="0" err="1">
                <a:solidFill>
                  <a:schemeClr val="tx1"/>
                </a:solidFill>
              </a:rPr>
              <a:t>elaborarea</a:t>
            </a:r>
            <a:r>
              <a:rPr lang="en-US" sz="1300" dirty="0">
                <a:solidFill>
                  <a:schemeClr val="tx1"/>
                </a:solidFill>
              </a:rPr>
              <a:t> de </a:t>
            </a:r>
            <a:r>
              <a:rPr lang="en-US" sz="1300" dirty="0" err="1">
                <a:solidFill>
                  <a:schemeClr val="tx1"/>
                </a:solidFill>
              </a:rPr>
              <a:t>rapoarte</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propuneri</a:t>
            </a:r>
            <a:r>
              <a:rPr lang="en-US" sz="1300" dirty="0">
                <a:solidFill>
                  <a:schemeClr val="tx1"/>
                </a:solidFill>
              </a:rPr>
              <a:t> </a:t>
            </a:r>
            <a:r>
              <a:rPr lang="en-US" sz="1300" dirty="0" err="1">
                <a:solidFill>
                  <a:schemeClr val="tx1"/>
                </a:solidFill>
              </a:rPr>
              <a:t>în</a:t>
            </a:r>
            <a:r>
              <a:rPr lang="en-US" sz="1300" dirty="0">
                <a:solidFill>
                  <a:schemeClr val="tx1"/>
                </a:solidFill>
              </a:rPr>
              <a:t> </a:t>
            </a:r>
            <a:r>
              <a:rPr lang="en-US" sz="1300" dirty="0" err="1">
                <a:solidFill>
                  <a:schemeClr val="tx1"/>
                </a:solidFill>
              </a:rPr>
              <a:t>cadrul</a:t>
            </a:r>
            <a:r>
              <a:rPr lang="en-US" sz="1300" dirty="0">
                <a:solidFill>
                  <a:schemeClr val="tx1"/>
                </a:solidFill>
              </a:rPr>
              <a:t> </a:t>
            </a:r>
            <a:r>
              <a:rPr lang="en-US" sz="1300" dirty="0" err="1">
                <a:solidFill>
                  <a:schemeClr val="tx1"/>
                </a:solidFill>
              </a:rPr>
              <a:t>prezentărilor</a:t>
            </a:r>
            <a:r>
              <a:rPr lang="en-US" sz="1300" dirty="0">
                <a:solidFill>
                  <a:schemeClr val="tx1"/>
                </a:solidFill>
              </a:rPr>
              <a:t> de </a:t>
            </a:r>
            <a:r>
              <a:rPr lang="en-US" sz="1300" dirty="0" err="1">
                <a:solidFill>
                  <a:schemeClr val="tx1"/>
                </a:solidFill>
              </a:rPr>
              <a:t>vânzări</a:t>
            </a:r>
            <a:r>
              <a:rPr lang="en-US" sz="1300" dirty="0">
                <a:solidFill>
                  <a:schemeClr val="tx1"/>
                </a:solidFill>
              </a:rPr>
              <a:t> pentru a </a:t>
            </a:r>
            <a:r>
              <a:rPr lang="en-US" sz="1300" dirty="0" err="1">
                <a:solidFill>
                  <a:schemeClr val="tx1"/>
                </a:solidFill>
              </a:rPr>
              <a:t>demonstra</a:t>
            </a:r>
            <a:r>
              <a:rPr lang="en-US" sz="1300" dirty="0">
                <a:solidFill>
                  <a:schemeClr val="tx1"/>
                </a:solidFill>
              </a:rPr>
              <a:t> </a:t>
            </a:r>
            <a:r>
              <a:rPr lang="en-US" sz="1300" dirty="0" err="1">
                <a:solidFill>
                  <a:schemeClr val="tx1"/>
                </a:solidFill>
              </a:rPr>
              <a:t>avantajele</a:t>
            </a:r>
            <a:r>
              <a:rPr lang="en-US" sz="1300" dirty="0">
                <a:solidFill>
                  <a:schemeClr val="tx1"/>
                </a:solidFill>
              </a:rPr>
              <a:t> </a:t>
            </a:r>
            <a:r>
              <a:rPr lang="en-US" sz="1300" dirty="0" err="1">
                <a:solidFill>
                  <a:schemeClr val="tx1"/>
                </a:solidFill>
              </a:rPr>
              <a:t>utilizării</a:t>
            </a:r>
            <a:r>
              <a:rPr lang="en-US" sz="1300" dirty="0">
                <a:solidFill>
                  <a:schemeClr val="tx1"/>
                </a:solidFill>
              </a:rPr>
              <a:t> </a:t>
            </a:r>
            <a:r>
              <a:rPr lang="en-US" sz="1300" dirty="0" err="1">
                <a:solidFill>
                  <a:schemeClr val="tx1"/>
                </a:solidFill>
              </a:rPr>
              <a:t>bunurilor</a:t>
            </a:r>
            <a:r>
              <a:rPr lang="en-US" sz="1300" dirty="0">
                <a:solidFill>
                  <a:schemeClr val="tx1"/>
                </a:solidFill>
              </a:rPr>
              <a:t> </a:t>
            </a:r>
            <a:r>
              <a:rPr lang="en-US" sz="1300" dirty="0" err="1">
                <a:solidFill>
                  <a:schemeClr val="tx1"/>
                </a:solidFill>
              </a:rPr>
              <a:t>sau</a:t>
            </a:r>
            <a:r>
              <a:rPr lang="en-US" sz="1300" dirty="0">
                <a:solidFill>
                  <a:schemeClr val="tx1"/>
                </a:solidFill>
              </a:rPr>
              <a:t> </a:t>
            </a:r>
            <a:r>
              <a:rPr lang="en-US" sz="1300" dirty="0" err="1">
                <a:solidFill>
                  <a:schemeClr val="tx1"/>
                </a:solidFill>
              </a:rPr>
              <a:t>serviciilor</a:t>
            </a:r>
            <a:r>
              <a:rPr lang="en-US" sz="1300" dirty="0">
                <a:solidFill>
                  <a:schemeClr val="tx1"/>
                </a:solidFill>
              </a:rPr>
              <a:t>;</a:t>
            </a:r>
          </a:p>
          <a:p>
            <a:r>
              <a:rPr lang="en-US" sz="1300" dirty="0">
                <a:solidFill>
                  <a:schemeClr val="tx1"/>
                </a:solidFill>
              </a:rPr>
              <a:t>(g) </a:t>
            </a:r>
            <a:r>
              <a:rPr lang="en-US" sz="1300" dirty="0" err="1">
                <a:solidFill>
                  <a:schemeClr val="tx1"/>
                </a:solidFill>
              </a:rPr>
              <a:t>estimarea</a:t>
            </a:r>
            <a:r>
              <a:rPr lang="en-US" sz="1300" dirty="0">
                <a:solidFill>
                  <a:schemeClr val="tx1"/>
                </a:solidFill>
              </a:rPr>
              <a:t> </a:t>
            </a:r>
            <a:r>
              <a:rPr lang="en-US" sz="1300" dirty="0" err="1">
                <a:solidFill>
                  <a:schemeClr val="tx1"/>
                </a:solidFill>
              </a:rPr>
              <a:t>costurilor</a:t>
            </a:r>
            <a:r>
              <a:rPr lang="en-US" sz="1300" dirty="0">
                <a:solidFill>
                  <a:schemeClr val="tx1"/>
                </a:solidFill>
              </a:rPr>
              <a:t> </a:t>
            </a:r>
            <a:r>
              <a:rPr lang="en-US" sz="1300" dirty="0" err="1">
                <a:solidFill>
                  <a:schemeClr val="tx1"/>
                </a:solidFill>
              </a:rPr>
              <a:t>instalării</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întreținerii</a:t>
            </a:r>
            <a:r>
              <a:rPr lang="en-US" sz="1300" dirty="0">
                <a:solidFill>
                  <a:schemeClr val="tx1"/>
                </a:solidFill>
              </a:rPr>
              <a:t> </a:t>
            </a:r>
            <a:r>
              <a:rPr lang="en-US" sz="1300" dirty="0" err="1">
                <a:solidFill>
                  <a:schemeClr val="tx1"/>
                </a:solidFill>
              </a:rPr>
              <a:t>echipamentelor</a:t>
            </a:r>
            <a:r>
              <a:rPr lang="en-US" sz="1300" dirty="0">
                <a:solidFill>
                  <a:schemeClr val="tx1"/>
                </a:solidFill>
              </a:rPr>
              <a:t> </a:t>
            </a:r>
            <a:r>
              <a:rPr lang="en-US" sz="1300" dirty="0" err="1">
                <a:solidFill>
                  <a:schemeClr val="tx1"/>
                </a:solidFill>
              </a:rPr>
              <a:t>sau</a:t>
            </a:r>
            <a:r>
              <a:rPr lang="en-US" sz="1300" dirty="0">
                <a:solidFill>
                  <a:schemeClr val="tx1"/>
                </a:solidFill>
              </a:rPr>
              <a:t> </a:t>
            </a:r>
            <a:r>
              <a:rPr lang="en-US" sz="1300" dirty="0" err="1">
                <a:solidFill>
                  <a:schemeClr val="tx1"/>
                </a:solidFill>
              </a:rPr>
              <a:t>serviciilor</a:t>
            </a:r>
            <a:r>
              <a:rPr lang="en-US" sz="1300" dirty="0">
                <a:solidFill>
                  <a:schemeClr val="tx1"/>
                </a:solidFill>
              </a:rPr>
              <a:t>;</a:t>
            </a:r>
          </a:p>
          <a:p>
            <a:r>
              <a:rPr lang="en-US" sz="1300" dirty="0">
                <a:solidFill>
                  <a:schemeClr val="tx1"/>
                </a:solidFill>
              </a:rPr>
              <a:t>(h) </a:t>
            </a:r>
            <a:r>
              <a:rPr lang="en-US" sz="1300" dirty="0" err="1">
                <a:solidFill>
                  <a:schemeClr val="tx1"/>
                </a:solidFill>
              </a:rPr>
              <a:t>monitorizarea</a:t>
            </a:r>
            <a:r>
              <a:rPr lang="en-US" sz="1300" dirty="0">
                <a:solidFill>
                  <a:schemeClr val="tx1"/>
                </a:solidFill>
              </a:rPr>
              <a:t> </a:t>
            </a:r>
            <a:r>
              <a:rPr lang="en-US" sz="1300" dirty="0" err="1">
                <a:solidFill>
                  <a:schemeClr val="tx1"/>
                </a:solidFill>
              </a:rPr>
              <a:t>nevoilor</a:t>
            </a:r>
            <a:r>
              <a:rPr lang="en-US" sz="1300" dirty="0">
                <a:solidFill>
                  <a:schemeClr val="tx1"/>
                </a:solidFill>
              </a:rPr>
              <a:t> </a:t>
            </a:r>
            <a:r>
              <a:rPr lang="en-US" sz="1300" dirty="0" err="1">
                <a:solidFill>
                  <a:schemeClr val="tx1"/>
                </a:solidFill>
              </a:rPr>
              <a:t>clienților</a:t>
            </a:r>
            <a:r>
              <a:rPr lang="en-US" sz="1300" dirty="0">
                <a:solidFill>
                  <a:schemeClr val="tx1"/>
                </a:solidFill>
              </a:rPr>
              <a:t> </a:t>
            </a:r>
            <a:r>
              <a:rPr lang="en-US" sz="1300" dirty="0" err="1">
                <a:solidFill>
                  <a:schemeClr val="tx1"/>
                </a:solidFill>
              </a:rPr>
              <a:t>în</a:t>
            </a:r>
            <a:r>
              <a:rPr lang="en-US" sz="1300" dirty="0">
                <a:solidFill>
                  <a:schemeClr val="tx1"/>
                </a:solidFill>
              </a:rPr>
              <a:t> </a:t>
            </a:r>
            <a:r>
              <a:rPr lang="en-US" sz="1300" dirty="0" err="1">
                <a:solidFill>
                  <a:schemeClr val="tx1"/>
                </a:solidFill>
              </a:rPr>
              <a:t>schimbare</a:t>
            </a:r>
            <a:r>
              <a:rPr lang="en-US" sz="1300" dirty="0">
                <a:solidFill>
                  <a:schemeClr val="tx1"/>
                </a:solidFill>
              </a:rPr>
              <a:t> </a:t>
            </a:r>
            <a:r>
              <a:rPr lang="en-US" sz="1300" dirty="0" err="1">
                <a:solidFill>
                  <a:schemeClr val="tx1"/>
                </a:solidFill>
              </a:rPr>
              <a:t>și</a:t>
            </a:r>
            <a:r>
              <a:rPr lang="en-US" sz="1300" dirty="0">
                <a:solidFill>
                  <a:schemeClr val="tx1"/>
                </a:solidFill>
              </a:rPr>
              <a:t> a </a:t>
            </a:r>
            <a:r>
              <a:rPr lang="en-US" sz="1300" dirty="0" err="1">
                <a:solidFill>
                  <a:schemeClr val="tx1"/>
                </a:solidFill>
              </a:rPr>
              <a:t>activității</a:t>
            </a:r>
            <a:r>
              <a:rPr lang="en-US" sz="1300" dirty="0">
                <a:solidFill>
                  <a:schemeClr val="tx1"/>
                </a:solidFill>
              </a:rPr>
              <a:t> </a:t>
            </a:r>
            <a:r>
              <a:rPr lang="en-US" sz="1300" dirty="0" err="1">
                <a:solidFill>
                  <a:schemeClr val="tx1"/>
                </a:solidFill>
              </a:rPr>
              <a:t>concurenților</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raportarea</a:t>
            </a:r>
            <a:r>
              <a:rPr lang="en-US" sz="1300" dirty="0">
                <a:solidFill>
                  <a:schemeClr val="tx1"/>
                </a:solidFill>
              </a:rPr>
              <a:t> </a:t>
            </a:r>
            <a:r>
              <a:rPr lang="en-US" sz="1300" dirty="0" err="1">
                <a:solidFill>
                  <a:schemeClr val="tx1"/>
                </a:solidFill>
              </a:rPr>
              <a:t>acestor</a:t>
            </a:r>
            <a:r>
              <a:rPr lang="en-US" sz="1300" dirty="0">
                <a:solidFill>
                  <a:schemeClr val="tx1"/>
                </a:solidFill>
              </a:rPr>
              <a:t> </a:t>
            </a:r>
            <a:r>
              <a:rPr lang="en-US" sz="1300" dirty="0" err="1">
                <a:solidFill>
                  <a:schemeClr val="tx1"/>
                </a:solidFill>
              </a:rPr>
              <a:t>evoluții</a:t>
            </a:r>
            <a:r>
              <a:rPr lang="en-US" sz="1300" dirty="0">
                <a:solidFill>
                  <a:schemeClr val="tx1"/>
                </a:solidFill>
              </a:rPr>
              <a:t> </a:t>
            </a:r>
            <a:r>
              <a:rPr lang="en-US" sz="1300" dirty="0" err="1">
                <a:solidFill>
                  <a:schemeClr val="tx1"/>
                </a:solidFill>
              </a:rPr>
              <a:t>către</a:t>
            </a:r>
            <a:r>
              <a:rPr lang="en-US" sz="1300" dirty="0">
                <a:solidFill>
                  <a:schemeClr val="tx1"/>
                </a:solidFill>
              </a:rPr>
              <a:t> </a:t>
            </a:r>
            <a:r>
              <a:rPr lang="en-US" sz="1300" dirty="0" err="1">
                <a:solidFill>
                  <a:schemeClr val="tx1"/>
                </a:solidFill>
              </a:rPr>
              <a:t>managementul</a:t>
            </a:r>
            <a:r>
              <a:rPr lang="en-US" sz="1300" dirty="0">
                <a:solidFill>
                  <a:schemeClr val="tx1"/>
                </a:solidFill>
              </a:rPr>
              <a:t> </a:t>
            </a:r>
            <a:r>
              <a:rPr lang="en-US" sz="1300" dirty="0" err="1">
                <a:solidFill>
                  <a:schemeClr val="tx1"/>
                </a:solidFill>
              </a:rPr>
              <a:t>vânzărilor</a:t>
            </a:r>
            <a:r>
              <a:rPr lang="en-US" sz="1300" dirty="0">
                <a:solidFill>
                  <a:schemeClr val="tx1"/>
                </a:solidFill>
              </a:rPr>
              <a:t>;</a:t>
            </a:r>
          </a:p>
          <a:p>
            <a:r>
              <a:rPr lang="en-US" sz="1300" dirty="0">
                <a:solidFill>
                  <a:schemeClr val="tx1"/>
                </a:solidFill>
              </a:rPr>
              <a:t>(</a:t>
            </a:r>
            <a:r>
              <a:rPr lang="en-US" sz="1300" dirty="0" err="1">
                <a:solidFill>
                  <a:schemeClr val="tx1"/>
                </a:solidFill>
              </a:rPr>
              <a:t>i</a:t>
            </a:r>
            <a:r>
              <a:rPr lang="en-US" sz="1300" dirty="0">
                <a:solidFill>
                  <a:schemeClr val="tx1"/>
                </a:solidFill>
              </a:rPr>
              <a:t>) </a:t>
            </a:r>
            <a:r>
              <a:rPr lang="en-US" sz="1300" dirty="0" err="1">
                <a:solidFill>
                  <a:schemeClr val="tx1"/>
                </a:solidFill>
              </a:rPr>
              <a:t>citarea</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negocierea</a:t>
            </a:r>
            <a:r>
              <a:rPr lang="en-US" sz="1300" dirty="0">
                <a:solidFill>
                  <a:schemeClr val="tx1"/>
                </a:solidFill>
              </a:rPr>
              <a:t> </a:t>
            </a:r>
            <a:r>
              <a:rPr lang="en-US" sz="1300" dirty="0" err="1">
                <a:solidFill>
                  <a:schemeClr val="tx1"/>
                </a:solidFill>
              </a:rPr>
              <a:t>prețurilor</a:t>
            </a:r>
            <a:r>
              <a:rPr lang="en-US" sz="1300" dirty="0">
                <a:solidFill>
                  <a:schemeClr val="tx1"/>
                </a:solidFill>
              </a:rPr>
              <a:t> </a:t>
            </a:r>
            <a:r>
              <a:rPr lang="en-US" sz="1300" dirty="0" err="1">
                <a:solidFill>
                  <a:schemeClr val="tx1"/>
                </a:solidFill>
              </a:rPr>
              <a:t>și</a:t>
            </a:r>
            <a:r>
              <a:rPr lang="en-US" sz="1300" dirty="0">
                <a:solidFill>
                  <a:schemeClr val="tx1"/>
                </a:solidFill>
              </a:rPr>
              <a:t> a </a:t>
            </a:r>
            <a:r>
              <a:rPr lang="en-US" sz="1300" dirty="0" err="1">
                <a:solidFill>
                  <a:schemeClr val="tx1"/>
                </a:solidFill>
              </a:rPr>
              <a:t>termenilor</a:t>
            </a:r>
            <a:r>
              <a:rPr lang="en-US" sz="1300" dirty="0">
                <a:solidFill>
                  <a:schemeClr val="tx1"/>
                </a:solidFill>
              </a:rPr>
              <a:t> de </a:t>
            </a:r>
            <a:r>
              <a:rPr lang="en-US" sz="1300" dirty="0" err="1">
                <a:solidFill>
                  <a:schemeClr val="tx1"/>
                </a:solidFill>
              </a:rPr>
              <a:t>creditare</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pregătirea</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administrarea</a:t>
            </a:r>
            <a:r>
              <a:rPr lang="en-US" sz="1300" dirty="0">
                <a:solidFill>
                  <a:schemeClr val="tx1"/>
                </a:solidFill>
              </a:rPr>
              <a:t> </a:t>
            </a:r>
            <a:r>
              <a:rPr lang="en-US" sz="1300" dirty="0" err="1">
                <a:solidFill>
                  <a:schemeClr val="tx1"/>
                </a:solidFill>
              </a:rPr>
              <a:t>contractelor</a:t>
            </a:r>
            <a:r>
              <a:rPr lang="en-US" sz="1300" dirty="0">
                <a:solidFill>
                  <a:schemeClr val="tx1"/>
                </a:solidFill>
              </a:rPr>
              <a:t> de </a:t>
            </a:r>
            <a:r>
              <a:rPr lang="en-US" sz="1300" dirty="0" err="1">
                <a:solidFill>
                  <a:schemeClr val="tx1"/>
                </a:solidFill>
              </a:rPr>
              <a:t>vânzare</a:t>
            </a:r>
            <a:r>
              <a:rPr lang="en-US" sz="1300" dirty="0">
                <a:solidFill>
                  <a:schemeClr val="tx1"/>
                </a:solidFill>
              </a:rPr>
              <a:t>;</a:t>
            </a:r>
          </a:p>
          <a:p>
            <a:r>
              <a:rPr lang="en-US" sz="1300" dirty="0">
                <a:solidFill>
                  <a:schemeClr val="tx1"/>
                </a:solidFill>
              </a:rPr>
              <a:t>(j) </a:t>
            </a:r>
            <a:r>
              <a:rPr lang="en-US" sz="1300" dirty="0" err="1">
                <a:solidFill>
                  <a:schemeClr val="tx1"/>
                </a:solidFill>
              </a:rPr>
              <a:t>organizarea</a:t>
            </a:r>
            <a:r>
              <a:rPr lang="en-US" sz="1300" dirty="0">
                <a:solidFill>
                  <a:schemeClr val="tx1"/>
                </a:solidFill>
              </a:rPr>
              <a:t> </a:t>
            </a:r>
            <a:r>
              <a:rPr lang="en-US" sz="1300" dirty="0" err="1">
                <a:solidFill>
                  <a:schemeClr val="tx1"/>
                </a:solidFill>
              </a:rPr>
              <a:t>livrării</a:t>
            </a:r>
            <a:r>
              <a:rPr lang="en-US" sz="1300" dirty="0">
                <a:solidFill>
                  <a:schemeClr val="tx1"/>
                </a:solidFill>
              </a:rPr>
              <a:t> de </a:t>
            </a:r>
            <a:r>
              <a:rPr lang="en-US" sz="1300" dirty="0" err="1">
                <a:solidFill>
                  <a:schemeClr val="tx1"/>
                </a:solidFill>
              </a:rPr>
              <a:t>bunuri</a:t>
            </a:r>
            <a:r>
              <a:rPr lang="en-US" sz="1300" dirty="0">
                <a:solidFill>
                  <a:schemeClr val="tx1"/>
                </a:solidFill>
              </a:rPr>
              <a:t>, </a:t>
            </a:r>
            <a:r>
              <a:rPr lang="en-US" sz="1300" dirty="0" err="1">
                <a:solidFill>
                  <a:schemeClr val="tx1"/>
                </a:solidFill>
              </a:rPr>
              <a:t>instalarea</a:t>
            </a:r>
            <a:r>
              <a:rPr lang="en-US" sz="1300" dirty="0">
                <a:solidFill>
                  <a:schemeClr val="tx1"/>
                </a:solidFill>
              </a:rPr>
              <a:t> </a:t>
            </a:r>
            <a:r>
              <a:rPr lang="en-US" sz="1300" dirty="0" err="1">
                <a:solidFill>
                  <a:schemeClr val="tx1"/>
                </a:solidFill>
              </a:rPr>
              <a:t>echipamentelor</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furnizarea</a:t>
            </a:r>
            <a:r>
              <a:rPr lang="en-US" sz="1300" dirty="0">
                <a:solidFill>
                  <a:schemeClr val="tx1"/>
                </a:solidFill>
              </a:rPr>
              <a:t> de </a:t>
            </a:r>
            <a:r>
              <a:rPr lang="en-US" sz="1300" dirty="0" err="1">
                <a:solidFill>
                  <a:schemeClr val="tx1"/>
                </a:solidFill>
              </a:rPr>
              <a:t>servicii</a:t>
            </a:r>
            <a:r>
              <a:rPr lang="en-US" sz="1300" dirty="0">
                <a:solidFill>
                  <a:schemeClr val="tx1"/>
                </a:solidFill>
              </a:rPr>
              <a:t>;</a:t>
            </a:r>
          </a:p>
          <a:p>
            <a:r>
              <a:rPr lang="en-US" sz="1300" dirty="0">
                <a:solidFill>
                  <a:schemeClr val="tx1"/>
                </a:solidFill>
              </a:rPr>
              <a:t>(k) </a:t>
            </a:r>
            <a:r>
              <a:rPr lang="en-US" sz="1300" dirty="0" err="1">
                <a:solidFill>
                  <a:schemeClr val="tx1"/>
                </a:solidFill>
              </a:rPr>
              <a:t>raportarea</a:t>
            </a:r>
            <a:r>
              <a:rPr lang="en-US" sz="1300" dirty="0">
                <a:solidFill>
                  <a:schemeClr val="tx1"/>
                </a:solidFill>
              </a:rPr>
              <a:t> </a:t>
            </a:r>
            <a:r>
              <a:rPr lang="en-US" sz="1300" dirty="0" err="1">
                <a:solidFill>
                  <a:schemeClr val="tx1"/>
                </a:solidFill>
              </a:rPr>
              <a:t>către</a:t>
            </a:r>
            <a:r>
              <a:rPr lang="en-US" sz="1300" dirty="0">
                <a:solidFill>
                  <a:schemeClr val="tx1"/>
                </a:solidFill>
              </a:rPr>
              <a:t> </a:t>
            </a:r>
            <a:r>
              <a:rPr lang="en-US" sz="1300" dirty="0" err="1">
                <a:solidFill>
                  <a:schemeClr val="tx1"/>
                </a:solidFill>
              </a:rPr>
              <a:t>managementul</a:t>
            </a:r>
            <a:r>
              <a:rPr lang="en-US" sz="1300" dirty="0">
                <a:solidFill>
                  <a:schemeClr val="tx1"/>
                </a:solidFill>
              </a:rPr>
              <a:t> </a:t>
            </a:r>
            <a:r>
              <a:rPr lang="en-US" sz="1300" dirty="0" err="1">
                <a:solidFill>
                  <a:schemeClr val="tx1"/>
                </a:solidFill>
              </a:rPr>
              <a:t>vânzărilor</a:t>
            </a:r>
            <a:r>
              <a:rPr lang="en-US" sz="1300" dirty="0">
                <a:solidFill>
                  <a:schemeClr val="tx1"/>
                </a:solidFill>
              </a:rPr>
              <a:t> </a:t>
            </a:r>
            <a:r>
              <a:rPr lang="en-US" sz="1300" dirty="0" err="1">
                <a:solidFill>
                  <a:schemeClr val="tx1"/>
                </a:solidFill>
              </a:rPr>
              <a:t>privind</a:t>
            </a:r>
            <a:r>
              <a:rPr lang="en-US" sz="1300" dirty="0">
                <a:solidFill>
                  <a:schemeClr val="tx1"/>
                </a:solidFill>
              </a:rPr>
              <a:t> </a:t>
            </a:r>
            <a:r>
              <a:rPr lang="en-US" sz="1300" dirty="0" err="1">
                <a:solidFill>
                  <a:schemeClr val="tx1"/>
                </a:solidFill>
              </a:rPr>
              <a:t>vânzările</a:t>
            </a:r>
            <a:r>
              <a:rPr lang="en-US" sz="1300" dirty="0">
                <a:solidFill>
                  <a:schemeClr val="tx1"/>
                </a:solidFill>
              </a:rPr>
              <a:t> </a:t>
            </a:r>
            <a:r>
              <a:rPr lang="en-US" sz="1300" dirty="0" err="1">
                <a:solidFill>
                  <a:schemeClr val="tx1"/>
                </a:solidFill>
              </a:rPr>
              <a:t>efectuate</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comercializarea</a:t>
            </a:r>
            <a:r>
              <a:rPr lang="en-US" sz="1300" dirty="0">
                <a:solidFill>
                  <a:schemeClr val="tx1"/>
                </a:solidFill>
              </a:rPr>
              <a:t> </a:t>
            </a:r>
            <a:r>
              <a:rPr lang="en-US" sz="1300" dirty="0" err="1">
                <a:solidFill>
                  <a:schemeClr val="tx1"/>
                </a:solidFill>
              </a:rPr>
              <a:t>bunurilor</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serviciilor</a:t>
            </a:r>
            <a:r>
              <a:rPr lang="en-US" sz="1300" dirty="0">
                <a:solidFill>
                  <a:schemeClr val="tx1"/>
                </a:solidFill>
              </a:rPr>
              <a:t>;</a:t>
            </a:r>
          </a:p>
          <a:p>
            <a:r>
              <a:rPr lang="en-US" sz="1300" dirty="0">
                <a:solidFill>
                  <a:schemeClr val="tx1"/>
                </a:solidFill>
              </a:rPr>
              <a:t>(l) </a:t>
            </a:r>
            <a:r>
              <a:rPr lang="en-US" sz="1300" dirty="0" err="1">
                <a:solidFill>
                  <a:schemeClr val="tx1"/>
                </a:solidFill>
              </a:rPr>
              <a:t>consultarea</a:t>
            </a:r>
            <a:r>
              <a:rPr lang="en-US" sz="1300" dirty="0">
                <a:solidFill>
                  <a:schemeClr val="tx1"/>
                </a:solidFill>
              </a:rPr>
              <a:t> </a:t>
            </a:r>
            <a:r>
              <a:rPr lang="en-US" sz="1300" dirty="0" err="1">
                <a:solidFill>
                  <a:schemeClr val="tx1"/>
                </a:solidFill>
              </a:rPr>
              <a:t>clienților</a:t>
            </a:r>
            <a:r>
              <a:rPr lang="en-US" sz="1300" dirty="0">
                <a:solidFill>
                  <a:schemeClr val="tx1"/>
                </a:solidFill>
              </a:rPr>
              <a:t> </a:t>
            </a:r>
            <a:r>
              <a:rPr lang="en-US" sz="1300" dirty="0" err="1">
                <a:solidFill>
                  <a:schemeClr val="tx1"/>
                </a:solidFill>
              </a:rPr>
              <a:t>după</a:t>
            </a:r>
            <a:r>
              <a:rPr lang="en-US" sz="1300" dirty="0">
                <a:solidFill>
                  <a:schemeClr val="tx1"/>
                </a:solidFill>
              </a:rPr>
              <a:t> </a:t>
            </a:r>
            <a:r>
              <a:rPr lang="en-US" sz="1300" dirty="0" err="1">
                <a:solidFill>
                  <a:schemeClr val="tx1"/>
                </a:solidFill>
              </a:rPr>
              <a:t>vânzare</a:t>
            </a:r>
            <a:r>
              <a:rPr lang="en-US" sz="1300" dirty="0">
                <a:solidFill>
                  <a:schemeClr val="tx1"/>
                </a:solidFill>
              </a:rPr>
              <a:t>, pentru a </a:t>
            </a:r>
            <a:r>
              <a:rPr lang="en-US" sz="1300" dirty="0" err="1">
                <a:solidFill>
                  <a:schemeClr val="tx1"/>
                </a:solidFill>
              </a:rPr>
              <a:t>asigura</a:t>
            </a:r>
            <a:r>
              <a:rPr lang="en-US" sz="1300" dirty="0">
                <a:solidFill>
                  <a:schemeClr val="tx1"/>
                </a:solidFill>
              </a:rPr>
              <a:t> o </a:t>
            </a:r>
            <a:r>
              <a:rPr lang="en-US" sz="1300" dirty="0" err="1">
                <a:solidFill>
                  <a:schemeClr val="tx1"/>
                </a:solidFill>
              </a:rPr>
              <a:t>rezolvare</a:t>
            </a:r>
            <a:r>
              <a:rPr lang="en-US" sz="1300" dirty="0">
                <a:solidFill>
                  <a:schemeClr val="tx1"/>
                </a:solidFill>
              </a:rPr>
              <a:t> </a:t>
            </a:r>
            <a:r>
              <a:rPr lang="en-US" sz="1300" dirty="0" err="1">
                <a:solidFill>
                  <a:schemeClr val="tx1"/>
                </a:solidFill>
              </a:rPr>
              <a:t>satisfăcătoare</a:t>
            </a:r>
            <a:r>
              <a:rPr lang="en-US" sz="1300" dirty="0">
                <a:solidFill>
                  <a:schemeClr val="tx1"/>
                </a:solidFill>
              </a:rPr>
              <a:t> a </a:t>
            </a:r>
            <a:r>
              <a:rPr lang="en-US" sz="1300" dirty="0" err="1">
                <a:solidFill>
                  <a:schemeClr val="tx1"/>
                </a:solidFill>
              </a:rPr>
              <a:t>oricăror</a:t>
            </a:r>
            <a:r>
              <a:rPr lang="en-US" sz="1300" dirty="0">
                <a:solidFill>
                  <a:schemeClr val="tx1"/>
                </a:solidFill>
              </a:rPr>
              <a:t> </a:t>
            </a:r>
            <a:r>
              <a:rPr lang="en-US" sz="1300" dirty="0" err="1">
                <a:solidFill>
                  <a:schemeClr val="tx1"/>
                </a:solidFill>
              </a:rPr>
              <a:t>probleme</a:t>
            </a:r>
            <a:r>
              <a:rPr lang="en-US" sz="1300" dirty="0">
                <a:solidFill>
                  <a:schemeClr val="tx1"/>
                </a:solidFill>
              </a:rPr>
              <a:t> </a:t>
            </a:r>
            <a:r>
              <a:rPr lang="en-US" sz="1300" dirty="0" err="1">
                <a:solidFill>
                  <a:schemeClr val="tx1"/>
                </a:solidFill>
              </a:rPr>
              <a:t>și</a:t>
            </a:r>
            <a:r>
              <a:rPr lang="en-US" sz="1300" dirty="0">
                <a:solidFill>
                  <a:schemeClr val="tx1"/>
                </a:solidFill>
              </a:rPr>
              <a:t> pentru a </a:t>
            </a:r>
            <a:r>
              <a:rPr lang="en-US" sz="1300" dirty="0" err="1">
                <a:solidFill>
                  <a:schemeClr val="tx1"/>
                </a:solidFill>
              </a:rPr>
              <a:t>oferi</a:t>
            </a:r>
            <a:r>
              <a:rPr lang="en-US" sz="1300" dirty="0">
                <a:solidFill>
                  <a:schemeClr val="tx1"/>
                </a:solidFill>
              </a:rPr>
              <a:t> </a:t>
            </a:r>
            <a:r>
              <a:rPr lang="en-US" sz="1300" dirty="0" err="1">
                <a:solidFill>
                  <a:schemeClr val="tx1"/>
                </a:solidFill>
              </a:rPr>
              <a:t>sprijin</a:t>
            </a:r>
            <a:r>
              <a:rPr lang="en-US" sz="1300" dirty="0">
                <a:solidFill>
                  <a:schemeClr val="tx1"/>
                </a:solidFill>
              </a:rPr>
              <a:t> permanent</a:t>
            </a:r>
            <a:r>
              <a:rPr lang="en-US" sz="1300" dirty="0" smtClean="0">
                <a:solidFill>
                  <a:schemeClr val="tx1"/>
                </a:solidFill>
              </a:rPr>
              <a:t>.</a:t>
            </a:r>
            <a:endParaRPr lang="en-US" sz="1300" dirty="0">
              <a:solidFill>
                <a:schemeClr val="tx1"/>
              </a:solidFill>
            </a:endParaRPr>
          </a:p>
        </p:txBody>
      </p:sp>
      <p:sp>
        <p:nvSpPr>
          <p:cNvPr id="10" name="Rectangle 9"/>
          <p:cNvSpPr/>
          <p:nvPr/>
        </p:nvSpPr>
        <p:spPr>
          <a:xfrm>
            <a:off x="2161941" y="2388384"/>
            <a:ext cx="1806490" cy="28484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tx1"/>
                </a:solidFill>
              </a:rPr>
              <a:t>2431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publicitate</a:t>
            </a:r>
            <a:r>
              <a:rPr lang="en-US" sz="1200" dirty="0">
                <a:solidFill>
                  <a:schemeClr val="tx1"/>
                </a:solidFill>
              </a:rPr>
              <a:t> </a:t>
            </a:r>
            <a:r>
              <a:rPr lang="en-US" sz="1200" dirty="0" err="1">
                <a:solidFill>
                  <a:schemeClr val="tx1"/>
                </a:solidFill>
              </a:rPr>
              <a:t>şi</a:t>
            </a:r>
            <a:r>
              <a:rPr lang="en-US" sz="1200" dirty="0">
                <a:solidFill>
                  <a:schemeClr val="tx1"/>
                </a:solidFill>
              </a:rPr>
              <a:t> marketing</a:t>
            </a:r>
          </a:p>
          <a:p>
            <a:r>
              <a:rPr lang="en-US" sz="1200" dirty="0">
                <a:solidFill>
                  <a:schemeClr val="tx1"/>
                </a:solidFill>
              </a:rPr>
              <a:t>2432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relaţii</a:t>
            </a:r>
            <a:r>
              <a:rPr lang="en-US" sz="1200" dirty="0">
                <a:solidFill>
                  <a:schemeClr val="tx1"/>
                </a:solidFill>
              </a:rPr>
              <a:t> </a:t>
            </a:r>
            <a:r>
              <a:rPr lang="en-US" sz="1200" dirty="0" err="1">
                <a:solidFill>
                  <a:schemeClr val="tx1"/>
                </a:solidFill>
              </a:rPr>
              <a:t>publice</a:t>
            </a:r>
            <a:endParaRPr lang="en-US" sz="1200" dirty="0">
              <a:solidFill>
                <a:schemeClr val="tx1"/>
              </a:solidFill>
            </a:endParaRPr>
          </a:p>
          <a:p>
            <a:r>
              <a:rPr lang="en-US" sz="1200" b="1" dirty="0">
                <a:solidFill>
                  <a:srgbClr val="0000FF"/>
                </a:solidFill>
              </a:rPr>
              <a:t>2433 </a:t>
            </a:r>
            <a:r>
              <a:rPr lang="en-US" sz="1200" b="1" dirty="0" err="1">
                <a:solidFill>
                  <a:srgbClr val="0000FF"/>
                </a:solidFill>
              </a:rPr>
              <a:t>Specialişti</a:t>
            </a:r>
            <a:r>
              <a:rPr lang="en-US" sz="1200" b="1" dirty="0">
                <a:solidFill>
                  <a:srgbClr val="0000FF"/>
                </a:solidFill>
              </a:rPr>
              <a:t> </a:t>
            </a:r>
            <a:r>
              <a:rPr lang="en-US" sz="1200" b="1" dirty="0" err="1">
                <a:solidFill>
                  <a:srgbClr val="0000FF"/>
                </a:solidFill>
              </a:rPr>
              <a:t>în</a:t>
            </a:r>
            <a:r>
              <a:rPr lang="en-US" sz="1200" b="1" dirty="0">
                <a:solidFill>
                  <a:srgbClr val="0000FF"/>
                </a:solidFill>
              </a:rPr>
              <a:t> </a:t>
            </a:r>
            <a:r>
              <a:rPr lang="en-US" sz="1200" b="1" dirty="0" err="1">
                <a:solidFill>
                  <a:srgbClr val="0000FF"/>
                </a:solidFill>
              </a:rPr>
              <a:t>vânzarea</a:t>
            </a:r>
            <a:r>
              <a:rPr lang="en-US" sz="1200" b="1" dirty="0">
                <a:solidFill>
                  <a:srgbClr val="0000FF"/>
                </a:solidFill>
              </a:rPr>
              <a:t> de </a:t>
            </a:r>
            <a:r>
              <a:rPr lang="en-US" sz="1200" b="1" dirty="0" err="1">
                <a:solidFill>
                  <a:srgbClr val="0000FF"/>
                </a:solidFill>
              </a:rPr>
              <a:t>produse</a:t>
            </a:r>
            <a:r>
              <a:rPr lang="en-US" sz="1200" b="1" dirty="0">
                <a:solidFill>
                  <a:srgbClr val="0000FF"/>
                </a:solidFill>
              </a:rPr>
              <a:t> </a:t>
            </a:r>
            <a:r>
              <a:rPr lang="en-US" sz="1200" b="1" dirty="0" err="1">
                <a:solidFill>
                  <a:srgbClr val="0000FF"/>
                </a:solidFill>
              </a:rPr>
              <a:t>tehnice</a:t>
            </a:r>
            <a:r>
              <a:rPr lang="en-US" sz="1200" b="1" dirty="0">
                <a:solidFill>
                  <a:srgbClr val="0000FF"/>
                </a:solidFill>
              </a:rPr>
              <a:t> </a:t>
            </a:r>
            <a:r>
              <a:rPr lang="en-US" sz="1200" b="1" dirty="0" err="1">
                <a:solidFill>
                  <a:srgbClr val="0000FF"/>
                </a:solidFill>
              </a:rPr>
              <a:t>şi</a:t>
            </a:r>
            <a:r>
              <a:rPr lang="en-US" sz="1200" b="1" dirty="0">
                <a:solidFill>
                  <a:srgbClr val="0000FF"/>
                </a:solidFill>
              </a:rPr>
              <a:t> </a:t>
            </a:r>
            <a:r>
              <a:rPr lang="en-US" sz="1200" b="1" dirty="0" err="1">
                <a:solidFill>
                  <a:srgbClr val="0000FF"/>
                </a:solidFill>
              </a:rPr>
              <a:t>medicale</a:t>
            </a:r>
            <a:r>
              <a:rPr lang="en-US" sz="1200" b="1" dirty="0">
                <a:solidFill>
                  <a:srgbClr val="0000FF"/>
                </a:solidFill>
              </a:rPr>
              <a:t> (</a:t>
            </a:r>
            <a:r>
              <a:rPr lang="en-US" sz="1200" b="1" dirty="0" err="1">
                <a:solidFill>
                  <a:srgbClr val="0000FF"/>
                </a:solidFill>
              </a:rPr>
              <a:t>exclusiv</a:t>
            </a:r>
            <a:r>
              <a:rPr lang="en-US" sz="1200" b="1" dirty="0">
                <a:solidFill>
                  <a:srgbClr val="0000FF"/>
                </a:solidFill>
              </a:rPr>
              <a:t> TIC)</a:t>
            </a:r>
          </a:p>
          <a:p>
            <a:r>
              <a:rPr lang="en-US" sz="1200" b="1" dirty="0">
                <a:solidFill>
                  <a:schemeClr val="tx1"/>
                </a:solidFill>
              </a:rPr>
              <a:t>2434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vânzarea</a:t>
            </a:r>
            <a:r>
              <a:rPr lang="en-US" sz="1200" b="1" dirty="0">
                <a:solidFill>
                  <a:schemeClr val="tx1"/>
                </a:solidFill>
              </a:rPr>
              <a:t> </a:t>
            </a:r>
            <a:r>
              <a:rPr lang="en-US" sz="1200" b="1" dirty="0" err="1">
                <a:solidFill>
                  <a:schemeClr val="tx1"/>
                </a:solidFill>
              </a:rPr>
              <a:t>produselor</a:t>
            </a:r>
            <a:r>
              <a:rPr lang="en-US" sz="1200" b="1" dirty="0">
                <a:solidFill>
                  <a:schemeClr val="tx1"/>
                </a:solidFill>
              </a:rPr>
              <a:t> de </a:t>
            </a:r>
            <a:r>
              <a:rPr lang="en-US" sz="1200" b="1" dirty="0" err="1">
                <a:solidFill>
                  <a:schemeClr val="tx1"/>
                </a:solidFill>
              </a:rPr>
              <a:t>tehnologia</a:t>
            </a:r>
            <a:r>
              <a:rPr lang="en-US" sz="1200" b="1" dirty="0">
                <a:solidFill>
                  <a:schemeClr val="tx1"/>
                </a:solidFill>
              </a:rPr>
              <a:t> </a:t>
            </a:r>
            <a:r>
              <a:rPr lang="en-US" sz="1200" b="1" dirty="0" err="1">
                <a:solidFill>
                  <a:schemeClr val="tx1"/>
                </a:solidFill>
              </a:rPr>
              <a:t>informaţiei</a:t>
            </a:r>
            <a:r>
              <a:rPr lang="en-US" sz="1200" b="1" dirty="0">
                <a:solidFill>
                  <a:schemeClr val="tx1"/>
                </a:solidFill>
              </a:rPr>
              <a:t> </a:t>
            </a:r>
            <a:r>
              <a:rPr lang="en-US" sz="1200" b="1" dirty="0" err="1">
                <a:solidFill>
                  <a:schemeClr val="tx1"/>
                </a:solidFill>
              </a:rPr>
              <a:t>şi</a:t>
            </a:r>
            <a:r>
              <a:rPr lang="en-US" sz="1200" b="1" dirty="0">
                <a:solidFill>
                  <a:schemeClr val="tx1"/>
                </a:solidFill>
              </a:rPr>
              <a:t> </a:t>
            </a:r>
            <a:r>
              <a:rPr lang="en-US" sz="1200" b="1" dirty="0" err="1">
                <a:solidFill>
                  <a:schemeClr val="tx1"/>
                </a:solidFill>
              </a:rPr>
              <a:t>comunicaţiilor</a:t>
            </a:r>
            <a:endParaRPr lang="en-US" sz="1200" b="1" dirty="0">
              <a:solidFill>
                <a:schemeClr val="tx1"/>
              </a:solidFill>
            </a:endParaRPr>
          </a:p>
          <a:p>
            <a:endParaRPr lang="en-US" sz="1200" dirty="0">
              <a:solidFill>
                <a:schemeClr val="tx1"/>
              </a:solidFill>
            </a:endParaRPr>
          </a:p>
        </p:txBody>
      </p:sp>
      <p:cxnSp>
        <p:nvCxnSpPr>
          <p:cNvPr id="13" name="Straight Arrow Connector 12"/>
          <p:cNvCxnSpPr/>
          <p:nvPr/>
        </p:nvCxnSpPr>
        <p:spPr>
          <a:xfrm>
            <a:off x="1691148" y="3812588"/>
            <a:ext cx="457200"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70188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854707" y="777289"/>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68431" y="3803883"/>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928081"/>
            <a:ext cx="1792897" cy="1182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smtClean="0">
                <a:solidFill>
                  <a:srgbClr val="7030A0"/>
                </a:solidFill>
              </a:rPr>
              <a:t>243 </a:t>
            </a:r>
            <a:r>
              <a:rPr lang="ro-RO" sz="1200" b="1" dirty="0">
                <a:solidFill>
                  <a:srgbClr val="7030A0"/>
                </a:solidFill>
              </a:rPr>
              <a:t>– Specialiști în </a:t>
            </a:r>
            <a:r>
              <a:rPr lang="ro-RO" sz="1200" b="1" dirty="0" smtClean="0">
                <a:solidFill>
                  <a:srgbClr val="7030A0"/>
                </a:solidFill>
              </a:rPr>
              <a:t>vânzări, marketing și relații publice</a:t>
            </a:r>
            <a:endParaRPr lang="ro-RO" sz="1200" b="1" dirty="0">
              <a:solidFill>
                <a:schemeClr val="tx1"/>
              </a:solidFill>
            </a:endParaRPr>
          </a:p>
        </p:txBody>
      </p:sp>
    </p:spTree>
    <p:extLst>
      <p:ext uri="{BB962C8B-B14F-4D97-AF65-F5344CB8AC3E}">
        <p14:creationId xmlns:p14="http://schemas.microsoft.com/office/powerpoint/2010/main" val="11815642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16</a:t>
            </a:fld>
            <a:endParaRPr lang="en-US"/>
          </a:p>
        </p:txBody>
      </p:sp>
      <p:sp>
        <p:nvSpPr>
          <p:cNvPr id="5" name="Rectangle 4"/>
          <p:cNvSpPr/>
          <p:nvPr/>
        </p:nvSpPr>
        <p:spPr>
          <a:xfrm>
            <a:off x="251129" y="2426675"/>
            <a:ext cx="1440019" cy="27544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0416 Vânzarea cu ridicata </a:t>
            </a:r>
            <a:r>
              <a:rPr lang="ro-RO" sz="1200" b="1" dirty="0" err="1">
                <a:solidFill>
                  <a:srgbClr val="0000FF"/>
                </a:solidFill>
              </a:rPr>
              <a:t>şi</a:t>
            </a:r>
            <a:r>
              <a:rPr lang="ro-RO" sz="1200" b="1" dirty="0">
                <a:solidFill>
                  <a:srgbClr val="0000FF"/>
                </a:solidFill>
              </a:rPr>
              <a:t> cu </a:t>
            </a:r>
            <a:r>
              <a:rPr lang="ro-RO" sz="1200" b="1" dirty="0" smtClean="0">
                <a:solidFill>
                  <a:srgbClr val="0000FF"/>
                </a:solidFill>
              </a:rPr>
              <a:t>amănuntul</a:t>
            </a:r>
            <a:r>
              <a:rPr lang="en-US" sz="1200" b="1" dirty="0" smtClean="0">
                <a:solidFill>
                  <a:srgbClr val="0000FF"/>
                </a:solidFill>
              </a:rPr>
              <a:t> (</a:t>
            </a:r>
            <a:r>
              <a:rPr lang="en-US" sz="1200" b="1" dirty="0" err="1" smtClean="0">
                <a:solidFill>
                  <a:srgbClr val="0000FF"/>
                </a:solidFill>
              </a:rPr>
              <a:t>comert</a:t>
            </a:r>
            <a:r>
              <a:rPr lang="en-US" sz="1200" b="1" dirty="0" smtClean="0">
                <a:solidFill>
                  <a:srgbClr val="0000FF"/>
                </a:solidFill>
              </a:rPr>
              <a:t>)</a:t>
            </a:r>
            <a:endParaRPr lang="en-US" sz="1200" b="1" dirty="0">
              <a:solidFill>
                <a:srgbClr val="0000FF"/>
              </a:solidFill>
            </a:endParaRPr>
          </a:p>
        </p:txBody>
      </p:sp>
      <p:sp>
        <p:nvSpPr>
          <p:cNvPr id="9" name="Rectangle 8"/>
          <p:cNvSpPr/>
          <p:nvPr/>
        </p:nvSpPr>
        <p:spPr>
          <a:xfrm>
            <a:off x="4412038" y="1320112"/>
            <a:ext cx="7465330" cy="4984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300" b="1" dirty="0" err="1" smtClean="0">
                <a:solidFill>
                  <a:srgbClr val="0000FF"/>
                </a:solidFill>
              </a:rPr>
              <a:t>Specialiştii</a:t>
            </a:r>
            <a:r>
              <a:rPr lang="ro-RO" sz="1300" b="1" dirty="0" smtClean="0">
                <a:solidFill>
                  <a:srgbClr val="0000FF"/>
                </a:solidFill>
              </a:rPr>
              <a:t> </a:t>
            </a:r>
            <a:r>
              <a:rPr lang="ro-RO" sz="1300" b="1" dirty="0">
                <a:solidFill>
                  <a:srgbClr val="0000FF"/>
                </a:solidFill>
              </a:rPr>
              <a:t>în vânzarea produselor de tehnologia </a:t>
            </a:r>
            <a:r>
              <a:rPr lang="ro-RO" sz="1300" b="1" dirty="0" err="1">
                <a:solidFill>
                  <a:srgbClr val="0000FF"/>
                </a:solidFill>
              </a:rPr>
              <a:t>informaţiei</a:t>
            </a:r>
            <a:r>
              <a:rPr lang="ro-RO" sz="1300" b="1" dirty="0">
                <a:solidFill>
                  <a:srgbClr val="0000FF"/>
                </a:solidFill>
              </a:rPr>
              <a:t> </a:t>
            </a:r>
            <a:r>
              <a:rPr lang="ro-RO" sz="1300" b="1" dirty="0" err="1">
                <a:solidFill>
                  <a:srgbClr val="0000FF"/>
                </a:solidFill>
              </a:rPr>
              <a:t>şi</a:t>
            </a:r>
            <a:r>
              <a:rPr lang="ro-RO" sz="1300" b="1" dirty="0">
                <a:solidFill>
                  <a:srgbClr val="0000FF"/>
                </a:solidFill>
              </a:rPr>
              <a:t> </a:t>
            </a:r>
            <a:r>
              <a:rPr lang="ro-RO" sz="1300" b="1" dirty="0" err="1">
                <a:solidFill>
                  <a:srgbClr val="0000FF"/>
                </a:solidFill>
              </a:rPr>
              <a:t>comunicaţiilor</a:t>
            </a:r>
            <a:r>
              <a:rPr lang="ro-RO" sz="1300" b="1" dirty="0">
                <a:solidFill>
                  <a:srgbClr val="0000FF"/>
                </a:solidFill>
              </a:rPr>
              <a:t> (TIC</a:t>
            </a:r>
            <a:r>
              <a:rPr lang="ro-RO" sz="1300" b="1" dirty="0" smtClean="0">
                <a:solidFill>
                  <a:srgbClr val="0000FF"/>
                </a:solidFill>
              </a:rPr>
              <a:t>) </a:t>
            </a:r>
            <a:r>
              <a:rPr lang="ro-RO" sz="1300" dirty="0" smtClean="0">
                <a:solidFill>
                  <a:schemeClr val="tx1"/>
                </a:solidFill>
              </a:rPr>
              <a:t>se </a:t>
            </a:r>
            <a:r>
              <a:rPr lang="ro-RO" sz="1300" dirty="0">
                <a:solidFill>
                  <a:schemeClr val="tx1"/>
                </a:solidFill>
              </a:rPr>
              <a:t>ocupă cu activitatea de vânzare cu ridicata a componentelor de calculator, </a:t>
            </a:r>
            <a:r>
              <a:rPr lang="ro-RO" sz="1300" dirty="0" smtClean="0">
                <a:solidFill>
                  <a:schemeClr val="tx1"/>
                </a:solidFill>
              </a:rPr>
              <a:t>a programelor </a:t>
            </a:r>
            <a:r>
              <a:rPr lang="ro-RO" sz="1300" dirty="0">
                <a:solidFill>
                  <a:schemeClr val="tx1"/>
                </a:solidFill>
              </a:rPr>
              <a:t>de calculator </a:t>
            </a:r>
            <a:r>
              <a:rPr lang="ro-RO" sz="1300" dirty="0" err="1">
                <a:solidFill>
                  <a:schemeClr val="tx1"/>
                </a:solidFill>
              </a:rPr>
              <a:t>şi</a:t>
            </a:r>
            <a:r>
              <a:rPr lang="ro-RO" sz="1300" dirty="0">
                <a:solidFill>
                  <a:schemeClr val="tx1"/>
                </a:solidFill>
              </a:rPr>
              <a:t> a altor bunuri </a:t>
            </a:r>
            <a:r>
              <a:rPr lang="ro-RO" sz="1300" dirty="0" err="1">
                <a:solidFill>
                  <a:schemeClr val="tx1"/>
                </a:solidFill>
              </a:rPr>
              <a:t>şi</a:t>
            </a:r>
            <a:r>
              <a:rPr lang="ro-RO" sz="1300" dirty="0">
                <a:solidFill>
                  <a:schemeClr val="tx1"/>
                </a:solidFill>
              </a:rPr>
              <a:t> servicii privind tehnologia </a:t>
            </a:r>
            <a:r>
              <a:rPr lang="ro-RO" sz="1300" dirty="0" err="1" smtClean="0">
                <a:solidFill>
                  <a:schemeClr val="tx1"/>
                </a:solidFill>
              </a:rPr>
              <a:t>informaţiei</a:t>
            </a:r>
            <a:r>
              <a:rPr lang="ro-RO" sz="1300" dirty="0" smtClean="0">
                <a:solidFill>
                  <a:schemeClr val="tx1"/>
                </a:solidFill>
              </a:rPr>
              <a:t> </a:t>
            </a:r>
            <a:r>
              <a:rPr lang="ro-RO" sz="1300" dirty="0" err="1" smtClean="0">
                <a:solidFill>
                  <a:schemeClr val="tx1"/>
                </a:solidFill>
              </a:rPr>
              <a:t>şi</a:t>
            </a:r>
            <a:r>
              <a:rPr lang="ro-RO" sz="1300" dirty="0" smtClean="0">
                <a:solidFill>
                  <a:schemeClr val="tx1"/>
                </a:solidFill>
              </a:rPr>
              <a:t> </a:t>
            </a:r>
            <a:r>
              <a:rPr lang="ro-RO" sz="1300" dirty="0" err="1">
                <a:solidFill>
                  <a:schemeClr val="tx1"/>
                </a:solidFill>
              </a:rPr>
              <a:t>comunicaţiilor</a:t>
            </a:r>
            <a:r>
              <a:rPr lang="ro-RO" sz="1300" dirty="0">
                <a:solidFill>
                  <a:schemeClr val="tx1"/>
                </a:solidFill>
              </a:rPr>
              <a:t>, inclusiv echipamentele, </a:t>
            </a:r>
            <a:r>
              <a:rPr lang="ro-RO" sz="1300" dirty="0" err="1">
                <a:solidFill>
                  <a:schemeClr val="tx1"/>
                </a:solidFill>
              </a:rPr>
              <a:t>şi</a:t>
            </a:r>
            <a:r>
              <a:rPr lang="ro-RO" sz="1300" dirty="0">
                <a:solidFill>
                  <a:schemeClr val="tx1"/>
                </a:solidFill>
              </a:rPr>
              <a:t> furnizează </a:t>
            </a:r>
            <a:r>
              <a:rPr lang="ro-RO" sz="1300" dirty="0" err="1">
                <a:solidFill>
                  <a:schemeClr val="tx1"/>
                </a:solidFill>
              </a:rPr>
              <a:t>informaţii</a:t>
            </a:r>
            <a:r>
              <a:rPr lang="ro-RO" sz="1300" dirty="0">
                <a:solidFill>
                  <a:schemeClr val="tx1"/>
                </a:solidFill>
              </a:rPr>
              <a:t> specializate, </a:t>
            </a:r>
            <a:r>
              <a:rPr lang="ro-RO" sz="1300" dirty="0" smtClean="0">
                <a:solidFill>
                  <a:schemeClr val="tx1"/>
                </a:solidFill>
              </a:rPr>
              <a:t>în </a:t>
            </a:r>
            <a:r>
              <a:rPr lang="ro-RO" sz="1300" dirty="0" err="1" smtClean="0">
                <a:solidFill>
                  <a:schemeClr val="tx1"/>
                </a:solidFill>
              </a:rPr>
              <a:t>funcţie</a:t>
            </a:r>
            <a:r>
              <a:rPr lang="ro-RO" sz="1300" dirty="0" smtClean="0">
                <a:solidFill>
                  <a:schemeClr val="tx1"/>
                </a:solidFill>
              </a:rPr>
              <a:t> </a:t>
            </a:r>
            <a:r>
              <a:rPr lang="ro-RO" sz="1300" dirty="0">
                <a:solidFill>
                  <a:schemeClr val="tx1"/>
                </a:solidFill>
              </a:rPr>
              <a:t>de </a:t>
            </a:r>
            <a:r>
              <a:rPr lang="ro-RO" sz="1300" dirty="0" err="1">
                <a:solidFill>
                  <a:schemeClr val="tx1"/>
                </a:solidFill>
              </a:rPr>
              <a:t>cerinţe</a:t>
            </a:r>
            <a:r>
              <a:rPr lang="ro-RO" sz="1300" dirty="0" smtClean="0">
                <a:solidFill>
                  <a:schemeClr val="tx1"/>
                </a:solidFill>
              </a:rPr>
              <a:t>.</a:t>
            </a:r>
          </a:p>
          <a:p>
            <a:endParaRPr lang="ro-RO" sz="1300" dirty="0">
              <a:solidFill>
                <a:schemeClr val="tx1"/>
              </a:solidFill>
            </a:endParaRPr>
          </a:p>
          <a:p>
            <a:r>
              <a:rPr lang="en-US" sz="1300" dirty="0" smtClean="0">
                <a:solidFill>
                  <a:schemeClr val="tx1"/>
                </a:solidFill>
              </a:rPr>
              <a:t>Sarcinile </a:t>
            </a:r>
            <a:r>
              <a:rPr lang="en-US" sz="1300" dirty="0" err="1">
                <a:solidFill>
                  <a:schemeClr val="tx1"/>
                </a:solidFill>
              </a:rPr>
              <a:t>includ</a:t>
            </a:r>
            <a:r>
              <a:rPr lang="en-US" sz="1300" dirty="0">
                <a:solidFill>
                  <a:schemeClr val="tx1"/>
                </a:solidFill>
              </a:rPr>
              <a:t> -</a:t>
            </a:r>
          </a:p>
          <a:p>
            <a:r>
              <a:rPr lang="en-US" sz="1300" dirty="0">
                <a:solidFill>
                  <a:schemeClr val="tx1"/>
                </a:solidFill>
              </a:rPr>
              <a:t>(a) </a:t>
            </a:r>
            <a:r>
              <a:rPr lang="en-US" sz="1300" dirty="0" err="1">
                <a:solidFill>
                  <a:schemeClr val="tx1"/>
                </a:solidFill>
              </a:rPr>
              <a:t>solicitarea</a:t>
            </a:r>
            <a:r>
              <a:rPr lang="en-US" sz="1300" dirty="0">
                <a:solidFill>
                  <a:schemeClr val="tx1"/>
                </a:solidFill>
              </a:rPr>
              <a:t> de </a:t>
            </a:r>
            <a:r>
              <a:rPr lang="en-US" sz="1300" dirty="0" err="1">
                <a:solidFill>
                  <a:schemeClr val="tx1"/>
                </a:solidFill>
              </a:rPr>
              <a:t>comenzi</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vînzarea</a:t>
            </a:r>
            <a:r>
              <a:rPr lang="en-US" sz="1300" dirty="0">
                <a:solidFill>
                  <a:schemeClr val="tx1"/>
                </a:solidFill>
              </a:rPr>
              <a:t> de </a:t>
            </a:r>
            <a:r>
              <a:rPr lang="en-US" sz="1300" dirty="0" err="1">
                <a:solidFill>
                  <a:schemeClr val="tx1"/>
                </a:solidFill>
              </a:rPr>
              <a:t>bunuri</a:t>
            </a:r>
            <a:r>
              <a:rPr lang="en-US" sz="1300" dirty="0">
                <a:solidFill>
                  <a:schemeClr val="tx1"/>
                </a:solidFill>
              </a:rPr>
              <a:t> </a:t>
            </a:r>
            <a:r>
              <a:rPr lang="en-US" sz="1300" dirty="0" err="1">
                <a:solidFill>
                  <a:schemeClr val="tx1"/>
                </a:solidFill>
              </a:rPr>
              <a:t>în</a:t>
            </a:r>
            <a:r>
              <a:rPr lang="en-US" sz="1300" dirty="0">
                <a:solidFill>
                  <a:schemeClr val="tx1"/>
                </a:solidFill>
              </a:rPr>
              <a:t> </a:t>
            </a:r>
            <a:r>
              <a:rPr lang="en-US" sz="1300" dirty="0" err="1">
                <a:solidFill>
                  <a:schemeClr val="tx1"/>
                </a:solidFill>
              </a:rPr>
              <a:t>unități</a:t>
            </a:r>
            <a:r>
              <a:rPr lang="en-US" sz="1300" dirty="0">
                <a:solidFill>
                  <a:schemeClr val="tx1"/>
                </a:solidFill>
              </a:rPr>
              <a:t> de </a:t>
            </a:r>
            <a:r>
              <a:rPr lang="en-US" sz="1300" dirty="0" err="1">
                <a:solidFill>
                  <a:schemeClr val="tx1"/>
                </a:solidFill>
              </a:rPr>
              <a:t>comerț</a:t>
            </a:r>
            <a:r>
              <a:rPr lang="en-US" sz="1300" dirty="0">
                <a:solidFill>
                  <a:schemeClr val="tx1"/>
                </a:solidFill>
              </a:rPr>
              <a:t> cu </a:t>
            </a:r>
            <a:r>
              <a:rPr lang="en-US" sz="1300" dirty="0" err="1">
                <a:solidFill>
                  <a:schemeClr val="tx1"/>
                </a:solidFill>
              </a:rPr>
              <a:t>amănuntul</a:t>
            </a:r>
            <a:r>
              <a:rPr lang="en-US" sz="1300" dirty="0">
                <a:solidFill>
                  <a:schemeClr val="tx1"/>
                </a:solidFill>
              </a:rPr>
              <a:t>, industrial, </a:t>
            </a:r>
            <a:r>
              <a:rPr lang="en-US" sz="1300" dirty="0" err="1">
                <a:solidFill>
                  <a:schemeClr val="tx1"/>
                </a:solidFill>
              </a:rPr>
              <a:t>angro</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alte</a:t>
            </a:r>
            <a:r>
              <a:rPr lang="en-US" sz="1300" dirty="0">
                <a:solidFill>
                  <a:schemeClr val="tx1"/>
                </a:solidFill>
              </a:rPr>
              <a:t> </a:t>
            </a:r>
            <a:r>
              <a:rPr lang="en-US" sz="1300" dirty="0" err="1">
                <a:solidFill>
                  <a:schemeClr val="tx1"/>
                </a:solidFill>
              </a:rPr>
              <a:t>unități</a:t>
            </a:r>
            <a:r>
              <a:rPr lang="en-US" sz="1300" dirty="0">
                <a:solidFill>
                  <a:schemeClr val="tx1"/>
                </a:solidFill>
              </a:rPr>
              <a:t>;</a:t>
            </a:r>
          </a:p>
          <a:p>
            <a:r>
              <a:rPr lang="en-US" sz="1300" dirty="0">
                <a:solidFill>
                  <a:schemeClr val="tx1"/>
                </a:solidFill>
              </a:rPr>
              <a:t>(b) </a:t>
            </a:r>
            <a:r>
              <a:rPr lang="en-US" sz="1300" dirty="0" err="1">
                <a:solidFill>
                  <a:schemeClr val="tx1"/>
                </a:solidFill>
              </a:rPr>
              <a:t>vânzarea</a:t>
            </a:r>
            <a:r>
              <a:rPr lang="en-US" sz="1300" dirty="0">
                <a:solidFill>
                  <a:schemeClr val="tx1"/>
                </a:solidFill>
              </a:rPr>
              <a:t> </a:t>
            </a:r>
            <a:r>
              <a:rPr lang="en-US" sz="1300" dirty="0" err="1">
                <a:solidFill>
                  <a:schemeClr val="tx1"/>
                </a:solidFill>
              </a:rPr>
              <a:t>echipamentelor</a:t>
            </a:r>
            <a:r>
              <a:rPr lang="en-US" sz="1300" dirty="0">
                <a:solidFill>
                  <a:schemeClr val="tx1"/>
                </a:solidFill>
              </a:rPr>
              <a:t> </a:t>
            </a:r>
            <a:r>
              <a:rPr lang="en-US" sz="1300" dirty="0" err="1">
                <a:solidFill>
                  <a:schemeClr val="tx1"/>
                </a:solidFill>
              </a:rPr>
              <a:t>tehnice</a:t>
            </a:r>
            <a:r>
              <a:rPr lang="en-US" sz="1300" dirty="0">
                <a:solidFill>
                  <a:schemeClr val="tx1"/>
                </a:solidFill>
              </a:rPr>
              <a:t>, a </a:t>
            </a:r>
            <a:r>
              <a:rPr lang="en-US" sz="1300" dirty="0" err="1">
                <a:solidFill>
                  <a:schemeClr val="tx1"/>
                </a:solidFill>
              </a:rPr>
              <a:t>bunurilor</a:t>
            </a:r>
            <a:r>
              <a:rPr lang="en-US" sz="1300" dirty="0">
                <a:solidFill>
                  <a:schemeClr val="tx1"/>
                </a:solidFill>
              </a:rPr>
              <a:t> </a:t>
            </a:r>
            <a:r>
              <a:rPr lang="en-US" sz="1300" dirty="0" err="1">
                <a:solidFill>
                  <a:schemeClr val="tx1"/>
                </a:solidFill>
              </a:rPr>
              <a:t>și</a:t>
            </a:r>
            <a:r>
              <a:rPr lang="en-US" sz="1300" dirty="0">
                <a:solidFill>
                  <a:schemeClr val="tx1"/>
                </a:solidFill>
              </a:rPr>
              <a:t> a </a:t>
            </a:r>
            <a:r>
              <a:rPr lang="en-US" sz="1300" dirty="0" err="1">
                <a:solidFill>
                  <a:schemeClr val="tx1"/>
                </a:solidFill>
              </a:rPr>
              <a:t>serviciilor</a:t>
            </a:r>
            <a:r>
              <a:rPr lang="en-US" sz="1300" dirty="0">
                <a:solidFill>
                  <a:schemeClr val="tx1"/>
                </a:solidFill>
              </a:rPr>
              <a:t> </a:t>
            </a:r>
            <a:r>
              <a:rPr lang="en-US" sz="1300" dirty="0" err="1">
                <a:solidFill>
                  <a:schemeClr val="tx1"/>
                </a:solidFill>
              </a:rPr>
              <a:t>conexe</a:t>
            </a:r>
            <a:r>
              <a:rPr lang="en-US" sz="1300" dirty="0">
                <a:solidFill>
                  <a:schemeClr val="tx1"/>
                </a:solidFill>
              </a:rPr>
              <a:t> </a:t>
            </a:r>
            <a:r>
              <a:rPr lang="en-US" sz="1300" dirty="0" err="1">
                <a:solidFill>
                  <a:schemeClr val="tx1"/>
                </a:solidFill>
              </a:rPr>
              <a:t>întreprinderilor</a:t>
            </a:r>
            <a:r>
              <a:rPr lang="en-US" sz="1300" dirty="0">
                <a:solidFill>
                  <a:schemeClr val="tx1"/>
                </a:solidFill>
              </a:rPr>
              <a:t> </a:t>
            </a:r>
            <a:r>
              <a:rPr lang="en-US" sz="1300" dirty="0" err="1">
                <a:solidFill>
                  <a:schemeClr val="tx1"/>
                </a:solidFill>
              </a:rPr>
              <a:t>sau</a:t>
            </a:r>
            <a:r>
              <a:rPr lang="en-US" sz="1300" dirty="0">
                <a:solidFill>
                  <a:schemeClr val="tx1"/>
                </a:solidFill>
              </a:rPr>
              <a:t> </a:t>
            </a:r>
            <a:r>
              <a:rPr lang="en-US" sz="1300" dirty="0" err="1">
                <a:solidFill>
                  <a:schemeClr val="tx1"/>
                </a:solidFill>
              </a:rPr>
              <a:t>persoanelor</a:t>
            </a:r>
            <a:r>
              <a:rPr lang="en-US" sz="1300" dirty="0">
                <a:solidFill>
                  <a:schemeClr val="tx1"/>
                </a:solidFill>
              </a:rPr>
              <a:t> </a:t>
            </a:r>
            <a:r>
              <a:rPr lang="en-US" sz="1300" dirty="0" err="1">
                <a:solidFill>
                  <a:schemeClr val="tx1"/>
                </a:solidFill>
              </a:rPr>
              <a:t>fizice</a:t>
            </a:r>
            <a:r>
              <a:rPr lang="en-US" sz="1300" dirty="0">
                <a:solidFill>
                  <a:schemeClr val="tx1"/>
                </a:solidFill>
              </a:rPr>
              <a:t>;</a:t>
            </a:r>
          </a:p>
          <a:p>
            <a:r>
              <a:rPr lang="en-US" sz="1300" dirty="0">
                <a:solidFill>
                  <a:schemeClr val="tx1"/>
                </a:solidFill>
              </a:rPr>
              <a:t>(c) </a:t>
            </a:r>
            <a:r>
              <a:rPr lang="en-US" sz="1300" dirty="0" err="1">
                <a:solidFill>
                  <a:schemeClr val="tx1"/>
                </a:solidFill>
              </a:rPr>
              <a:t>discutarea</a:t>
            </a:r>
            <a:r>
              <a:rPr lang="en-US" sz="1300" dirty="0">
                <a:solidFill>
                  <a:schemeClr val="tx1"/>
                </a:solidFill>
              </a:rPr>
              <a:t> </a:t>
            </a:r>
            <a:r>
              <a:rPr lang="en-US" sz="1300" dirty="0" err="1">
                <a:solidFill>
                  <a:schemeClr val="tx1"/>
                </a:solidFill>
              </a:rPr>
              <a:t>nevoilor</a:t>
            </a:r>
            <a:r>
              <a:rPr lang="en-US" sz="1300" dirty="0">
                <a:solidFill>
                  <a:schemeClr val="tx1"/>
                </a:solidFill>
              </a:rPr>
              <a:t> </a:t>
            </a:r>
            <a:r>
              <a:rPr lang="en-US" sz="1300" dirty="0" err="1">
                <a:solidFill>
                  <a:schemeClr val="tx1"/>
                </a:solidFill>
              </a:rPr>
              <a:t>clienților</a:t>
            </a:r>
            <a:r>
              <a:rPr lang="en-US" sz="1300" dirty="0">
                <a:solidFill>
                  <a:schemeClr val="tx1"/>
                </a:solidFill>
              </a:rPr>
              <a:t> </a:t>
            </a:r>
            <a:r>
              <a:rPr lang="en-US" sz="1300" dirty="0" err="1">
                <a:solidFill>
                  <a:schemeClr val="tx1"/>
                </a:solidFill>
              </a:rPr>
              <a:t>noi</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existenți</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furnizarea</a:t>
            </a:r>
            <a:r>
              <a:rPr lang="en-US" sz="1300" dirty="0">
                <a:solidFill>
                  <a:schemeClr val="tx1"/>
                </a:solidFill>
              </a:rPr>
              <a:t> de </a:t>
            </a:r>
            <a:r>
              <a:rPr lang="en-US" sz="1300" dirty="0" err="1">
                <a:solidFill>
                  <a:schemeClr val="tx1"/>
                </a:solidFill>
              </a:rPr>
              <a:t>informații</a:t>
            </a:r>
            <a:r>
              <a:rPr lang="en-US" sz="1300" dirty="0">
                <a:solidFill>
                  <a:schemeClr val="tx1"/>
                </a:solidFill>
              </a:rPr>
              <a:t> de </a:t>
            </a:r>
            <a:r>
              <a:rPr lang="en-US" sz="1300" dirty="0" err="1">
                <a:solidFill>
                  <a:schemeClr val="tx1"/>
                </a:solidFill>
              </a:rPr>
              <a:t>specialitate</a:t>
            </a:r>
            <a:r>
              <a:rPr lang="en-US" sz="1300" dirty="0">
                <a:solidFill>
                  <a:schemeClr val="tx1"/>
                </a:solidFill>
              </a:rPr>
              <a:t> cu </a:t>
            </a:r>
            <a:r>
              <a:rPr lang="en-US" sz="1300" dirty="0" err="1">
                <a:solidFill>
                  <a:schemeClr val="tx1"/>
                </a:solidFill>
              </a:rPr>
              <a:t>privire</a:t>
            </a:r>
            <a:r>
              <a:rPr lang="en-US" sz="1300" dirty="0">
                <a:solidFill>
                  <a:schemeClr val="tx1"/>
                </a:solidFill>
              </a:rPr>
              <a:t> la </a:t>
            </a:r>
            <a:r>
              <a:rPr lang="en-US" sz="1300" dirty="0" err="1">
                <a:solidFill>
                  <a:schemeClr val="tx1"/>
                </a:solidFill>
              </a:rPr>
              <a:t>modul</a:t>
            </a:r>
            <a:r>
              <a:rPr lang="en-US" sz="1300" dirty="0">
                <a:solidFill>
                  <a:schemeClr val="tx1"/>
                </a:solidFill>
              </a:rPr>
              <a:t> </a:t>
            </a:r>
            <a:r>
              <a:rPr lang="en-US" sz="1300" dirty="0" err="1">
                <a:solidFill>
                  <a:schemeClr val="tx1"/>
                </a:solidFill>
              </a:rPr>
              <a:t>în</a:t>
            </a:r>
            <a:r>
              <a:rPr lang="en-US" sz="1300" dirty="0">
                <a:solidFill>
                  <a:schemeClr val="tx1"/>
                </a:solidFill>
              </a:rPr>
              <a:t> care </a:t>
            </a:r>
            <a:r>
              <a:rPr lang="en-US" sz="1300" dirty="0" err="1">
                <a:solidFill>
                  <a:schemeClr val="tx1"/>
                </a:solidFill>
              </a:rPr>
              <a:t>anumite</a:t>
            </a:r>
            <a:r>
              <a:rPr lang="en-US" sz="1300" dirty="0">
                <a:solidFill>
                  <a:schemeClr val="tx1"/>
                </a:solidFill>
              </a:rPr>
              <a:t> </a:t>
            </a:r>
            <a:r>
              <a:rPr lang="en-US" sz="1300" dirty="0" err="1">
                <a:solidFill>
                  <a:schemeClr val="tx1"/>
                </a:solidFill>
              </a:rPr>
              <a:t>echipamente</a:t>
            </a:r>
            <a:r>
              <a:rPr lang="en-US" sz="1300" dirty="0">
                <a:solidFill>
                  <a:schemeClr val="tx1"/>
                </a:solidFill>
              </a:rPr>
              <a:t>, </a:t>
            </a:r>
            <a:r>
              <a:rPr lang="en-US" sz="1300" dirty="0" err="1">
                <a:solidFill>
                  <a:schemeClr val="tx1"/>
                </a:solidFill>
              </a:rPr>
              <a:t>bunuri</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servicii</a:t>
            </a:r>
            <a:r>
              <a:rPr lang="en-US" sz="1300" dirty="0">
                <a:solidFill>
                  <a:schemeClr val="tx1"/>
                </a:solidFill>
              </a:rPr>
              <a:t> </a:t>
            </a:r>
            <a:r>
              <a:rPr lang="en-US" sz="1300" dirty="0" err="1">
                <a:solidFill>
                  <a:schemeClr val="tx1"/>
                </a:solidFill>
              </a:rPr>
              <a:t>îndeplinesc</a:t>
            </a:r>
            <a:r>
              <a:rPr lang="en-US" sz="1300" dirty="0">
                <a:solidFill>
                  <a:schemeClr val="tx1"/>
                </a:solidFill>
              </a:rPr>
              <a:t> </a:t>
            </a:r>
            <a:r>
              <a:rPr lang="en-US" sz="1300" dirty="0" err="1">
                <a:solidFill>
                  <a:schemeClr val="tx1"/>
                </a:solidFill>
              </a:rPr>
              <a:t>aceste</a:t>
            </a:r>
            <a:r>
              <a:rPr lang="en-US" sz="1300" dirty="0">
                <a:solidFill>
                  <a:schemeClr val="tx1"/>
                </a:solidFill>
              </a:rPr>
              <a:t> </a:t>
            </a:r>
            <a:r>
              <a:rPr lang="en-US" sz="1300" dirty="0" err="1">
                <a:solidFill>
                  <a:schemeClr val="tx1"/>
                </a:solidFill>
              </a:rPr>
              <a:t>nevoi</a:t>
            </a:r>
            <a:r>
              <a:rPr lang="en-US" sz="1300" dirty="0">
                <a:solidFill>
                  <a:schemeClr val="tx1"/>
                </a:solidFill>
              </a:rPr>
              <a:t>;</a:t>
            </a:r>
          </a:p>
          <a:p>
            <a:r>
              <a:rPr lang="en-US" sz="1300" dirty="0">
                <a:solidFill>
                  <a:schemeClr val="tx1"/>
                </a:solidFill>
              </a:rPr>
              <a:t>(d) </a:t>
            </a:r>
            <a:r>
              <a:rPr lang="en-US" sz="1300" dirty="0" err="1">
                <a:solidFill>
                  <a:schemeClr val="tx1"/>
                </a:solidFill>
              </a:rPr>
              <a:t>citarea</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negocierea</a:t>
            </a:r>
            <a:r>
              <a:rPr lang="en-US" sz="1300" dirty="0">
                <a:solidFill>
                  <a:schemeClr val="tx1"/>
                </a:solidFill>
              </a:rPr>
              <a:t> </a:t>
            </a:r>
            <a:r>
              <a:rPr lang="en-US" sz="1300" dirty="0" err="1">
                <a:solidFill>
                  <a:schemeClr val="tx1"/>
                </a:solidFill>
              </a:rPr>
              <a:t>prețurilor</a:t>
            </a:r>
            <a:r>
              <a:rPr lang="en-US" sz="1300" dirty="0">
                <a:solidFill>
                  <a:schemeClr val="tx1"/>
                </a:solidFill>
              </a:rPr>
              <a:t> </a:t>
            </a:r>
            <a:r>
              <a:rPr lang="en-US" sz="1300" dirty="0" err="1">
                <a:solidFill>
                  <a:schemeClr val="tx1"/>
                </a:solidFill>
              </a:rPr>
              <a:t>și</a:t>
            </a:r>
            <a:r>
              <a:rPr lang="en-US" sz="1300" dirty="0">
                <a:solidFill>
                  <a:schemeClr val="tx1"/>
                </a:solidFill>
              </a:rPr>
              <a:t> a </a:t>
            </a:r>
            <a:r>
              <a:rPr lang="en-US" sz="1300" dirty="0" err="1">
                <a:solidFill>
                  <a:schemeClr val="tx1"/>
                </a:solidFill>
              </a:rPr>
              <a:t>termenilor</a:t>
            </a:r>
            <a:r>
              <a:rPr lang="en-US" sz="1300" dirty="0">
                <a:solidFill>
                  <a:schemeClr val="tx1"/>
                </a:solidFill>
              </a:rPr>
              <a:t> de </a:t>
            </a:r>
            <a:r>
              <a:rPr lang="en-US" sz="1300" dirty="0" err="1">
                <a:solidFill>
                  <a:schemeClr val="tx1"/>
                </a:solidFill>
              </a:rPr>
              <a:t>creditare</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completarea</a:t>
            </a:r>
            <a:r>
              <a:rPr lang="en-US" sz="1300" dirty="0">
                <a:solidFill>
                  <a:schemeClr val="tx1"/>
                </a:solidFill>
              </a:rPr>
              <a:t> </a:t>
            </a:r>
            <a:r>
              <a:rPr lang="en-US" sz="1300" dirty="0" err="1">
                <a:solidFill>
                  <a:schemeClr val="tx1"/>
                </a:solidFill>
              </a:rPr>
              <a:t>contractelor</a:t>
            </a:r>
            <a:r>
              <a:rPr lang="en-US" sz="1300" dirty="0">
                <a:solidFill>
                  <a:schemeClr val="tx1"/>
                </a:solidFill>
              </a:rPr>
              <a:t> </a:t>
            </a:r>
            <a:r>
              <a:rPr lang="en-US" sz="1300" dirty="0" err="1">
                <a:solidFill>
                  <a:schemeClr val="tx1"/>
                </a:solidFill>
              </a:rPr>
              <a:t>și</a:t>
            </a:r>
            <a:r>
              <a:rPr lang="en-US" sz="1300" dirty="0">
                <a:solidFill>
                  <a:schemeClr val="tx1"/>
                </a:solidFill>
              </a:rPr>
              <a:t> a </a:t>
            </a:r>
            <a:r>
              <a:rPr lang="en-US" sz="1300" dirty="0" err="1">
                <a:solidFill>
                  <a:schemeClr val="tx1"/>
                </a:solidFill>
              </a:rPr>
              <a:t>ordinelor</a:t>
            </a:r>
            <a:r>
              <a:rPr lang="en-US" sz="1300" dirty="0">
                <a:solidFill>
                  <a:schemeClr val="tx1"/>
                </a:solidFill>
              </a:rPr>
              <a:t> de </a:t>
            </a:r>
            <a:r>
              <a:rPr lang="en-US" sz="1300" dirty="0" err="1">
                <a:solidFill>
                  <a:schemeClr val="tx1"/>
                </a:solidFill>
              </a:rPr>
              <a:t>înregistrare</a:t>
            </a:r>
            <a:r>
              <a:rPr lang="en-US" sz="1300" dirty="0">
                <a:solidFill>
                  <a:schemeClr val="tx1"/>
                </a:solidFill>
              </a:rPr>
              <a:t>;</a:t>
            </a:r>
          </a:p>
          <a:p>
            <a:r>
              <a:rPr lang="en-US" sz="1300" dirty="0">
                <a:solidFill>
                  <a:schemeClr val="tx1"/>
                </a:solidFill>
              </a:rPr>
              <a:t>(e) </a:t>
            </a:r>
            <a:r>
              <a:rPr lang="en-US" sz="1300" dirty="0" err="1">
                <a:solidFill>
                  <a:schemeClr val="tx1"/>
                </a:solidFill>
              </a:rPr>
              <a:t>actualizarea</a:t>
            </a:r>
            <a:r>
              <a:rPr lang="en-US" sz="1300" dirty="0">
                <a:solidFill>
                  <a:schemeClr val="tx1"/>
                </a:solidFill>
              </a:rPr>
              <a:t> </a:t>
            </a:r>
            <a:r>
              <a:rPr lang="en-US" sz="1300" dirty="0" err="1">
                <a:solidFill>
                  <a:schemeClr val="tx1"/>
                </a:solidFill>
              </a:rPr>
              <a:t>înregistrărilor</a:t>
            </a:r>
            <a:r>
              <a:rPr lang="en-US" sz="1300" dirty="0">
                <a:solidFill>
                  <a:schemeClr val="tx1"/>
                </a:solidFill>
              </a:rPr>
              <a:t> </a:t>
            </a:r>
            <a:r>
              <a:rPr lang="en-US" sz="1300" dirty="0" err="1">
                <a:solidFill>
                  <a:schemeClr val="tx1"/>
                </a:solidFill>
              </a:rPr>
              <a:t>clienților</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pregătirea</a:t>
            </a:r>
            <a:r>
              <a:rPr lang="en-US" sz="1300" dirty="0">
                <a:solidFill>
                  <a:schemeClr val="tx1"/>
                </a:solidFill>
              </a:rPr>
              <a:t> </a:t>
            </a:r>
            <a:r>
              <a:rPr lang="en-US" sz="1300" dirty="0" err="1">
                <a:solidFill>
                  <a:schemeClr val="tx1"/>
                </a:solidFill>
              </a:rPr>
              <a:t>rapoartelor</a:t>
            </a:r>
            <a:r>
              <a:rPr lang="en-US" sz="1300" dirty="0">
                <a:solidFill>
                  <a:schemeClr val="tx1"/>
                </a:solidFill>
              </a:rPr>
              <a:t> de </a:t>
            </a:r>
            <a:r>
              <a:rPr lang="en-US" sz="1300" dirty="0" err="1">
                <a:solidFill>
                  <a:schemeClr val="tx1"/>
                </a:solidFill>
              </a:rPr>
              <a:t>vânzări</a:t>
            </a:r>
            <a:r>
              <a:rPr lang="en-US" sz="1300" dirty="0">
                <a:solidFill>
                  <a:schemeClr val="tx1"/>
                </a:solidFill>
              </a:rPr>
              <a:t>;</a:t>
            </a:r>
          </a:p>
          <a:p>
            <a:r>
              <a:rPr lang="en-US" sz="1300" dirty="0">
                <a:solidFill>
                  <a:schemeClr val="tx1"/>
                </a:solidFill>
              </a:rPr>
              <a:t>(f) </a:t>
            </a:r>
            <a:r>
              <a:rPr lang="en-US" sz="1300" dirty="0" err="1">
                <a:solidFill>
                  <a:schemeClr val="tx1"/>
                </a:solidFill>
              </a:rPr>
              <a:t>aranjarea</a:t>
            </a:r>
            <a:r>
              <a:rPr lang="en-US" sz="1300" dirty="0">
                <a:solidFill>
                  <a:schemeClr val="tx1"/>
                </a:solidFill>
              </a:rPr>
              <a:t> </a:t>
            </a:r>
            <a:r>
              <a:rPr lang="en-US" sz="1300" dirty="0" err="1">
                <a:solidFill>
                  <a:schemeClr val="tx1"/>
                </a:solidFill>
              </a:rPr>
              <a:t>livrării</a:t>
            </a:r>
            <a:r>
              <a:rPr lang="en-US" sz="1300" dirty="0">
                <a:solidFill>
                  <a:schemeClr val="tx1"/>
                </a:solidFill>
              </a:rPr>
              <a:t> de </a:t>
            </a:r>
            <a:r>
              <a:rPr lang="en-US" sz="1300" dirty="0" err="1">
                <a:solidFill>
                  <a:schemeClr val="tx1"/>
                </a:solidFill>
              </a:rPr>
              <a:t>bunuri</a:t>
            </a:r>
            <a:r>
              <a:rPr lang="en-US" sz="1300" dirty="0">
                <a:solidFill>
                  <a:schemeClr val="tx1"/>
                </a:solidFill>
              </a:rPr>
              <a:t>, </a:t>
            </a:r>
            <a:r>
              <a:rPr lang="en-US" sz="1300" dirty="0" err="1">
                <a:solidFill>
                  <a:schemeClr val="tx1"/>
                </a:solidFill>
              </a:rPr>
              <a:t>instalarea</a:t>
            </a:r>
            <a:r>
              <a:rPr lang="en-US" sz="1300" dirty="0">
                <a:solidFill>
                  <a:schemeClr val="tx1"/>
                </a:solidFill>
              </a:rPr>
              <a:t> </a:t>
            </a:r>
            <a:r>
              <a:rPr lang="en-US" sz="1300" dirty="0" err="1">
                <a:solidFill>
                  <a:schemeClr val="tx1"/>
                </a:solidFill>
              </a:rPr>
              <a:t>echipamentului</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furnizarea</a:t>
            </a:r>
            <a:r>
              <a:rPr lang="en-US" sz="1300" dirty="0">
                <a:solidFill>
                  <a:schemeClr val="tx1"/>
                </a:solidFill>
              </a:rPr>
              <a:t> de </a:t>
            </a:r>
            <a:r>
              <a:rPr lang="en-US" sz="1300" dirty="0" err="1">
                <a:solidFill>
                  <a:schemeClr val="tx1"/>
                </a:solidFill>
              </a:rPr>
              <a:t>servicii</a:t>
            </a:r>
            <a:r>
              <a:rPr lang="en-US" sz="1300" dirty="0">
                <a:solidFill>
                  <a:schemeClr val="tx1"/>
                </a:solidFill>
              </a:rPr>
              <a:t>;</a:t>
            </a:r>
          </a:p>
          <a:p>
            <a:r>
              <a:rPr lang="en-US" sz="1300" dirty="0">
                <a:solidFill>
                  <a:schemeClr val="tx1"/>
                </a:solidFill>
              </a:rPr>
              <a:t>(g) </a:t>
            </a:r>
            <a:r>
              <a:rPr lang="en-US" sz="1300" dirty="0" err="1">
                <a:solidFill>
                  <a:schemeClr val="tx1"/>
                </a:solidFill>
              </a:rPr>
              <a:t>raportarea</a:t>
            </a:r>
            <a:r>
              <a:rPr lang="en-US" sz="1300" dirty="0">
                <a:solidFill>
                  <a:schemeClr val="tx1"/>
                </a:solidFill>
              </a:rPr>
              <a:t> </a:t>
            </a:r>
            <a:r>
              <a:rPr lang="en-US" sz="1300" dirty="0" err="1">
                <a:solidFill>
                  <a:schemeClr val="tx1"/>
                </a:solidFill>
              </a:rPr>
              <a:t>reacțiilor</a:t>
            </a:r>
            <a:r>
              <a:rPr lang="en-US" sz="1300" dirty="0">
                <a:solidFill>
                  <a:schemeClr val="tx1"/>
                </a:solidFill>
              </a:rPr>
              <a:t> </a:t>
            </a:r>
            <a:r>
              <a:rPr lang="en-US" sz="1300" dirty="0" err="1">
                <a:solidFill>
                  <a:schemeClr val="tx1"/>
                </a:solidFill>
              </a:rPr>
              <a:t>și</a:t>
            </a:r>
            <a:r>
              <a:rPr lang="en-US" sz="1300" dirty="0">
                <a:solidFill>
                  <a:schemeClr val="tx1"/>
                </a:solidFill>
              </a:rPr>
              <a:t> </a:t>
            </a:r>
            <a:r>
              <a:rPr lang="en-US" sz="1300" dirty="0" err="1">
                <a:solidFill>
                  <a:schemeClr val="tx1"/>
                </a:solidFill>
              </a:rPr>
              <a:t>cerințelor</a:t>
            </a:r>
            <a:r>
              <a:rPr lang="en-US" sz="1300" dirty="0">
                <a:solidFill>
                  <a:schemeClr val="tx1"/>
                </a:solidFill>
              </a:rPr>
              <a:t> </a:t>
            </a:r>
            <a:r>
              <a:rPr lang="en-US" sz="1300" dirty="0" err="1">
                <a:solidFill>
                  <a:schemeClr val="tx1"/>
                </a:solidFill>
              </a:rPr>
              <a:t>clienților</a:t>
            </a:r>
            <a:r>
              <a:rPr lang="en-US" sz="1300" dirty="0">
                <a:solidFill>
                  <a:schemeClr val="tx1"/>
                </a:solidFill>
              </a:rPr>
              <a:t> la </a:t>
            </a:r>
            <a:r>
              <a:rPr lang="en-US" sz="1300" dirty="0" err="1">
                <a:solidFill>
                  <a:schemeClr val="tx1"/>
                </a:solidFill>
              </a:rPr>
              <a:t>producători</a:t>
            </a:r>
            <a:r>
              <a:rPr lang="en-US" sz="1300" dirty="0">
                <a:solidFill>
                  <a:schemeClr val="tx1"/>
                </a:solidFill>
              </a:rPr>
              <a:t>.</a:t>
            </a:r>
          </a:p>
        </p:txBody>
      </p:sp>
      <p:sp>
        <p:nvSpPr>
          <p:cNvPr id="10" name="Rectangle 9"/>
          <p:cNvSpPr/>
          <p:nvPr/>
        </p:nvSpPr>
        <p:spPr>
          <a:xfrm>
            <a:off x="2161941" y="2388384"/>
            <a:ext cx="1806490" cy="28484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tx1"/>
                </a:solidFill>
              </a:rPr>
              <a:t>2431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publicitate</a:t>
            </a:r>
            <a:r>
              <a:rPr lang="en-US" sz="1200" dirty="0">
                <a:solidFill>
                  <a:schemeClr val="tx1"/>
                </a:solidFill>
              </a:rPr>
              <a:t> </a:t>
            </a:r>
            <a:r>
              <a:rPr lang="en-US" sz="1200" dirty="0" err="1">
                <a:solidFill>
                  <a:schemeClr val="tx1"/>
                </a:solidFill>
              </a:rPr>
              <a:t>şi</a:t>
            </a:r>
            <a:r>
              <a:rPr lang="en-US" sz="1200" dirty="0">
                <a:solidFill>
                  <a:schemeClr val="tx1"/>
                </a:solidFill>
              </a:rPr>
              <a:t> marketing</a:t>
            </a:r>
          </a:p>
          <a:p>
            <a:r>
              <a:rPr lang="en-US" sz="1200" dirty="0">
                <a:solidFill>
                  <a:schemeClr val="tx1"/>
                </a:solidFill>
              </a:rPr>
              <a:t>2432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relaţii</a:t>
            </a:r>
            <a:r>
              <a:rPr lang="en-US" sz="1200" dirty="0">
                <a:solidFill>
                  <a:schemeClr val="tx1"/>
                </a:solidFill>
              </a:rPr>
              <a:t> </a:t>
            </a:r>
            <a:r>
              <a:rPr lang="en-US" sz="1200" dirty="0" err="1">
                <a:solidFill>
                  <a:schemeClr val="tx1"/>
                </a:solidFill>
              </a:rPr>
              <a:t>publice</a:t>
            </a:r>
            <a:endParaRPr lang="en-US" sz="1200" dirty="0">
              <a:solidFill>
                <a:schemeClr val="tx1"/>
              </a:solidFill>
            </a:endParaRPr>
          </a:p>
          <a:p>
            <a:r>
              <a:rPr lang="en-US" sz="1200" b="1" dirty="0">
                <a:solidFill>
                  <a:schemeClr val="tx1"/>
                </a:solidFill>
              </a:rPr>
              <a:t>2433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vânzarea</a:t>
            </a:r>
            <a:r>
              <a:rPr lang="en-US" sz="1200" b="1" dirty="0">
                <a:solidFill>
                  <a:schemeClr val="tx1"/>
                </a:solidFill>
              </a:rPr>
              <a:t> de </a:t>
            </a:r>
            <a:r>
              <a:rPr lang="en-US" sz="1200" b="1" dirty="0" err="1">
                <a:solidFill>
                  <a:schemeClr val="tx1"/>
                </a:solidFill>
              </a:rPr>
              <a:t>produse</a:t>
            </a:r>
            <a:r>
              <a:rPr lang="en-US" sz="1200" b="1" dirty="0">
                <a:solidFill>
                  <a:schemeClr val="tx1"/>
                </a:solidFill>
              </a:rPr>
              <a:t> </a:t>
            </a:r>
            <a:r>
              <a:rPr lang="en-US" sz="1200" b="1" dirty="0" err="1">
                <a:solidFill>
                  <a:schemeClr val="tx1"/>
                </a:solidFill>
              </a:rPr>
              <a:t>tehnice</a:t>
            </a:r>
            <a:r>
              <a:rPr lang="en-US" sz="1200" b="1" dirty="0">
                <a:solidFill>
                  <a:schemeClr val="tx1"/>
                </a:solidFill>
              </a:rPr>
              <a:t> </a:t>
            </a:r>
            <a:r>
              <a:rPr lang="en-US" sz="1200" b="1" dirty="0" err="1">
                <a:solidFill>
                  <a:schemeClr val="tx1"/>
                </a:solidFill>
              </a:rPr>
              <a:t>şi</a:t>
            </a:r>
            <a:r>
              <a:rPr lang="en-US" sz="1200" b="1" dirty="0">
                <a:solidFill>
                  <a:schemeClr val="tx1"/>
                </a:solidFill>
              </a:rPr>
              <a:t> </a:t>
            </a:r>
            <a:r>
              <a:rPr lang="en-US" sz="1200" b="1" dirty="0" err="1">
                <a:solidFill>
                  <a:schemeClr val="tx1"/>
                </a:solidFill>
              </a:rPr>
              <a:t>medicale</a:t>
            </a:r>
            <a:r>
              <a:rPr lang="en-US" sz="1200" b="1" dirty="0">
                <a:solidFill>
                  <a:schemeClr val="tx1"/>
                </a:solidFill>
              </a:rPr>
              <a:t> (</a:t>
            </a:r>
            <a:r>
              <a:rPr lang="en-US" sz="1200" b="1" dirty="0" err="1">
                <a:solidFill>
                  <a:schemeClr val="tx1"/>
                </a:solidFill>
              </a:rPr>
              <a:t>exclusiv</a:t>
            </a:r>
            <a:r>
              <a:rPr lang="en-US" sz="1200" b="1" dirty="0">
                <a:solidFill>
                  <a:schemeClr val="tx1"/>
                </a:solidFill>
              </a:rPr>
              <a:t> TIC)</a:t>
            </a:r>
          </a:p>
          <a:p>
            <a:r>
              <a:rPr lang="en-US" sz="1200" b="1" dirty="0">
                <a:solidFill>
                  <a:srgbClr val="0000FF"/>
                </a:solidFill>
              </a:rPr>
              <a:t>2434 </a:t>
            </a:r>
            <a:r>
              <a:rPr lang="en-US" sz="1200" b="1" dirty="0" err="1">
                <a:solidFill>
                  <a:srgbClr val="0000FF"/>
                </a:solidFill>
              </a:rPr>
              <a:t>Specialişti</a:t>
            </a:r>
            <a:r>
              <a:rPr lang="en-US" sz="1200" b="1" dirty="0">
                <a:solidFill>
                  <a:srgbClr val="0000FF"/>
                </a:solidFill>
              </a:rPr>
              <a:t> </a:t>
            </a:r>
            <a:r>
              <a:rPr lang="en-US" sz="1200" b="1" dirty="0" err="1">
                <a:solidFill>
                  <a:srgbClr val="0000FF"/>
                </a:solidFill>
              </a:rPr>
              <a:t>în</a:t>
            </a:r>
            <a:r>
              <a:rPr lang="en-US" sz="1200" b="1" dirty="0">
                <a:solidFill>
                  <a:srgbClr val="0000FF"/>
                </a:solidFill>
              </a:rPr>
              <a:t> </a:t>
            </a:r>
            <a:r>
              <a:rPr lang="en-US" sz="1200" b="1" dirty="0" err="1">
                <a:solidFill>
                  <a:srgbClr val="0000FF"/>
                </a:solidFill>
              </a:rPr>
              <a:t>vânzarea</a:t>
            </a:r>
            <a:r>
              <a:rPr lang="en-US" sz="1200" b="1" dirty="0">
                <a:solidFill>
                  <a:srgbClr val="0000FF"/>
                </a:solidFill>
              </a:rPr>
              <a:t> </a:t>
            </a:r>
            <a:r>
              <a:rPr lang="en-US" sz="1200" b="1" dirty="0" err="1">
                <a:solidFill>
                  <a:srgbClr val="0000FF"/>
                </a:solidFill>
              </a:rPr>
              <a:t>produselor</a:t>
            </a:r>
            <a:r>
              <a:rPr lang="en-US" sz="1200" b="1" dirty="0">
                <a:solidFill>
                  <a:srgbClr val="0000FF"/>
                </a:solidFill>
              </a:rPr>
              <a:t> de </a:t>
            </a:r>
            <a:r>
              <a:rPr lang="en-US" sz="1200" b="1" dirty="0" err="1">
                <a:solidFill>
                  <a:srgbClr val="0000FF"/>
                </a:solidFill>
              </a:rPr>
              <a:t>tehnologia</a:t>
            </a:r>
            <a:r>
              <a:rPr lang="en-US" sz="1200" b="1" dirty="0">
                <a:solidFill>
                  <a:srgbClr val="0000FF"/>
                </a:solidFill>
              </a:rPr>
              <a:t> </a:t>
            </a:r>
            <a:r>
              <a:rPr lang="en-US" sz="1200" b="1" dirty="0" err="1">
                <a:solidFill>
                  <a:srgbClr val="0000FF"/>
                </a:solidFill>
              </a:rPr>
              <a:t>informaţiei</a:t>
            </a:r>
            <a:r>
              <a:rPr lang="en-US" sz="1200" b="1" dirty="0">
                <a:solidFill>
                  <a:srgbClr val="0000FF"/>
                </a:solidFill>
              </a:rPr>
              <a:t> </a:t>
            </a:r>
            <a:r>
              <a:rPr lang="en-US" sz="1200" b="1" dirty="0" err="1">
                <a:solidFill>
                  <a:srgbClr val="0000FF"/>
                </a:solidFill>
              </a:rPr>
              <a:t>şi</a:t>
            </a:r>
            <a:r>
              <a:rPr lang="en-US" sz="1200" b="1" dirty="0">
                <a:solidFill>
                  <a:srgbClr val="0000FF"/>
                </a:solidFill>
              </a:rPr>
              <a:t> </a:t>
            </a:r>
            <a:r>
              <a:rPr lang="en-US" sz="1200" b="1" dirty="0" err="1">
                <a:solidFill>
                  <a:srgbClr val="0000FF"/>
                </a:solidFill>
              </a:rPr>
              <a:t>comunicaţiilor</a:t>
            </a:r>
            <a:endParaRPr lang="en-US" sz="1200" b="1" dirty="0">
              <a:solidFill>
                <a:srgbClr val="0000FF"/>
              </a:solidFill>
            </a:endParaRPr>
          </a:p>
          <a:p>
            <a:endParaRPr lang="en-US" sz="1200" dirty="0">
              <a:solidFill>
                <a:schemeClr val="tx1"/>
              </a:solidFill>
            </a:endParaRPr>
          </a:p>
        </p:txBody>
      </p:sp>
      <p:cxnSp>
        <p:nvCxnSpPr>
          <p:cNvPr id="13" name="Straight Arrow Connector 12"/>
          <p:cNvCxnSpPr/>
          <p:nvPr/>
        </p:nvCxnSpPr>
        <p:spPr>
          <a:xfrm>
            <a:off x="1691148" y="3812588"/>
            <a:ext cx="457200"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70188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904584" y="777289"/>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68431" y="3803883"/>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928081"/>
            <a:ext cx="1792897" cy="1182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smtClean="0">
                <a:solidFill>
                  <a:srgbClr val="7030A0"/>
                </a:solidFill>
              </a:rPr>
              <a:t>243 </a:t>
            </a:r>
            <a:r>
              <a:rPr lang="ro-RO" sz="1200" b="1" dirty="0">
                <a:solidFill>
                  <a:srgbClr val="7030A0"/>
                </a:solidFill>
              </a:rPr>
              <a:t>– Specialiști în </a:t>
            </a:r>
            <a:r>
              <a:rPr lang="ro-RO" sz="1200" b="1" dirty="0" smtClean="0">
                <a:solidFill>
                  <a:srgbClr val="7030A0"/>
                </a:solidFill>
              </a:rPr>
              <a:t>vânzări, marketing și relații publice</a:t>
            </a:r>
            <a:endParaRPr lang="ro-RO" sz="1200" b="1" dirty="0">
              <a:solidFill>
                <a:schemeClr val="tx1"/>
              </a:solidFill>
            </a:endParaRPr>
          </a:p>
        </p:txBody>
      </p:sp>
    </p:spTree>
    <p:extLst>
      <p:ext uri="{BB962C8B-B14F-4D97-AF65-F5344CB8AC3E}">
        <p14:creationId xmlns:p14="http://schemas.microsoft.com/office/powerpoint/2010/main" val="12418293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532" y="910318"/>
            <a:ext cx="8596668" cy="651063"/>
          </a:xfrm>
        </p:spPr>
        <p:txBody>
          <a:bodyPr>
            <a:noAutofit/>
          </a:bodyPr>
          <a:lstStyle/>
          <a:p>
            <a:pPr algn="ctr"/>
            <a:r>
              <a:rPr lang="en-US" sz="2400" dirty="0" err="1" smtClean="0"/>
              <a:t>Profesioni</a:t>
            </a:r>
            <a:r>
              <a:rPr lang="ro-RO" sz="2400" dirty="0"/>
              <a:t>ș</a:t>
            </a:r>
            <a:r>
              <a:rPr lang="en-US" sz="2400" dirty="0" err="1" smtClean="0"/>
              <a:t>ti</a:t>
            </a:r>
            <a:r>
              <a:rPr lang="en-US" sz="2400" dirty="0" smtClean="0"/>
              <a:t> </a:t>
            </a:r>
            <a:r>
              <a:rPr lang="ro-RO" sz="2400" dirty="0"/>
              <a:t>î</a:t>
            </a:r>
            <a:r>
              <a:rPr lang="en-US" sz="2400" dirty="0" smtClean="0"/>
              <a:t>n Management,</a:t>
            </a:r>
            <a:r>
              <a:rPr lang="ro-RO" sz="2400" dirty="0" smtClean="0"/>
              <a:t> </a:t>
            </a:r>
            <a:r>
              <a:rPr lang="en-US" sz="2400" dirty="0" err="1" smtClean="0"/>
              <a:t>finan</a:t>
            </a:r>
            <a:r>
              <a:rPr lang="ro-RO" sz="2400" dirty="0" smtClean="0"/>
              <a:t>ț</a:t>
            </a:r>
            <a:r>
              <a:rPr lang="en-US" sz="2400" dirty="0" smtClean="0"/>
              <a:t>e,</a:t>
            </a:r>
            <a:r>
              <a:rPr lang="ro-RO" sz="2400" dirty="0" smtClean="0"/>
              <a:t> </a:t>
            </a:r>
            <a:r>
              <a:rPr lang="en-US" sz="2400" dirty="0" err="1" smtClean="0"/>
              <a:t>contabilitate</a:t>
            </a:r>
            <a:r>
              <a:rPr lang="en-US" sz="2400" dirty="0" smtClean="0"/>
              <a:t>,</a:t>
            </a:r>
            <a:r>
              <a:rPr lang="ro-RO" sz="2400" dirty="0" smtClean="0"/>
              <a:t> </a:t>
            </a:r>
            <a:r>
              <a:rPr lang="en-US" sz="2400" dirty="0" smtClean="0"/>
              <a:t>marketing,</a:t>
            </a:r>
            <a:r>
              <a:rPr lang="ro-RO" sz="2400" dirty="0" smtClean="0"/>
              <a:t> </a:t>
            </a:r>
            <a:r>
              <a:rPr lang="en-US" sz="2400" dirty="0" smtClean="0"/>
              <a:t>v</a:t>
            </a:r>
            <a:r>
              <a:rPr lang="ro-RO" sz="2400" dirty="0" smtClean="0"/>
              <a:t>â</a:t>
            </a:r>
            <a:r>
              <a:rPr lang="en-US" sz="2400" dirty="0" smtClean="0"/>
              <a:t>n</a:t>
            </a:r>
            <a:r>
              <a:rPr lang="ro-RO" sz="2400" dirty="0" err="1" smtClean="0"/>
              <a:t>ză</a:t>
            </a:r>
            <a:r>
              <a:rPr lang="en-US" sz="2400" dirty="0" err="1" smtClean="0"/>
              <a:t>ri</a:t>
            </a:r>
            <a:r>
              <a:rPr lang="en-US" sz="2400" dirty="0" smtClean="0"/>
              <a:t>,</a:t>
            </a:r>
            <a:r>
              <a:rPr lang="ro-RO" sz="2400" dirty="0" smtClean="0"/>
              <a:t> </a:t>
            </a:r>
            <a:r>
              <a:rPr lang="en-US" sz="2400" dirty="0" smtClean="0"/>
              <a:t>comer</a:t>
            </a:r>
            <a:r>
              <a:rPr lang="ro-RO" sz="2400" dirty="0" smtClean="0"/>
              <a:t>ț</a:t>
            </a:r>
            <a:r>
              <a:rPr lang="en-US" sz="2400" dirty="0" smtClean="0"/>
              <a:t> –</a:t>
            </a:r>
            <a:r>
              <a:rPr lang="ro-RO" sz="2400" dirty="0" smtClean="0"/>
              <a:t> </a:t>
            </a:r>
            <a:r>
              <a:rPr lang="en-US" sz="2400" dirty="0" err="1" smtClean="0"/>
              <a:t>domenii</a:t>
            </a:r>
            <a:r>
              <a:rPr lang="en-US" sz="2400" dirty="0" smtClean="0"/>
              <a:t> de </a:t>
            </a:r>
            <a:r>
              <a:rPr lang="en-US" sz="2400" dirty="0" err="1" smtClean="0"/>
              <a:t>licen</a:t>
            </a:r>
            <a:r>
              <a:rPr lang="ro-RO" sz="2400" dirty="0" err="1" smtClean="0"/>
              <a:t>ț</a:t>
            </a:r>
            <a:r>
              <a:rPr lang="ro-RO" sz="2400" dirty="0" err="1"/>
              <a:t>ă</a:t>
            </a:r>
            <a:r>
              <a:rPr lang="en-US" sz="2400" dirty="0" smtClean="0"/>
              <a:t> </a:t>
            </a:r>
            <a:r>
              <a:rPr lang="ro-RO" sz="2400" dirty="0" err="1"/>
              <a:t>ș</a:t>
            </a:r>
            <a:r>
              <a:rPr lang="en-US" sz="2400" dirty="0" err="1" smtClean="0"/>
              <a:t>i</a:t>
            </a:r>
            <a:r>
              <a:rPr lang="en-US" sz="2400" dirty="0" smtClean="0"/>
              <a:t> </a:t>
            </a:r>
            <a:r>
              <a:rPr lang="en-US" sz="2400" dirty="0" err="1" smtClean="0"/>
              <a:t>masterat</a:t>
            </a:r>
            <a:r>
              <a:rPr lang="en-US" sz="2400" dirty="0" smtClean="0"/>
              <a:t> </a:t>
            </a: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440886"/>
              </p:ext>
            </p:extLst>
          </p:nvPr>
        </p:nvGraphicFramePr>
        <p:xfrm>
          <a:off x="1641690" y="1701382"/>
          <a:ext cx="8340510" cy="4456501"/>
        </p:xfrm>
        <a:graphic>
          <a:graphicData uri="http://schemas.openxmlformats.org/drawingml/2006/table">
            <a:tbl>
              <a:tblPr firstRow="1" bandRow="1">
                <a:tableStyleId>{5C22544A-7EE6-4342-B048-85BDC9FD1C3A}</a:tableStyleId>
              </a:tblPr>
              <a:tblGrid>
                <a:gridCol w="4170255">
                  <a:extLst>
                    <a:ext uri="{9D8B030D-6E8A-4147-A177-3AD203B41FA5}">
                      <a16:colId xmlns:a16="http://schemas.microsoft.com/office/drawing/2014/main" val="1586835642"/>
                    </a:ext>
                  </a:extLst>
                </a:gridCol>
                <a:gridCol w="4170255">
                  <a:extLst>
                    <a:ext uri="{9D8B030D-6E8A-4147-A177-3AD203B41FA5}">
                      <a16:colId xmlns:a16="http://schemas.microsoft.com/office/drawing/2014/main" val="486860707"/>
                    </a:ext>
                  </a:extLst>
                </a:gridCol>
              </a:tblGrid>
              <a:tr h="299310">
                <a:tc>
                  <a:txBody>
                    <a:bodyPr/>
                    <a:lstStyle/>
                    <a:p>
                      <a:r>
                        <a:rPr lang="ro-RO" dirty="0" smtClean="0"/>
                        <a:t>ISCED-F</a:t>
                      </a:r>
                      <a:endParaRPr lang="en-US" dirty="0"/>
                    </a:p>
                  </a:txBody>
                  <a:tcPr/>
                </a:tc>
                <a:tc>
                  <a:txBody>
                    <a:bodyPr/>
                    <a:lstStyle/>
                    <a:p>
                      <a:r>
                        <a:rPr lang="ro-RO" dirty="0" smtClean="0"/>
                        <a:t>ISCO-08</a:t>
                      </a:r>
                      <a:endParaRPr lang="en-US" dirty="0"/>
                    </a:p>
                  </a:txBody>
                  <a:tcPr/>
                </a:tc>
                <a:extLst>
                  <a:ext uri="{0D108BD9-81ED-4DB2-BD59-A6C34878D82A}">
                    <a16:rowId xmlns:a16="http://schemas.microsoft.com/office/drawing/2014/main" val="2308444581"/>
                  </a:ext>
                </a:extLst>
              </a:tr>
              <a:tr h="299310">
                <a:tc>
                  <a:txBody>
                    <a:bodyPr/>
                    <a:lstStyle/>
                    <a:p>
                      <a:pPr algn="just" fontAlgn="ctr"/>
                      <a:r>
                        <a:rPr lang="en-US" sz="1000" b="1" i="0" u="none" strike="noStrike" dirty="0">
                          <a:solidFill>
                            <a:srgbClr val="000000"/>
                          </a:solidFill>
                          <a:effectLst/>
                          <a:latin typeface="Arial" panose="020B0604020202020204" pitchFamily="34" charset="0"/>
                        </a:rPr>
                        <a:t>04 </a:t>
                      </a:r>
                      <a:r>
                        <a:rPr lang="en-US" sz="1000" b="1" i="0" u="none" strike="noStrike" dirty="0" err="1">
                          <a:solidFill>
                            <a:srgbClr val="000000"/>
                          </a:solidFill>
                          <a:effectLst/>
                          <a:latin typeface="Arial" panose="020B0604020202020204" pitchFamily="34" charset="0"/>
                        </a:rPr>
                        <a:t>Afaceri</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administraţie</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şi</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drept</a:t>
                      </a:r>
                      <a:endParaRPr lang="en-US" sz="1000" b="1"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u="none" strike="noStrike" kern="1200" dirty="0" smtClean="0">
                          <a:solidFill>
                            <a:srgbClr val="000000"/>
                          </a:solidFill>
                          <a:effectLst/>
                          <a:latin typeface="Arial" panose="020B0604020202020204" pitchFamily="34" charset="0"/>
                          <a:ea typeface="+mn-ea"/>
                          <a:cs typeface="+mn-cs"/>
                        </a:rPr>
                        <a:t>2 </a:t>
                      </a:r>
                      <a:r>
                        <a:rPr lang="en-US" sz="1000" b="1" i="0" u="none" strike="noStrike" kern="1200" dirty="0" err="1" smtClean="0">
                          <a:solidFill>
                            <a:srgbClr val="000000"/>
                          </a:solidFill>
                          <a:effectLst/>
                          <a:latin typeface="Arial" panose="020B0604020202020204" pitchFamily="34" charset="0"/>
                          <a:ea typeface="+mn-ea"/>
                          <a:cs typeface="+mn-cs"/>
                        </a:rPr>
                        <a:t>Specialişti</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în</a:t>
                      </a:r>
                      <a:r>
                        <a:rPr lang="en-US" sz="1000" b="1" i="0" u="none" strike="noStrike" kern="1200" dirty="0" smtClean="0">
                          <a:solidFill>
                            <a:srgbClr val="000000"/>
                          </a:solidFill>
                          <a:effectLst/>
                          <a:latin typeface="Arial" panose="020B0604020202020204" pitchFamily="34" charset="0"/>
                          <a:ea typeface="+mn-ea"/>
                          <a:cs typeface="+mn-cs"/>
                        </a:rPr>
                        <a:t> diverse </a:t>
                      </a:r>
                      <a:r>
                        <a:rPr lang="en-US" sz="1000" b="1" i="0" u="none" strike="noStrike" kern="1200" dirty="0" err="1" smtClean="0">
                          <a:solidFill>
                            <a:srgbClr val="000000"/>
                          </a:solidFill>
                          <a:effectLst/>
                          <a:latin typeface="Arial" panose="020B0604020202020204" pitchFamily="34" charset="0"/>
                          <a:ea typeface="+mn-ea"/>
                          <a:cs typeface="+mn-cs"/>
                        </a:rPr>
                        <a:t>domenii</a:t>
                      </a:r>
                      <a:r>
                        <a:rPr lang="en-US" sz="1000" b="1" i="0" u="none" strike="noStrike" kern="1200" dirty="0" smtClean="0">
                          <a:solidFill>
                            <a:srgbClr val="000000"/>
                          </a:solidFill>
                          <a:effectLst/>
                          <a:latin typeface="Arial" panose="020B0604020202020204" pitchFamily="34" charset="0"/>
                          <a:ea typeface="+mn-ea"/>
                          <a:cs typeface="+mn-cs"/>
                        </a:rPr>
                        <a:t> de </a:t>
                      </a:r>
                      <a:r>
                        <a:rPr lang="en-US" sz="1000" b="1" i="0" u="none" strike="noStrike" kern="1200" dirty="0" err="1" smtClean="0">
                          <a:solidFill>
                            <a:srgbClr val="000000"/>
                          </a:solidFill>
                          <a:effectLst/>
                          <a:latin typeface="Arial" panose="020B0604020202020204" pitchFamily="34" charset="0"/>
                          <a:ea typeface="+mn-ea"/>
                          <a:cs typeface="+mn-cs"/>
                        </a:rPr>
                        <a:t>activitate</a:t>
                      </a:r>
                      <a:endParaRPr lang="en-US" sz="1000" b="1" i="0" u="none" strike="noStrike" kern="1200" dirty="0" smtClean="0">
                        <a:solidFill>
                          <a:srgbClr val="000000"/>
                        </a:solidFill>
                        <a:effectLst/>
                        <a:latin typeface="Arial" panose="020B0604020202020204" pitchFamily="34" charset="0"/>
                        <a:ea typeface="+mn-ea"/>
                        <a:cs typeface="+mn-cs"/>
                      </a:endParaRPr>
                    </a:p>
                  </a:txBody>
                  <a:tcPr/>
                </a:tc>
                <a:extLst>
                  <a:ext uri="{0D108BD9-81ED-4DB2-BD59-A6C34878D82A}">
                    <a16:rowId xmlns:a16="http://schemas.microsoft.com/office/drawing/2014/main" val="2607254587"/>
                  </a:ext>
                </a:extLst>
              </a:tr>
              <a:tr h="299310">
                <a:tc>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lang="en-US" sz="1000" b="1" i="0" u="none" strike="noStrike" dirty="0" smtClean="0">
                          <a:solidFill>
                            <a:srgbClr val="000000"/>
                          </a:solidFill>
                          <a:effectLst/>
                          <a:latin typeface="Arial" panose="020B0604020202020204" pitchFamily="34" charset="0"/>
                        </a:rPr>
                        <a:t>041 </a:t>
                      </a:r>
                      <a:r>
                        <a:rPr lang="en-US" sz="1000" b="1" i="0" u="none" strike="noStrike" dirty="0" err="1" smtClean="0">
                          <a:solidFill>
                            <a:srgbClr val="000000"/>
                          </a:solidFill>
                          <a:effectLst/>
                          <a:latin typeface="Arial" panose="020B0604020202020204" pitchFamily="34" charset="0"/>
                        </a:rPr>
                        <a:t>Afaceri</a:t>
                      </a:r>
                      <a:r>
                        <a:rPr lang="en-US" sz="1000" b="1" i="0" u="none" strike="noStrike" dirty="0" smtClean="0">
                          <a:solidFill>
                            <a:srgbClr val="000000"/>
                          </a:solidFill>
                          <a:effectLst/>
                          <a:latin typeface="Arial" panose="020B0604020202020204" pitchFamily="34" charset="0"/>
                        </a:rPr>
                        <a:t> </a:t>
                      </a:r>
                      <a:r>
                        <a:rPr lang="en-US" sz="1000" b="1" i="0" u="none" strike="noStrike" dirty="0" err="1" smtClean="0">
                          <a:solidFill>
                            <a:srgbClr val="000000"/>
                          </a:solidFill>
                          <a:effectLst/>
                          <a:latin typeface="Arial" panose="020B0604020202020204" pitchFamily="34" charset="0"/>
                        </a:rPr>
                        <a:t>şi</a:t>
                      </a:r>
                      <a:r>
                        <a:rPr lang="en-US" sz="1000" b="1" i="0" u="none" strike="noStrike" dirty="0" smtClean="0">
                          <a:solidFill>
                            <a:srgbClr val="000000"/>
                          </a:solidFill>
                          <a:effectLst/>
                          <a:latin typeface="Arial" panose="020B0604020202020204" pitchFamily="34" charset="0"/>
                        </a:rPr>
                        <a:t> </a:t>
                      </a:r>
                      <a:r>
                        <a:rPr lang="en-US" sz="1000" b="1" i="0" u="none" strike="noStrike" dirty="0" err="1" smtClean="0">
                          <a:solidFill>
                            <a:srgbClr val="000000"/>
                          </a:solidFill>
                          <a:effectLst/>
                          <a:latin typeface="Arial" panose="020B0604020202020204" pitchFamily="34" charset="0"/>
                        </a:rPr>
                        <a:t>administraţie</a:t>
                      </a:r>
                      <a:endParaRPr lang="en-US" sz="1000" b="1" i="0" u="none" strike="noStrike" dirty="0" smtClean="0">
                        <a:solidFill>
                          <a:srgbClr val="000000"/>
                        </a:solidFill>
                        <a:effectLst/>
                        <a:latin typeface="Arial" panose="020B0604020202020204" pitchFamily="34" charset="0"/>
                      </a:endParaRPr>
                    </a:p>
                  </a:txBody>
                  <a:tcPr marL="9525" marR="9525" marT="9525" marB="0" anchor="ctr"/>
                </a:tc>
                <a:tc>
                  <a:txBody>
                    <a:bodyPr/>
                    <a:lstStyle/>
                    <a:p>
                      <a:r>
                        <a:rPr lang="en-US" sz="1000" b="1" i="0" u="none" strike="noStrike" kern="1200" dirty="0" smtClean="0">
                          <a:solidFill>
                            <a:srgbClr val="000000"/>
                          </a:solidFill>
                          <a:effectLst/>
                          <a:latin typeface="Arial" panose="020B0604020202020204" pitchFamily="34" charset="0"/>
                          <a:ea typeface="+mn-ea"/>
                          <a:cs typeface="+mn-cs"/>
                        </a:rPr>
                        <a:t>24 </a:t>
                      </a:r>
                      <a:r>
                        <a:rPr lang="en-US" sz="1000" b="1" i="0" u="none" strike="noStrike" kern="1200" dirty="0" err="1" smtClean="0">
                          <a:solidFill>
                            <a:srgbClr val="000000"/>
                          </a:solidFill>
                          <a:effectLst/>
                          <a:latin typeface="Arial" panose="020B0604020202020204" pitchFamily="34" charset="0"/>
                          <a:ea typeface="+mn-ea"/>
                          <a:cs typeface="+mn-cs"/>
                        </a:rPr>
                        <a:t>Specialişti</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în</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domeniul</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administrativ-comercial</a:t>
                      </a:r>
                      <a:endParaRPr lang="en-US" sz="1000" b="1" i="0" u="none" strike="noStrike" kern="1200" dirty="0">
                        <a:solidFill>
                          <a:srgbClr val="000000"/>
                        </a:solidFill>
                        <a:effectLst/>
                        <a:latin typeface="Arial" panose="020B0604020202020204" pitchFamily="34" charset="0"/>
                        <a:ea typeface="+mn-ea"/>
                        <a:cs typeface="+mn-cs"/>
                      </a:endParaRPr>
                    </a:p>
                  </a:txBody>
                  <a:tcPr/>
                </a:tc>
                <a:extLst>
                  <a:ext uri="{0D108BD9-81ED-4DB2-BD59-A6C34878D82A}">
                    <a16:rowId xmlns:a16="http://schemas.microsoft.com/office/drawing/2014/main" val="2067057964"/>
                  </a:ext>
                </a:extLst>
              </a:tr>
              <a:tr h="381749">
                <a:tc>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lang="en-US" sz="1000" b="1" i="0" u="none" strike="noStrike" dirty="0" smtClean="0">
                          <a:solidFill>
                            <a:srgbClr val="0000FF"/>
                          </a:solidFill>
                          <a:effectLst/>
                          <a:latin typeface="Arial" panose="020B0604020202020204" pitchFamily="34" charset="0"/>
                        </a:rPr>
                        <a:t>0411 </a:t>
                      </a:r>
                      <a:r>
                        <a:rPr lang="en-US" sz="1000" b="1" i="0" u="none" strike="noStrike" dirty="0" err="1" smtClean="0">
                          <a:solidFill>
                            <a:srgbClr val="0000FF"/>
                          </a:solidFill>
                          <a:effectLst/>
                          <a:latin typeface="Arial" panose="020B0604020202020204" pitchFamily="34" charset="0"/>
                        </a:rPr>
                        <a:t>Contabilitate</a:t>
                      </a:r>
                      <a:r>
                        <a:rPr lang="en-US" sz="1000" b="1" i="0" u="none" strike="noStrike" dirty="0" smtClean="0">
                          <a:solidFill>
                            <a:srgbClr val="0000FF"/>
                          </a:solidFill>
                          <a:effectLst/>
                          <a:latin typeface="Arial" panose="020B0604020202020204" pitchFamily="34" charset="0"/>
                        </a:rPr>
                        <a:t> </a:t>
                      </a:r>
                      <a:r>
                        <a:rPr lang="en-US" sz="1000" b="1" i="0" u="none" strike="noStrike" dirty="0" err="1" smtClean="0">
                          <a:solidFill>
                            <a:srgbClr val="0000FF"/>
                          </a:solidFill>
                          <a:effectLst/>
                          <a:latin typeface="Arial" panose="020B0604020202020204" pitchFamily="34" charset="0"/>
                        </a:rPr>
                        <a:t>şi</a:t>
                      </a:r>
                      <a:r>
                        <a:rPr lang="en-US" sz="1000" b="1" i="0" u="none" strike="noStrike" dirty="0" smtClean="0">
                          <a:solidFill>
                            <a:srgbClr val="0000FF"/>
                          </a:solidFill>
                          <a:effectLst/>
                          <a:latin typeface="Arial" panose="020B0604020202020204" pitchFamily="34" charset="0"/>
                        </a:rPr>
                        <a:t> </a:t>
                      </a:r>
                      <a:r>
                        <a:rPr lang="en-US" sz="1000" b="1" i="0" u="none" strike="noStrike" dirty="0" err="1" smtClean="0">
                          <a:solidFill>
                            <a:srgbClr val="0000FF"/>
                          </a:solidFill>
                          <a:effectLst/>
                          <a:latin typeface="Arial" panose="020B0604020202020204" pitchFamily="34" charset="0"/>
                        </a:rPr>
                        <a:t>fiscalitate</a:t>
                      </a:r>
                      <a:endParaRPr lang="en-US" sz="1000" b="1" i="0" u="none" strike="noStrike" dirty="0" smtClean="0">
                        <a:solidFill>
                          <a:srgbClr val="0000FF"/>
                        </a:solidFill>
                        <a:effectLst/>
                        <a:latin typeface="Arial" panose="020B0604020202020204" pitchFamily="34" charset="0"/>
                      </a:endParaRPr>
                    </a:p>
                  </a:txBody>
                  <a:tcPr marL="9525" marR="9525" marT="9525" marB="0" anchor="ctr"/>
                </a:tc>
                <a:tc>
                  <a:txBody>
                    <a:bodyPr/>
                    <a:lstStyle/>
                    <a:p>
                      <a:r>
                        <a:rPr lang="ro-RO" sz="1000" b="1" i="0" u="none" strike="noStrike" kern="1200" dirty="0" smtClean="0">
                          <a:solidFill>
                            <a:srgbClr val="0000FF"/>
                          </a:solidFill>
                          <a:effectLst/>
                          <a:latin typeface="Arial" panose="020B0604020202020204" pitchFamily="34" charset="0"/>
                          <a:ea typeface="+mn-ea"/>
                          <a:cs typeface="+mn-cs"/>
                        </a:rPr>
                        <a:t>2411 Contabili</a:t>
                      </a:r>
                      <a:endParaRPr lang="en-US" sz="1000" b="1" i="0" u="none" strike="noStrike" kern="1200" dirty="0">
                        <a:solidFill>
                          <a:srgbClr val="0000FF"/>
                        </a:solidFill>
                        <a:effectLst/>
                        <a:latin typeface="Arial" panose="020B0604020202020204" pitchFamily="34" charset="0"/>
                        <a:ea typeface="+mn-ea"/>
                        <a:cs typeface="+mn-cs"/>
                      </a:endParaRPr>
                    </a:p>
                  </a:txBody>
                  <a:tcPr/>
                </a:tc>
                <a:extLst>
                  <a:ext uri="{0D108BD9-81ED-4DB2-BD59-A6C34878D82A}">
                    <a16:rowId xmlns:a16="http://schemas.microsoft.com/office/drawing/2014/main" val="4040856309"/>
                  </a:ext>
                </a:extLst>
              </a:tr>
              <a:tr h="299310">
                <a:tc>
                  <a:txBody>
                    <a:bodyPr/>
                    <a:lstStyle/>
                    <a:p>
                      <a:pPr algn="just" fontAlgn="ctr"/>
                      <a:r>
                        <a:rPr lang="en-US" sz="1000" b="1" i="0" u="none" strike="noStrike" dirty="0">
                          <a:solidFill>
                            <a:srgbClr val="0000FF"/>
                          </a:solidFill>
                          <a:effectLst/>
                          <a:latin typeface="Arial" panose="020B0604020202020204" pitchFamily="34" charset="0"/>
                        </a:rPr>
                        <a:t>0412 </a:t>
                      </a:r>
                      <a:r>
                        <a:rPr lang="en-US" sz="1000" b="1" i="0" u="none" strike="noStrike" dirty="0" err="1">
                          <a:solidFill>
                            <a:srgbClr val="0000FF"/>
                          </a:solidFill>
                          <a:effectLst/>
                          <a:latin typeface="Arial" panose="020B0604020202020204" pitchFamily="34" charset="0"/>
                        </a:rPr>
                        <a:t>Finanţe</a:t>
                      </a:r>
                      <a:r>
                        <a:rPr lang="en-US" sz="1000" b="1" i="0" u="none" strike="noStrike" dirty="0">
                          <a:solidFill>
                            <a:srgbClr val="0000FF"/>
                          </a:solidFill>
                          <a:effectLst/>
                          <a:latin typeface="Arial" panose="020B0604020202020204" pitchFamily="34" charset="0"/>
                        </a:rPr>
                        <a:t>, </a:t>
                      </a:r>
                      <a:r>
                        <a:rPr lang="en-US" sz="1000" b="1" i="0" u="none" strike="noStrike" dirty="0" err="1">
                          <a:solidFill>
                            <a:srgbClr val="0000FF"/>
                          </a:solidFill>
                          <a:effectLst/>
                          <a:latin typeface="Arial" panose="020B0604020202020204" pitchFamily="34" charset="0"/>
                        </a:rPr>
                        <a:t>bănci</a:t>
                      </a:r>
                      <a:r>
                        <a:rPr lang="en-US" sz="1000" b="1" i="0" u="none" strike="noStrike" dirty="0">
                          <a:solidFill>
                            <a:srgbClr val="0000FF"/>
                          </a:solidFill>
                          <a:effectLst/>
                          <a:latin typeface="Arial" panose="020B0604020202020204" pitchFamily="34" charset="0"/>
                        </a:rPr>
                        <a:t> </a:t>
                      </a:r>
                      <a:r>
                        <a:rPr lang="en-US" sz="1000" b="1" i="0" u="none" strike="noStrike" dirty="0" err="1">
                          <a:solidFill>
                            <a:srgbClr val="0000FF"/>
                          </a:solidFill>
                          <a:effectLst/>
                          <a:latin typeface="Arial" panose="020B0604020202020204" pitchFamily="34" charset="0"/>
                        </a:rPr>
                        <a:t>şi</a:t>
                      </a:r>
                      <a:r>
                        <a:rPr lang="en-US" sz="1000" b="1" i="0" u="none" strike="noStrike" dirty="0">
                          <a:solidFill>
                            <a:srgbClr val="0000FF"/>
                          </a:solidFill>
                          <a:effectLst/>
                          <a:latin typeface="Arial" panose="020B0604020202020204" pitchFamily="34" charset="0"/>
                        </a:rPr>
                        <a:t> </a:t>
                      </a:r>
                      <a:r>
                        <a:rPr lang="en-US" sz="1000" b="1" i="0" u="none" strike="noStrike" dirty="0" err="1">
                          <a:solidFill>
                            <a:srgbClr val="0000FF"/>
                          </a:solidFill>
                          <a:effectLst/>
                          <a:latin typeface="Arial" panose="020B0604020202020204" pitchFamily="34" charset="0"/>
                        </a:rPr>
                        <a:t>asigurări</a:t>
                      </a:r>
                      <a:endParaRPr lang="en-US" sz="1000" b="1" i="0" u="none" strike="noStrike" dirty="0">
                        <a:solidFill>
                          <a:srgbClr val="0000FF"/>
                        </a:solidFill>
                        <a:effectLst/>
                        <a:latin typeface="Arial" panose="020B0604020202020204" pitchFamily="34" charset="0"/>
                      </a:endParaRPr>
                    </a:p>
                  </a:txBody>
                  <a:tcPr marL="9525" marR="9525" marT="9525" marB="0" anchor="ctr"/>
                </a:tc>
                <a:tc>
                  <a:txBody>
                    <a:bodyPr/>
                    <a:lstStyle/>
                    <a:p>
                      <a:r>
                        <a:rPr lang="ro-RO" sz="1000" b="1" i="0" u="none" strike="noStrike" kern="1200" dirty="0" smtClean="0">
                          <a:solidFill>
                            <a:srgbClr val="0000FF"/>
                          </a:solidFill>
                          <a:effectLst/>
                          <a:latin typeface="Arial" panose="020B0604020202020204" pitchFamily="34" charset="0"/>
                          <a:ea typeface="+mn-ea"/>
                          <a:cs typeface="+mn-cs"/>
                        </a:rPr>
                        <a:t>2412 </a:t>
                      </a:r>
                      <a:r>
                        <a:rPr lang="it-IT" sz="1000" b="1" i="0" u="none" strike="noStrike" kern="1200" dirty="0" err="1" smtClean="0">
                          <a:solidFill>
                            <a:srgbClr val="0000FF"/>
                          </a:solidFill>
                          <a:effectLst/>
                          <a:latin typeface="Arial" panose="020B0604020202020204" pitchFamily="34" charset="0"/>
                          <a:ea typeface="+mn-ea"/>
                          <a:cs typeface="+mn-cs"/>
                        </a:rPr>
                        <a:t>Specialişti</a:t>
                      </a:r>
                      <a:r>
                        <a:rPr lang="it-IT" sz="1000" b="1" i="0" u="none" strike="noStrike" kern="1200" dirty="0" smtClean="0">
                          <a:solidFill>
                            <a:srgbClr val="0000FF"/>
                          </a:solidFill>
                          <a:effectLst/>
                          <a:latin typeface="Arial" panose="020B0604020202020204" pitchFamily="34" charset="0"/>
                          <a:ea typeface="+mn-ea"/>
                          <a:cs typeface="+mn-cs"/>
                        </a:rPr>
                        <a:t> </a:t>
                      </a:r>
                      <a:r>
                        <a:rPr lang="it-IT" sz="1000" b="1" i="0" u="none" strike="noStrike" kern="1200" dirty="0" err="1" smtClean="0">
                          <a:solidFill>
                            <a:srgbClr val="0000FF"/>
                          </a:solidFill>
                          <a:effectLst/>
                          <a:latin typeface="Arial" panose="020B0604020202020204" pitchFamily="34" charset="0"/>
                          <a:ea typeface="+mn-ea"/>
                          <a:cs typeface="+mn-cs"/>
                        </a:rPr>
                        <a:t>consultanţi</a:t>
                      </a:r>
                      <a:r>
                        <a:rPr lang="it-IT" sz="1000" b="1" i="0" u="none" strike="noStrike" kern="1200" dirty="0" smtClean="0">
                          <a:solidFill>
                            <a:srgbClr val="0000FF"/>
                          </a:solidFill>
                          <a:effectLst/>
                          <a:latin typeface="Arial" panose="020B0604020202020204" pitchFamily="34" charset="0"/>
                          <a:ea typeface="+mn-ea"/>
                          <a:cs typeface="+mn-cs"/>
                        </a:rPr>
                        <a:t> </a:t>
                      </a:r>
                      <a:r>
                        <a:rPr lang="it-IT" sz="1000" b="1" i="0" u="none" strike="noStrike" kern="1200" dirty="0" err="1" smtClean="0">
                          <a:solidFill>
                            <a:srgbClr val="0000FF"/>
                          </a:solidFill>
                          <a:effectLst/>
                          <a:latin typeface="Arial" panose="020B0604020202020204" pitchFamily="34" charset="0"/>
                          <a:ea typeface="+mn-ea"/>
                          <a:cs typeface="+mn-cs"/>
                        </a:rPr>
                        <a:t>în</a:t>
                      </a:r>
                      <a:r>
                        <a:rPr lang="it-IT" sz="1000" b="1" i="0" u="none" strike="noStrike" kern="1200" dirty="0" smtClean="0">
                          <a:solidFill>
                            <a:srgbClr val="0000FF"/>
                          </a:solidFill>
                          <a:effectLst/>
                          <a:latin typeface="Arial" panose="020B0604020202020204" pitchFamily="34" charset="0"/>
                          <a:ea typeface="+mn-ea"/>
                          <a:cs typeface="+mn-cs"/>
                        </a:rPr>
                        <a:t> </a:t>
                      </a:r>
                      <a:r>
                        <a:rPr lang="it-IT" sz="1000" b="1" i="0" u="none" strike="noStrike" kern="1200" dirty="0" err="1" smtClean="0">
                          <a:solidFill>
                            <a:srgbClr val="0000FF"/>
                          </a:solidFill>
                          <a:effectLst/>
                          <a:latin typeface="Arial" panose="020B0604020202020204" pitchFamily="34" charset="0"/>
                          <a:ea typeface="+mn-ea"/>
                          <a:cs typeface="+mn-cs"/>
                        </a:rPr>
                        <a:t>domeniul</a:t>
                      </a:r>
                      <a:r>
                        <a:rPr lang="it-IT" sz="1000" b="1" i="0" u="none" strike="noStrike" kern="1200" dirty="0" smtClean="0">
                          <a:solidFill>
                            <a:srgbClr val="0000FF"/>
                          </a:solidFill>
                          <a:effectLst/>
                          <a:latin typeface="Arial" panose="020B0604020202020204" pitchFamily="34" charset="0"/>
                          <a:ea typeface="+mn-ea"/>
                          <a:cs typeface="+mn-cs"/>
                        </a:rPr>
                        <a:t> </a:t>
                      </a:r>
                      <a:r>
                        <a:rPr lang="it-IT" sz="1000" b="1" i="0" u="none" strike="noStrike" kern="1200" dirty="0" err="1" smtClean="0">
                          <a:solidFill>
                            <a:srgbClr val="0000FF"/>
                          </a:solidFill>
                          <a:effectLst/>
                          <a:latin typeface="Arial" panose="020B0604020202020204" pitchFamily="34" charset="0"/>
                          <a:ea typeface="+mn-ea"/>
                          <a:cs typeface="+mn-cs"/>
                        </a:rPr>
                        <a:t>financiar</a:t>
                      </a:r>
                      <a:r>
                        <a:rPr lang="it-IT" sz="1000" b="1" i="0" u="none" strike="noStrike" kern="1200" dirty="0" smtClean="0">
                          <a:solidFill>
                            <a:srgbClr val="0000FF"/>
                          </a:solidFill>
                          <a:effectLst/>
                          <a:latin typeface="Arial" panose="020B0604020202020204" pitchFamily="34" charset="0"/>
                          <a:ea typeface="+mn-ea"/>
                          <a:cs typeface="+mn-cs"/>
                        </a:rPr>
                        <a:t> </a:t>
                      </a:r>
                      <a:r>
                        <a:rPr lang="it-IT" sz="1000" b="1" i="0" u="none" strike="noStrike" kern="1200" dirty="0" err="1" smtClean="0">
                          <a:solidFill>
                            <a:srgbClr val="0000FF"/>
                          </a:solidFill>
                          <a:effectLst/>
                          <a:latin typeface="Arial" panose="020B0604020202020204" pitchFamily="34" charset="0"/>
                          <a:ea typeface="+mn-ea"/>
                          <a:cs typeface="+mn-cs"/>
                        </a:rPr>
                        <a:t>şi</a:t>
                      </a:r>
                      <a:r>
                        <a:rPr lang="it-IT" sz="1000" b="1" i="0" u="none" strike="noStrike" kern="1200" dirty="0" smtClean="0">
                          <a:solidFill>
                            <a:srgbClr val="0000FF"/>
                          </a:solidFill>
                          <a:effectLst/>
                          <a:latin typeface="Arial" panose="020B0604020202020204" pitchFamily="34" charset="0"/>
                          <a:ea typeface="+mn-ea"/>
                          <a:cs typeface="+mn-cs"/>
                        </a:rPr>
                        <a:t> al </a:t>
                      </a:r>
                      <a:r>
                        <a:rPr lang="it-IT" sz="1000" b="1" i="0" u="none" strike="noStrike" kern="1200" dirty="0" err="1" smtClean="0">
                          <a:solidFill>
                            <a:srgbClr val="0000FF"/>
                          </a:solidFill>
                          <a:effectLst/>
                          <a:latin typeface="Arial" panose="020B0604020202020204" pitchFamily="34" charset="0"/>
                          <a:ea typeface="+mn-ea"/>
                          <a:cs typeface="+mn-cs"/>
                        </a:rPr>
                        <a:t>investiţiilor</a:t>
                      </a:r>
                      <a:endParaRPr lang="ro-RO" sz="1000" b="1" i="0" u="none" strike="noStrike" kern="1200" dirty="0" smtClean="0">
                        <a:solidFill>
                          <a:srgbClr val="0000FF"/>
                        </a:solidFill>
                        <a:effectLst/>
                        <a:latin typeface="Arial" panose="020B0604020202020204" pitchFamily="34" charset="0"/>
                        <a:ea typeface="+mn-ea"/>
                        <a:cs typeface="+mn-cs"/>
                      </a:endParaRPr>
                    </a:p>
                    <a:p>
                      <a:r>
                        <a:rPr lang="ro-RO" sz="1000" b="1" i="0" u="none" strike="noStrike" kern="1200" dirty="0" smtClean="0">
                          <a:solidFill>
                            <a:srgbClr val="0000FF"/>
                          </a:solidFill>
                          <a:effectLst/>
                          <a:latin typeface="Arial" panose="020B0604020202020204" pitchFamily="34" charset="0"/>
                          <a:ea typeface="+mn-ea"/>
                          <a:cs typeface="+mn-cs"/>
                        </a:rPr>
                        <a:t>2413 </a:t>
                      </a:r>
                      <a:r>
                        <a:rPr lang="ro-RO" sz="1000" b="1" i="0" u="none" strike="noStrike" kern="1200" dirty="0" err="1" smtClean="0">
                          <a:solidFill>
                            <a:srgbClr val="0000FF"/>
                          </a:solidFill>
                          <a:effectLst/>
                          <a:latin typeface="Arial" panose="020B0604020202020204" pitchFamily="34" charset="0"/>
                          <a:ea typeface="+mn-ea"/>
                          <a:cs typeface="+mn-cs"/>
                        </a:rPr>
                        <a:t>Analişti</a:t>
                      </a:r>
                      <a:r>
                        <a:rPr lang="ro-RO" sz="1000" b="1" i="0" u="none" strike="noStrike" kern="1200" dirty="0" smtClean="0">
                          <a:solidFill>
                            <a:srgbClr val="0000FF"/>
                          </a:solidFill>
                          <a:effectLst/>
                          <a:latin typeface="Arial" panose="020B0604020202020204" pitchFamily="34" charset="0"/>
                          <a:ea typeface="+mn-ea"/>
                          <a:cs typeface="+mn-cs"/>
                        </a:rPr>
                        <a:t> financiari</a:t>
                      </a:r>
                      <a:endParaRPr lang="en-US" sz="1000" b="1" i="0" u="none" strike="noStrike" kern="1200" dirty="0">
                        <a:solidFill>
                          <a:srgbClr val="0000FF"/>
                        </a:solidFill>
                        <a:effectLst/>
                        <a:latin typeface="Arial" panose="020B0604020202020204" pitchFamily="34" charset="0"/>
                        <a:ea typeface="+mn-ea"/>
                        <a:cs typeface="+mn-cs"/>
                      </a:endParaRPr>
                    </a:p>
                  </a:txBody>
                  <a:tcPr/>
                </a:tc>
                <a:extLst>
                  <a:ext uri="{0D108BD9-81ED-4DB2-BD59-A6C34878D82A}">
                    <a16:rowId xmlns:a16="http://schemas.microsoft.com/office/drawing/2014/main" val="2386623343"/>
                  </a:ext>
                </a:extLst>
              </a:tr>
              <a:tr h="299310">
                <a:tc>
                  <a:txBody>
                    <a:bodyPr/>
                    <a:lstStyle/>
                    <a:p>
                      <a:pPr algn="just" fontAlgn="ctr"/>
                      <a:r>
                        <a:rPr lang="en-US" sz="1000" b="1" i="0" u="none" strike="noStrike" dirty="0" smtClean="0">
                          <a:solidFill>
                            <a:srgbClr val="0000FF"/>
                          </a:solidFill>
                          <a:effectLst/>
                          <a:latin typeface="Arial" panose="020B0604020202020204" pitchFamily="34" charset="0"/>
                        </a:rPr>
                        <a:t>0413 Management </a:t>
                      </a:r>
                      <a:r>
                        <a:rPr lang="en-US" sz="1000" b="1" i="0" u="none" strike="noStrike" dirty="0" err="1" smtClean="0">
                          <a:solidFill>
                            <a:srgbClr val="0000FF"/>
                          </a:solidFill>
                          <a:effectLst/>
                          <a:latin typeface="Arial" panose="020B0604020202020204" pitchFamily="34" charset="0"/>
                        </a:rPr>
                        <a:t>şi</a:t>
                      </a:r>
                      <a:r>
                        <a:rPr lang="en-US" sz="1000" b="1" i="0" u="none" strike="noStrike" dirty="0" smtClean="0">
                          <a:solidFill>
                            <a:srgbClr val="0000FF"/>
                          </a:solidFill>
                          <a:effectLst/>
                          <a:latin typeface="Arial" panose="020B0604020202020204" pitchFamily="34" charset="0"/>
                        </a:rPr>
                        <a:t> </a:t>
                      </a:r>
                      <a:r>
                        <a:rPr lang="en-US" sz="1000" b="1" i="0" u="none" strike="noStrike" dirty="0" err="1" smtClean="0">
                          <a:solidFill>
                            <a:srgbClr val="0000FF"/>
                          </a:solidFill>
                          <a:effectLst/>
                          <a:latin typeface="Arial" panose="020B0604020202020204" pitchFamily="34" charset="0"/>
                        </a:rPr>
                        <a:t>administraţie</a:t>
                      </a:r>
                      <a:endParaRPr lang="en-US" sz="1000" b="1" i="0" u="none" strike="noStrike" dirty="0">
                        <a:solidFill>
                          <a:srgbClr val="0000FF"/>
                        </a:solidFill>
                        <a:effectLst/>
                        <a:latin typeface="Arial" panose="020B0604020202020204" pitchFamily="34" charset="0"/>
                      </a:endParaRPr>
                    </a:p>
                  </a:txBody>
                  <a:tcPr marL="9525" marR="9525" marT="9525" marB="0" anchor="ctr"/>
                </a:tc>
                <a:tc>
                  <a:txBody>
                    <a:bodyPr/>
                    <a:lstStyle/>
                    <a:p>
                      <a:r>
                        <a:rPr lang="en-US" sz="1000" b="1" i="0" u="none" strike="noStrike" kern="1200" dirty="0" smtClean="0">
                          <a:solidFill>
                            <a:srgbClr val="0000FF"/>
                          </a:solidFill>
                          <a:effectLst/>
                          <a:latin typeface="Arial" panose="020B0604020202020204" pitchFamily="34" charset="0"/>
                          <a:ea typeface="+mn-ea"/>
                          <a:cs typeface="+mn-cs"/>
                        </a:rPr>
                        <a:t>2421 </a:t>
                      </a:r>
                      <a:r>
                        <a:rPr lang="en-US" sz="1000" b="1" i="0" u="none" strike="noStrike" kern="1200" dirty="0" err="1" smtClean="0">
                          <a:solidFill>
                            <a:srgbClr val="0000FF"/>
                          </a:solidFill>
                          <a:effectLst/>
                          <a:latin typeface="Arial" panose="020B0604020202020204" pitchFamily="34" charset="0"/>
                          <a:ea typeface="+mn-ea"/>
                          <a:cs typeface="+mn-cs"/>
                        </a:rPr>
                        <a:t>Analişti</a:t>
                      </a:r>
                      <a:r>
                        <a:rPr lang="en-US" sz="1000" b="1" i="0" u="none" strike="noStrike" kern="1200" dirty="0" smtClean="0">
                          <a:solidFill>
                            <a:srgbClr val="0000FF"/>
                          </a:solidFill>
                          <a:effectLst/>
                          <a:latin typeface="Arial" panose="020B0604020202020204" pitchFamily="34" charset="0"/>
                          <a:ea typeface="+mn-ea"/>
                          <a:cs typeface="+mn-cs"/>
                        </a:rPr>
                        <a:t> de management </a:t>
                      </a:r>
                      <a:r>
                        <a:rPr lang="en-US" sz="1000" b="1" i="0" u="none" strike="noStrike" kern="1200" dirty="0" err="1" smtClean="0">
                          <a:solidFill>
                            <a:srgbClr val="0000FF"/>
                          </a:solidFill>
                          <a:effectLst/>
                          <a:latin typeface="Arial" panose="020B0604020202020204" pitchFamily="34" charset="0"/>
                          <a:ea typeface="+mn-ea"/>
                          <a:cs typeface="+mn-cs"/>
                        </a:rPr>
                        <a:t>şi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organizare</a:t>
                      </a:r>
                      <a:endParaRPr lang="en-US" sz="1000" b="1" i="0" u="none" strike="noStrike" kern="1200" dirty="0" smtClean="0">
                        <a:solidFill>
                          <a:srgbClr val="0000FF"/>
                        </a:solidFill>
                        <a:effectLst/>
                        <a:latin typeface="Arial" panose="020B0604020202020204" pitchFamily="34" charset="0"/>
                        <a:ea typeface="+mn-ea"/>
                        <a:cs typeface="+mn-cs"/>
                      </a:endParaRPr>
                    </a:p>
                    <a:p>
                      <a:r>
                        <a:rPr lang="en-US" sz="1000" b="1" i="0" u="none" strike="noStrike" kern="1200" dirty="0" smtClean="0">
                          <a:solidFill>
                            <a:srgbClr val="0000FF"/>
                          </a:solidFill>
                          <a:effectLst/>
                          <a:latin typeface="Arial" panose="020B0604020202020204" pitchFamily="34" charset="0"/>
                          <a:ea typeface="+mn-ea"/>
                          <a:cs typeface="+mn-cs"/>
                        </a:rPr>
                        <a:t>2422 </a:t>
                      </a:r>
                      <a:r>
                        <a:rPr lang="en-US" sz="1000" b="1" i="0" u="none" strike="noStrike" kern="1200" dirty="0" err="1" smtClean="0">
                          <a:solidFill>
                            <a:srgbClr val="0000FF"/>
                          </a:solidFill>
                          <a:effectLst/>
                          <a:latin typeface="Arial" panose="020B0604020202020204" pitchFamily="34" charset="0"/>
                          <a:ea typeface="+mn-ea"/>
                          <a:cs typeface="+mn-cs"/>
                        </a:rPr>
                        <a:t>Specialişti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în</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domeniul</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politicilor</a:t>
                      </a:r>
                      <a:r>
                        <a:rPr lang="en-US" sz="1000" b="1" i="0" u="none" strike="noStrike" kern="1200" dirty="0" smtClean="0">
                          <a:solidFill>
                            <a:srgbClr val="0000FF"/>
                          </a:solidFill>
                          <a:effectLst/>
                          <a:latin typeface="Arial" panose="020B0604020202020204" pitchFamily="34" charset="0"/>
                          <a:ea typeface="+mn-ea"/>
                          <a:cs typeface="+mn-cs"/>
                        </a:rPr>
                        <a:t> administrative</a:t>
                      </a:r>
                    </a:p>
                    <a:p>
                      <a:r>
                        <a:rPr lang="en-US" sz="1000" b="1" i="0" u="none" strike="noStrike" kern="1200" dirty="0" smtClean="0">
                          <a:solidFill>
                            <a:srgbClr val="0000FF"/>
                          </a:solidFill>
                          <a:effectLst/>
                          <a:latin typeface="Arial" panose="020B0604020202020204" pitchFamily="34" charset="0"/>
                          <a:ea typeface="+mn-ea"/>
                          <a:cs typeface="+mn-cs"/>
                        </a:rPr>
                        <a:t>2423 </a:t>
                      </a:r>
                      <a:r>
                        <a:rPr lang="en-US" sz="1000" b="1" i="0" u="none" strike="noStrike" kern="1200" dirty="0" err="1" smtClean="0">
                          <a:solidFill>
                            <a:srgbClr val="0000FF"/>
                          </a:solidFill>
                          <a:effectLst/>
                          <a:latin typeface="Arial" panose="020B0604020202020204" pitchFamily="34" charset="0"/>
                          <a:ea typeface="+mn-ea"/>
                          <a:cs typeface="+mn-cs"/>
                        </a:rPr>
                        <a:t>Specialişti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în</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domeniul</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resurselor</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umane</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şi</a:t>
                      </a:r>
                      <a:r>
                        <a:rPr lang="en-US" sz="1000" b="1" i="0" u="none" strike="noStrike" kern="1200" dirty="0" smtClean="0">
                          <a:solidFill>
                            <a:srgbClr val="0000FF"/>
                          </a:solidFill>
                          <a:effectLst/>
                          <a:latin typeface="Arial" panose="020B0604020202020204" pitchFamily="34" charset="0"/>
                          <a:ea typeface="+mn-ea"/>
                          <a:cs typeface="+mn-cs"/>
                        </a:rPr>
                        <a:t> de personal</a:t>
                      </a:r>
                    </a:p>
                    <a:p>
                      <a:r>
                        <a:rPr lang="en-US" sz="1000" b="1" i="0" u="none" strike="noStrike" kern="1200" dirty="0" smtClean="0">
                          <a:solidFill>
                            <a:srgbClr val="0000FF"/>
                          </a:solidFill>
                          <a:effectLst/>
                          <a:latin typeface="Arial" panose="020B0604020202020204" pitchFamily="34" charset="0"/>
                          <a:ea typeface="+mn-ea"/>
                          <a:cs typeface="+mn-cs"/>
                        </a:rPr>
                        <a:t>2424 </a:t>
                      </a:r>
                      <a:r>
                        <a:rPr lang="en-US" sz="1000" b="1" i="0" u="none" strike="noStrike" kern="1200" dirty="0" err="1" smtClean="0">
                          <a:solidFill>
                            <a:srgbClr val="0000FF"/>
                          </a:solidFill>
                          <a:effectLst/>
                          <a:latin typeface="Arial" panose="020B0604020202020204" pitchFamily="34" charset="0"/>
                          <a:ea typeface="+mn-ea"/>
                          <a:cs typeface="+mn-cs"/>
                        </a:rPr>
                        <a:t>Specialişti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în</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formarea</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şi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dezvoltarea</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personalului</a:t>
                      </a:r>
                      <a:endParaRPr lang="en-US" sz="1000" b="1" i="0" u="none" strike="noStrike" kern="1200" dirty="0">
                        <a:solidFill>
                          <a:srgbClr val="0000FF"/>
                        </a:solidFill>
                        <a:effectLst/>
                        <a:latin typeface="Arial" panose="020B0604020202020204" pitchFamily="34" charset="0"/>
                        <a:ea typeface="+mn-ea"/>
                        <a:cs typeface="+mn-cs"/>
                      </a:endParaRPr>
                    </a:p>
                  </a:txBody>
                  <a:tcPr/>
                </a:tc>
                <a:extLst>
                  <a:ext uri="{0D108BD9-81ED-4DB2-BD59-A6C34878D82A}">
                    <a16:rowId xmlns:a16="http://schemas.microsoft.com/office/drawing/2014/main" val="976943631"/>
                  </a:ext>
                </a:extLst>
              </a:tr>
              <a:tr h="299310">
                <a:tc>
                  <a:txBody>
                    <a:bodyPr/>
                    <a:lstStyle/>
                    <a:p>
                      <a:pPr algn="just" fontAlgn="ctr"/>
                      <a:r>
                        <a:rPr lang="en-US" sz="1000" b="1" i="0" u="none" strike="noStrike" dirty="0" smtClean="0">
                          <a:solidFill>
                            <a:srgbClr val="0000FF"/>
                          </a:solidFill>
                          <a:effectLst/>
                          <a:latin typeface="Arial" panose="020B0604020202020204" pitchFamily="34" charset="0"/>
                        </a:rPr>
                        <a:t>0414 Marketing, </a:t>
                      </a:r>
                      <a:r>
                        <a:rPr lang="en-US" sz="1000" b="1" i="0" u="none" strike="noStrike" dirty="0" err="1" smtClean="0">
                          <a:solidFill>
                            <a:srgbClr val="0000FF"/>
                          </a:solidFill>
                          <a:effectLst/>
                          <a:latin typeface="Arial" panose="020B0604020202020204" pitchFamily="34" charset="0"/>
                        </a:rPr>
                        <a:t>publicitate</a:t>
                      </a:r>
                      <a:r>
                        <a:rPr lang="en-US" sz="1000" b="1" i="0" u="none" strike="noStrike" dirty="0" smtClean="0">
                          <a:solidFill>
                            <a:srgbClr val="0000FF"/>
                          </a:solidFill>
                          <a:effectLst/>
                          <a:latin typeface="Arial" panose="020B0604020202020204" pitchFamily="34" charset="0"/>
                        </a:rPr>
                        <a:t> </a:t>
                      </a:r>
                      <a:r>
                        <a:rPr lang="en-US" sz="1000" b="1" i="0" u="none" strike="noStrike" dirty="0" err="1" smtClean="0">
                          <a:solidFill>
                            <a:srgbClr val="0000FF"/>
                          </a:solidFill>
                          <a:effectLst/>
                          <a:latin typeface="Arial" panose="020B0604020202020204" pitchFamily="34" charset="0"/>
                        </a:rPr>
                        <a:t>şi</a:t>
                      </a:r>
                      <a:r>
                        <a:rPr lang="en-US" sz="1000" b="1" i="0" u="none" strike="noStrike" dirty="0" smtClean="0">
                          <a:solidFill>
                            <a:srgbClr val="0000FF"/>
                          </a:solidFill>
                          <a:effectLst/>
                          <a:latin typeface="Arial" panose="020B0604020202020204" pitchFamily="34" charset="0"/>
                        </a:rPr>
                        <a:t> </a:t>
                      </a:r>
                      <a:r>
                        <a:rPr lang="en-US" sz="1000" b="1" i="0" u="none" strike="noStrike" dirty="0" err="1" smtClean="0">
                          <a:solidFill>
                            <a:srgbClr val="0000FF"/>
                          </a:solidFill>
                          <a:effectLst/>
                          <a:latin typeface="Arial" panose="020B0604020202020204" pitchFamily="34" charset="0"/>
                        </a:rPr>
                        <a:t>relaţii</a:t>
                      </a:r>
                      <a:r>
                        <a:rPr lang="en-US" sz="1000" b="1" i="0" u="none" strike="noStrike" dirty="0" smtClean="0">
                          <a:solidFill>
                            <a:srgbClr val="0000FF"/>
                          </a:solidFill>
                          <a:effectLst/>
                          <a:latin typeface="Arial" panose="020B0604020202020204" pitchFamily="34" charset="0"/>
                        </a:rPr>
                        <a:t> </a:t>
                      </a:r>
                      <a:r>
                        <a:rPr lang="en-US" sz="1000" b="1" i="0" u="none" strike="noStrike" dirty="0" err="1" smtClean="0">
                          <a:solidFill>
                            <a:srgbClr val="0000FF"/>
                          </a:solidFill>
                          <a:effectLst/>
                          <a:latin typeface="Arial" panose="020B0604020202020204" pitchFamily="34" charset="0"/>
                        </a:rPr>
                        <a:t>publice</a:t>
                      </a:r>
                      <a:endParaRPr lang="en-US" sz="1000" b="1" i="0" u="none" strike="noStrike" dirty="0">
                        <a:solidFill>
                          <a:srgbClr val="0000FF"/>
                        </a:solidFill>
                        <a:effectLst/>
                        <a:latin typeface="Arial" panose="020B0604020202020204" pitchFamily="34" charset="0"/>
                      </a:endParaRPr>
                    </a:p>
                  </a:txBody>
                  <a:tcPr marL="9525" marR="9525" marT="9525" marB="0" anchor="ctr"/>
                </a:tc>
                <a:tc>
                  <a:txBody>
                    <a:bodyPr/>
                    <a:lstStyle/>
                    <a:p>
                      <a:r>
                        <a:rPr lang="en-US" sz="1000" b="1" i="0" u="none" strike="noStrike" kern="1200" dirty="0" smtClean="0">
                          <a:solidFill>
                            <a:srgbClr val="0000FF"/>
                          </a:solidFill>
                          <a:effectLst/>
                          <a:latin typeface="Arial" panose="020B0604020202020204" pitchFamily="34" charset="0"/>
                          <a:ea typeface="+mn-ea"/>
                          <a:cs typeface="+mn-cs"/>
                        </a:rPr>
                        <a:t>2431 </a:t>
                      </a:r>
                      <a:r>
                        <a:rPr lang="en-US" sz="1000" b="1" i="0" u="none" strike="noStrike" kern="1200" dirty="0" err="1" smtClean="0">
                          <a:solidFill>
                            <a:srgbClr val="0000FF"/>
                          </a:solidFill>
                          <a:effectLst/>
                          <a:latin typeface="Arial" panose="020B0604020202020204" pitchFamily="34" charset="0"/>
                          <a:ea typeface="+mn-ea"/>
                          <a:cs typeface="+mn-cs"/>
                        </a:rPr>
                        <a:t>Specialişti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în</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publicitate</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şi</a:t>
                      </a:r>
                      <a:r>
                        <a:rPr lang="en-US" sz="1000" b="1" i="0" u="none" strike="noStrike" kern="1200" dirty="0" smtClean="0">
                          <a:solidFill>
                            <a:srgbClr val="0000FF"/>
                          </a:solidFill>
                          <a:effectLst/>
                          <a:latin typeface="Arial" panose="020B0604020202020204" pitchFamily="34" charset="0"/>
                          <a:ea typeface="+mn-ea"/>
                          <a:cs typeface="+mn-cs"/>
                        </a:rPr>
                        <a:t> marketing</a:t>
                      </a:r>
                    </a:p>
                    <a:p>
                      <a:r>
                        <a:rPr lang="en-US" sz="1000" b="1" i="0" u="none" strike="noStrike" kern="1200" dirty="0" smtClean="0">
                          <a:solidFill>
                            <a:srgbClr val="0000FF"/>
                          </a:solidFill>
                          <a:effectLst/>
                          <a:latin typeface="Arial" panose="020B0604020202020204" pitchFamily="34" charset="0"/>
                          <a:ea typeface="+mn-ea"/>
                          <a:cs typeface="+mn-cs"/>
                        </a:rPr>
                        <a:t>2432 </a:t>
                      </a:r>
                      <a:r>
                        <a:rPr lang="en-US" sz="1000" b="1" i="0" u="none" strike="noStrike" kern="1200" dirty="0" err="1" smtClean="0">
                          <a:solidFill>
                            <a:srgbClr val="0000FF"/>
                          </a:solidFill>
                          <a:effectLst/>
                          <a:latin typeface="Arial" panose="020B0604020202020204" pitchFamily="34" charset="0"/>
                          <a:ea typeface="+mn-ea"/>
                          <a:cs typeface="+mn-cs"/>
                        </a:rPr>
                        <a:t>Specialişti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în</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relaţii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publice</a:t>
                      </a:r>
                      <a:endParaRPr lang="en-US" sz="1000" b="1" i="0" u="none" strike="noStrike" kern="1200" dirty="0" smtClean="0">
                        <a:solidFill>
                          <a:srgbClr val="0000FF"/>
                        </a:solidFill>
                        <a:effectLst/>
                        <a:latin typeface="Arial" panose="020B0604020202020204" pitchFamily="34" charset="0"/>
                        <a:ea typeface="+mn-ea"/>
                        <a:cs typeface="+mn-cs"/>
                      </a:endParaRPr>
                    </a:p>
                  </a:txBody>
                  <a:tcPr/>
                </a:tc>
                <a:extLst>
                  <a:ext uri="{0D108BD9-81ED-4DB2-BD59-A6C34878D82A}">
                    <a16:rowId xmlns:a16="http://schemas.microsoft.com/office/drawing/2014/main" val="1200278923"/>
                  </a:ext>
                </a:extLst>
              </a:tr>
              <a:tr h="317192">
                <a:tc>
                  <a:txBody>
                    <a:bodyPr/>
                    <a:lstStyle/>
                    <a:p>
                      <a:pPr algn="just" fontAlgn="ctr"/>
                      <a:r>
                        <a:rPr lang="pt-BR" sz="1000" b="0" i="0" u="none" strike="noStrike" dirty="0" smtClean="0">
                          <a:solidFill>
                            <a:srgbClr val="000000"/>
                          </a:solidFill>
                          <a:effectLst/>
                          <a:latin typeface="Arial" panose="020B0604020202020204" pitchFamily="34" charset="0"/>
                        </a:rPr>
                        <a:t>0415 </a:t>
                      </a:r>
                      <a:r>
                        <a:rPr lang="pt-BR" sz="1000" b="0" i="0" u="none" strike="noStrike" dirty="0" err="1" smtClean="0">
                          <a:solidFill>
                            <a:srgbClr val="000000"/>
                          </a:solidFill>
                          <a:effectLst/>
                          <a:latin typeface="Arial" panose="020B0604020202020204" pitchFamily="34" charset="0"/>
                        </a:rPr>
                        <a:t>Activităţi</a:t>
                      </a:r>
                      <a:r>
                        <a:rPr lang="pt-BR" sz="1000" b="0" i="0" u="none" strike="noStrike" dirty="0" smtClean="0">
                          <a:solidFill>
                            <a:srgbClr val="000000"/>
                          </a:solidFill>
                          <a:effectLst/>
                          <a:latin typeface="Arial" panose="020B0604020202020204" pitchFamily="34" charset="0"/>
                        </a:rPr>
                        <a:t> de </a:t>
                      </a:r>
                      <a:r>
                        <a:rPr lang="pt-BR" sz="1000" b="0" i="0" u="none" strike="noStrike" dirty="0" err="1" smtClean="0">
                          <a:solidFill>
                            <a:srgbClr val="000000"/>
                          </a:solidFill>
                          <a:effectLst/>
                          <a:latin typeface="Arial" panose="020B0604020202020204" pitchFamily="34" charset="0"/>
                        </a:rPr>
                        <a:t>birou</a:t>
                      </a:r>
                      <a:r>
                        <a:rPr lang="pt-BR" sz="1000" b="0" i="0" u="none" strike="noStrike" dirty="0" smtClean="0">
                          <a:solidFill>
                            <a:srgbClr val="000000"/>
                          </a:solidFill>
                          <a:effectLst/>
                          <a:latin typeface="Arial" panose="020B0604020202020204" pitchFamily="34" charset="0"/>
                        </a:rPr>
                        <a:t> </a:t>
                      </a:r>
                      <a:r>
                        <a:rPr lang="pt-BR" sz="1000" b="0" i="0" u="none" strike="noStrike" dirty="0" err="1" smtClean="0">
                          <a:solidFill>
                            <a:srgbClr val="000000"/>
                          </a:solidFill>
                          <a:effectLst/>
                          <a:latin typeface="Arial" panose="020B0604020202020204" pitchFamily="34" charset="0"/>
                        </a:rPr>
                        <a:t>şi</a:t>
                      </a:r>
                      <a:r>
                        <a:rPr lang="pt-BR" sz="1000" b="0" i="0" u="none" strike="noStrike" dirty="0" smtClean="0">
                          <a:solidFill>
                            <a:srgbClr val="000000"/>
                          </a:solidFill>
                          <a:effectLst/>
                          <a:latin typeface="Arial" panose="020B0604020202020204" pitchFamily="34" charset="0"/>
                        </a:rPr>
                        <a:t> </a:t>
                      </a:r>
                      <a:r>
                        <a:rPr lang="pt-BR" sz="1000" b="0" i="0" u="none" strike="noStrike" dirty="0" err="1" smtClean="0">
                          <a:solidFill>
                            <a:srgbClr val="000000"/>
                          </a:solidFill>
                          <a:effectLst/>
                          <a:latin typeface="Arial" panose="020B0604020202020204" pitchFamily="34" charset="0"/>
                        </a:rPr>
                        <a:t>secretariat</a:t>
                      </a:r>
                      <a:endParaRPr lang="en-US" sz="1000" b="0" i="0" u="none" strike="noStrike" dirty="0">
                        <a:solidFill>
                          <a:srgbClr val="000000"/>
                        </a:solidFill>
                        <a:effectLst/>
                        <a:latin typeface="Arial" panose="020B0604020202020204" pitchFamily="34" charset="0"/>
                      </a:endParaRPr>
                    </a:p>
                  </a:txBody>
                  <a:tcPr marL="9525" marR="9525" marT="9525" marB="0" anchor="ctr"/>
                </a:tc>
                <a:tc>
                  <a:txBody>
                    <a:bodyPr/>
                    <a:lstStyle/>
                    <a:p>
                      <a:endParaRPr lang="en-US" sz="1000" b="0" i="0" u="none" strike="noStrike" kern="1200" dirty="0">
                        <a:solidFill>
                          <a:srgbClr val="000000"/>
                        </a:solidFill>
                        <a:effectLst/>
                        <a:latin typeface="Arial" panose="020B0604020202020204" pitchFamily="34" charset="0"/>
                        <a:ea typeface="+mn-ea"/>
                        <a:cs typeface="+mn-cs"/>
                      </a:endParaRPr>
                    </a:p>
                  </a:txBody>
                  <a:tcPr/>
                </a:tc>
                <a:extLst>
                  <a:ext uri="{0D108BD9-81ED-4DB2-BD59-A6C34878D82A}">
                    <a16:rowId xmlns:a16="http://schemas.microsoft.com/office/drawing/2014/main" val="2347659438"/>
                  </a:ext>
                </a:extLst>
              </a:tr>
              <a:tr h="299310">
                <a:tc>
                  <a:txBody>
                    <a:bodyPr/>
                    <a:lstStyle/>
                    <a:p>
                      <a:pPr algn="just" fontAlgn="ctr"/>
                      <a:r>
                        <a:rPr lang="en-US" sz="1000" b="1" i="0" u="none" strike="noStrike" dirty="0" smtClean="0">
                          <a:solidFill>
                            <a:srgbClr val="0000FF"/>
                          </a:solidFill>
                          <a:effectLst/>
                          <a:latin typeface="Arial" panose="020B0604020202020204" pitchFamily="34" charset="0"/>
                        </a:rPr>
                        <a:t>0416 </a:t>
                      </a:r>
                      <a:r>
                        <a:rPr lang="en-US" sz="1000" b="1" i="0" u="none" strike="noStrike" dirty="0" err="1" smtClean="0">
                          <a:solidFill>
                            <a:srgbClr val="0000FF"/>
                          </a:solidFill>
                          <a:effectLst/>
                          <a:latin typeface="Arial" panose="020B0604020202020204" pitchFamily="34" charset="0"/>
                        </a:rPr>
                        <a:t>Vânzarea</a:t>
                      </a:r>
                      <a:r>
                        <a:rPr lang="en-US" sz="1000" b="1" i="0" u="none" strike="noStrike" dirty="0" smtClean="0">
                          <a:solidFill>
                            <a:srgbClr val="0000FF"/>
                          </a:solidFill>
                          <a:effectLst/>
                          <a:latin typeface="Arial" panose="020B0604020202020204" pitchFamily="34" charset="0"/>
                        </a:rPr>
                        <a:t> cu </a:t>
                      </a:r>
                      <a:r>
                        <a:rPr lang="en-US" sz="1000" b="1" i="0" u="none" strike="noStrike" dirty="0" err="1" smtClean="0">
                          <a:solidFill>
                            <a:srgbClr val="0000FF"/>
                          </a:solidFill>
                          <a:effectLst/>
                          <a:latin typeface="Arial" panose="020B0604020202020204" pitchFamily="34" charset="0"/>
                        </a:rPr>
                        <a:t>ridicata</a:t>
                      </a:r>
                      <a:r>
                        <a:rPr lang="en-US" sz="1000" b="1" i="0" u="none" strike="noStrike" dirty="0" smtClean="0">
                          <a:solidFill>
                            <a:srgbClr val="0000FF"/>
                          </a:solidFill>
                          <a:effectLst/>
                          <a:latin typeface="Arial" panose="020B0604020202020204" pitchFamily="34" charset="0"/>
                        </a:rPr>
                        <a:t> </a:t>
                      </a:r>
                      <a:r>
                        <a:rPr lang="en-US" sz="1000" b="1" i="0" u="none" strike="noStrike" dirty="0" err="1" smtClean="0">
                          <a:solidFill>
                            <a:srgbClr val="0000FF"/>
                          </a:solidFill>
                          <a:effectLst/>
                          <a:latin typeface="Arial" panose="020B0604020202020204" pitchFamily="34" charset="0"/>
                        </a:rPr>
                        <a:t>şi</a:t>
                      </a:r>
                      <a:r>
                        <a:rPr lang="en-US" sz="1000" b="1" i="0" u="none" strike="noStrike" dirty="0" smtClean="0">
                          <a:solidFill>
                            <a:srgbClr val="0000FF"/>
                          </a:solidFill>
                          <a:effectLst/>
                          <a:latin typeface="Arial" panose="020B0604020202020204" pitchFamily="34" charset="0"/>
                        </a:rPr>
                        <a:t> cu </a:t>
                      </a:r>
                      <a:r>
                        <a:rPr lang="en-US" sz="1000" b="1" i="0" u="none" strike="noStrike" dirty="0" err="1" smtClean="0">
                          <a:solidFill>
                            <a:srgbClr val="0000FF"/>
                          </a:solidFill>
                          <a:effectLst/>
                          <a:latin typeface="Arial" panose="020B0604020202020204" pitchFamily="34" charset="0"/>
                        </a:rPr>
                        <a:t>amănuntul</a:t>
                      </a:r>
                      <a:r>
                        <a:rPr lang="en-US" sz="1000" b="1" i="0" u="none" strike="noStrike" dirty="0" smtClean="0">
                          <a:solidFill>
                            <a:srgbClr val="0000FF"/>
                          </a:solidFill>
                          <a:effectLst/>
                          <a:latin typeface="Arial" panose="020B0604020202020204" pitchFamily="34" charset="0"/>
                        </a:rPr>
                        <a:t> (</a:t>
                      </a:r>
                      <a:r>
                        <a:rPr lang="en-US" sz="1000" b="1" i="0" u="none" strike="noStrike" dirty="0" err="1" smtClean="0">
                          <a:solidFill>
                            <a:srgbClr val="0000FF"/>
                          </a:solidFill>
                          <a:effectLst/>
                          <a:latin typeface="Arial" panose="020B0604020202020204" pitchFamily="34" charset="0"/>
                        </a:rPr>
                        <a:t>comert</a:t>
                      </a:r>
                      <a:r>
                        <a:rPr lang="en-US" sz="1000" b="1" i="0" u="none" strike="noStrike" dirty="0" smtClean="0">
                          <a:solidFill>
                            <a:srgbClr val="0000FF"/>
                          </a:solidFill>
                          <a:effectLst/>
                          <a:latin typeface="Arial" panose="020B0604020202020204" pitchFamily="34" charset="0"/>
                        </a:rPr>
                        <a:t>)</a:t>
                      </a:r>
                      <a:endParaRPr lang="en-US" sz="1000" b="1" i="0" u="none" strike="noStrike" dirty="0">
                        <a:solidFill>
                          <a:srgbClr val="0000FF"/>
                        </a:solidFill>
                        <a:effectLst/>
                        <a:latin typeface="Arial" panose="020B0604020202020204" pitchFamily="34" charset="0"/>
                      </a:endParaRPr>
                    </a:p>
                  </a:txBody>
                  <a:tcPr marL="9525" marR="9525" marT="9525" marB="0" anchor="ctr"/>
                </a:tc>
                <a:tc>
                  <a:txBody>
                    <a:bodyPr/>
                    <a:lstStyle/>
                    <a:p>
                      <a:r>
                        <a:rPr lang="en-US" sz="1000" b="1" i="0" u="none" strike="noStrike" kern="1200" dirty="0" smtClean="0">
                          <a:solidFill>
                            <a:srgbClr val="0000FF"/>
                          </a:solidFill>
                          <a:effectLst/>
                          <a:latin typeface="Arial" panose="020B0604020202020204" pitchFamily="34" charset="0"/>
                          <a:ea typeface="+mn-ea"/>
                          <a:cs typeface="+mn-cs"/>
                        </a:rPr>
                        <a:t>2433 </a:t>
                      </a:r>
                      <a:r>
                        <a:rPr lang="en-US" sz="1000" b="1" i="0" u="none" strike="noStrike" kern="1200" dirty="0" err="1" smtClean="0">
                          <a:solidFill>
                            <a:srgbClr val="0000FF"/>
                          </a:solidFill>
                          <a:effectLst/>
                          <a:latin typeface="Arial" panose="020B0604020202020204" pitchFamily="34" charset="0"/>
                          <a:ea typeface="+mn-ea"/>
                          <a:cs typeface="+mn-cs"/>
                        </a:rPr>
                        <a:t>Specialişti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în</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vânzarea</a:t>
                      </a:r>
                      <a:r>
                        <a:rPr lang="en-US" sz="1000" b="1" i="0" u="none" strike="noStrike" kern="1200" dirty="0" smtClean="0">
                          <a:solidFill>
                            <a:srgbClr val="0000FF"/>
                          </a:solidFill>
                          <a:effectLst/>
                          <a:latin typeface="Arial" panose="020B0604020202020204" pitchFamily="34" charset="0"/>
                          <a:ea typeface="+mn-ea"/>
                          <a:cs typeface="+mn-cs"/>
                        </a:rPr>
                        <a:t> de </a:t>
                      </a:r>
                      <a:r>
                        <a:rPr lang="en-US" sz="1000" b="1" i="0" u="none" strike="noStrike" kern="1200" dirty="0" err="1" smtClean="0">
                          <a:solidFill>
                            <a:srgbClr val="0000FF"/>
                          </a:solidFill>
                          <a:effectLst/>
                          <a:latin typeface="Arial" panose="020B0604020202020204" pitchFamily="34" charset="0"/>
                          <a:ea typeface="+mn-ea"/>
                          <a:cs typeface="+mn-cs"/>
                        </a:rPr>
                        <a:t>produse</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tehnice</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şi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medicale</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exclusiv</a:t>
                      </a:r>
                      <a:r>
                        <a:rPr lang="en-US" sz="1000" b="1" i="0" u="none" strike="noStrike" kern="1200" dirty="0" smtClean="0">
                          <a:solidFill>
                            <a:srgbClr val="0000FF"/>
                          </a:solidFill>
                          <a:effectLst/>
                          <a:latin typeface="Arial" panose="020B0604020202020204" pitchFamily="34" charset="0"/>
                          <a:ea typeface="+mn-ea"/>
                          <a:cs typeface="+mn-cs"/>
                        </a:rPr>
                        <a:t> TIC)</a:t>
                      </a:r>
                    </a:p>
                    <a:p>
                      <a:r>
                        <a:rPr lang="en-US" sz="1000" b="1" i="0" u="none" strike="noStrike" kern="1200" dirty="0" smtClean="0">
                          <a:solidFill>
                            <a:srgbClr val="0000FF"/>
                          </a:solidFill>
                          <a:effectLst/>
                          <a:latin typeface="Arial" panose="020B0604020202020204" pitchFamily="34" charset="0"/>
                          <a:ea typeface="+mn-ea"/>
                          <a:cs typeface="+mn-cs"/>
                        </a:rPr>
                        <a:t>2434 </a:t>
                      </a:r>
                      <a:r>
                        <a:rPr lang="en-US" sz="1000" b="1" i="0" u="none" strike="noStrike" kern="1200" dirty="0" err="1" smtClean="0">
                          <a:solidFill>
                            <a:srgbClr val="0000FF"/>
                          </a:solidFill>
                          <a:effectLst/>
                          <a:latin typeface="Arial" panose="020B0604020202020204" pitchFamily="34" charset="0"/>
                          <a:ea typeface="+mn-ea"/>
                          <a:cs typeface="+mn-cs"/>
                        </a:rPr>
                        <a:t>Specialişti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în</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vânzarea</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produselor</a:t>
                      </a:r>
                      <a:r>
                        <a:rPr lang="en-US" sz="1000" b="1" i="0" u="none" strike="noStrike" kern="1200" dirty="0" smtClean="0">
                          <a:solidFill>
                            <a:srgbClr val="0000FF"/>
                          </a:solidFill>
                          <a:effectLst/>
                          <a:latin typeface="Arial" panose="020B0604020202020204" pitchFamily="34" charset="0"/>
                          <a:ea typeface="+mn-ea"/>
                          <a:cs typeface="+mn-cs"/>
                        </a:rPr>
                        <a:t> de </a:t>
                      </a:r>
                      <a:r>
                        <a:rPr lang="en-US" sz="1000" b="1" i="0" u="none" strike="noStrike" kern="1200" dirty="0" err="1" smtClean="0">
                          <a:solidFill>
                            <a:srgbClr val="0000FF"/>
                          </a:solidFill>
                          <a:effectLst/>
                          <a:latin typeface="Arial" panose="020B0604020202020204" pitchFamily="34" charset="0"/>
                          <a:ea typeface="+mn-ea"/>
                          <a:cs typeface="+mn-cs"/>
                        </a:rPr>
                        <a:t>tehnologia</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informaţiei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şi</a:t>
                      </a:r>
                      <a:r>
                        <a:rPr lang="en-US" sz="1000" b="1" i="0" u="none" strike="noStrike" kern="1200" dirty="0" smtClean="0">
                          <a:solidFill>
                            <a:srgbClr val="0000FF"/>
                          </a:solidFill>
                          <a:effectLst/>
                          <a:latin typeface="Arial" panose="020B0604020202020204" pitchFamily="34" charset="0"/>
                          <a:ea typeface="+mn-ea"/>
                          <a:cs typeface="+mn-cs"/>
                        </a:rPr>
                        <a:t> </a:t>
                      </a:r>
                      <a:r>
                        <a:rPr lang="en-US" sz="1000" b="1" i="0" u="none" strike="noStrike" kern="1200" dirty="0" err="1" smtClean="0">
                          <a:solidFill>
                            <a:srgbClr val="0000FF"/>
                          </a:solidFill>
                          <a:effectLst/>
                          <a:latin typeface="Arial" panose="020B0604020202020204" pitchFamily="34" charset="0"/>
                          <a:ea typeface="+mn-ea"/>
                          <a:cs typeface="+mn-cs"/>
                        </a:rPr>
                        <a:t>comunicaţiilor</a:t>
                      </a:r>
                      <a:endParaRPr lang="en-US" sz="1000" b="1" i="0" u="none" strike="noStrike" kern="1200" dirty="0" smtClean="0">
                        <a:solidFill>
                          <a:srgbClr val="0000FF"/>
                        </a:solidFill>
                        <a:effectLst/>
                        <a:latin typeface="Arial" panose="020B0604020202020204" pitchFamily="34" charset="0"/>
                        <a:ea typeface="+mn-ea"/>
                        <a:cs typeface="+mn-cs"/>
                      </a:endParaRPr>
                    </a:p>
                  </a:txBody>
                  <a:tcPr/>
                </a:tc>
                <a:extLst>
                  <a:ext uri="{0D108BD9-81ED-4DB2-BD59-A6C34878D82A}">
                    <a16:rowId xmlns:a16="http://schemas.microsoft.com/office/drawing/2014/main" val="3475974274"/>
                  </a:ext>
                </a:extLst>
              </a:tr>
              <a:tr h="299310">
                <a:tc>
                  <a:txBody>
                    <a:bodyPr/>
                    <a:lstStyle/>
                    <a:p>
                      <a:pPr algn="just" fontAlgn="ctr"/>
                      <a:r>
                        <a:rPr lang="en-US" sz="1000" b="0" i="0" u="none" strike="noStrike" dirty="0" smtClean="0">
                          <a:solidFill>
                            <a:srgbClr val="000000"/>
                          </a:solidFill>
                          <a:effectLst/>
                          <a:latin typeface="Arial" panose="020B0604020202020204" pitchFamily="34" charset="0"/>
                        </a:rPr>
                        <a:t>0417 </a:t>
                      </a:r>
                      <a:r>
                        <a:rPr lang="en-US" sz="1000" b="0" i="0" u="none" strike="noStrike" dirty="0" err="1" smtClean="0">
                          <a:solidFill>
                            <a:srgbClr val="000000"/>
                          </a:solidFill>
                          <a:effectLst/>
                          <a:latin typeface="Arial" panose="020B0604020202020204" pitchFamily="34" charset="0"/>
                        </a:rPr>
                        <a:t>Competenţe</a:t>
                      </a:r>
                      <a:r>
                        <a:rPr lang="en-US" sz="1000" b="0" i="0" u="none" strike="noStrike" dirty="0" smtClean="0">
                          <a:solidFill>
                            <a:srgbClr val="000000"/>
                          </a:solidFill>
                          <a:effectLst/>
                          <a:latin typeface="Arial" panose="020B0604020202020204" pitchFamily="34" charset="0"/>
                        </a:rPr>
                        <a:t> </a:t>
                      </a:r>
                      <a:r>
                        <a:rPr lang="en-US" sz="1000" b="0" i="0" u="none" strike="noStrike" dirty="0" err="1" smtClean="0">
                          <a:solidFill>
                            <a:srgbClr val="000000"/>
                          </a:solidFill>
                          <a:effectLst/>
                          <a:latin typeface="Arial" panose="020B0604020202020204" pitchFamily="34" charset="0"/>
                        </a:rPr>
                        <a:t>profesionale</a:t>
                      </a:r>
                      <a:r>
                        <a:rPr lang="en-US" sz="1000" b="0" i="0" u="none" strike="noStrike" dirty="0" smtClean="0">
                          <a:solidFill>
                            <a:srgbClr val="000000"/>
                          </a:solidFill>
                          <a:effectLst/>
                          <a:latin typeface="Arial" panose="020B0604020202020204" pitchFamily="34" charset="0"/>
                        </a:rPr>
                        <a:t> (</a:t>
                      </a:r>
                      <a:r>
                        <a:rPr lang="en-US" sz="1000" b="0" i="0" u="none" strike="noStrike" dirty="0" err="1" smtClean="0">
                          <a:solidFill>
                            <a:srgbClr val="000000"/>
                          </a:solidFill>
                          <a:effectLst/>
                          <a:latin typeface="Arial" panose="020B0604020202020204" pitchFamily="34" charset="0"/>
                        </a:rPr>
                        <a:t>în</a:t>
                      </a:r>
                      <a:r>
                        <a:rPr lang="en-US" sz="1000" b="0" i="0" u="none" strike="noStrike" dirty="0" smtClean="0">
                          <a:solidFill>
                            <a:srgbClr val="000000"/>
                          </a:solidFill>
                          <a:effectLst/>
                          <a:latin typeface="Arial" panose="020B0604020202020204" pitchFamily="34" charset="0"/>
                        </a:rPr>
                        <a:t> </a:t>
                      </a:r>
                      <a:r>
                        <a:rPr lang="en-US" sz="1000" b="0" i="0" u="none" strike="noStrike" dirty="0" err="1" smtClean="0">
                          <a:solidFill>
                            <a:srgbClr val="000000"/>
                          </a:solidFill>
                          <a:effectLst/>
                          <a:latin typeface="Arial" panose="020B0604020202020204" pitchFamily="34" charset="0"/>
                        </a:rPr>
                        <a:t>interiorul</a:t>
                      </a:r>
                      <a:r>
                        <a:rPr lang="en-US" sz="1000" b="0" i="0" u="none" strike="noStrike" dirty="0" smtClean="0">
                          <a:solidFill>
                            <a:srgbClr val="000000"/>
                          </a:solidFill>
                          <a:effectLst/>
                          <a:latin typeface="Arial" panose="020B0604020202020204" pitchFamily="34" charset="0"/>
                        </a:rPr>
                        <a:t> </a:t>
                      </a:r>
                      <a:r>
                        <a:rPr lang="en-US" sz="1000" b="0" i="0" u="none" strike="noStrike" dirty="0" err="1" smtClean="0">
                          <a:solidFill>
                            <a:srgbClr val="000000"/>
                          </a:solidFill>
                          <a:effectLst/>
                          <a:latin typeface="Arial" panose="020B0604020202020204" pitchFamily="34" charset="0"/>
                        </a:rPr>
                        <a:t>organizaţiei</a:t>
                      </a:r>
                      <a:r>
                        <a:rPr lang="en-US" sz="1000" b="0" i="0" u="none" strike="noStrike" dirty="0" smtClean="0">
                          <a:solidFill>
                            <a:srgbClr val="000000"/>
                          </a:solidFill>
                          <a:effectLst/>
                          <a:latin typeface="Arial" panose="020B0604020202020204" pitchFamily="34" charset="0"/>
                        </a:rPr>
                        <a:t>)</a:t>
                      </a:r>
                      <a:endParaRPr lang="en-US" sz="1000" b="0" i="0" u="none" strike="noStrike" dirty="0">
                        <a:solidFill>
                          <a:srgbClr val="000000"/>
                        </a:solidFill>
                        <a:effectLst/>
                        <a:latin typeface="Arial" panose="020B0604020202020204" pitchFamily="34" charset="0"/>
                      </a:endParaRPr>
                    </a:p>
                  </a:txBody>
                  <a:tcPr marL="9525" marR="9525" marT="9525" marB="0" anchor="ctr"/>
                </a:tc>
                <a:tc>
                  <a:txBody>
                    <a:bodyPr/>
                    <a:lstStyle/>
                    <a:p>
                      <a:endParaRPr lang="en-US" sz="1000" b="0" i="0" u="none" strike="noStrike" kern="1200" dirty="0">
                        <a:solidFill>
                          <a:srgbClr val="000000"/>
                        </a:solidFill>
                        <a:effectLst/>
                        <a:latin typeface="Arial" panose="020B0604020202020204" pitchFamily="34" charset="0"/>
                        <a:ea typeface="+mn-ea"/>
                        <a:cs typeface="+mn-cs"/>
                      </a:endParaRPr>
                    </a:p>
                  </a:txBody>
                  <a:tcPr/>
                </a:tc>
                <a:extLst>
                  <a:ext uri="{0D108BD9-81ED-4DB2-BD59-A6C34878D82A}">
                    <a16:rowId xmlns:a16="http://schemas.microsoft.com/office/drawing/2014/main" val="3967810861"/>
                  </a:ext>
                </a:extLst>
              </a:tr>
              <a:tr h="299310">
                <a:tc>
                  <a:txBody>
                    <a:bodyPr/>
                    <a:lstStyle/>
                    <a:p>
                      <a:pPr algn="just" fontAlgn="ctr"/>
                      <a:r>
                        <a:rPr lang="en-US" sz="1000" b="1" i="0" u="none" strike="noStrike" dirty="0" smtClean="0">
                          <a:solidFill>
                            <a:srgbClr val="000000"/>
                          </a:solidFill>
                          <a:effectLst/>
                          <a:latin typeface="Arial" panose="020B0604020202020204" pitchFamily="34" charset="0"/>
                        </a:rPr>
                        <a:t>042 </a:t>
                      </a:r>
                      <a:r>
                        <a:rPr lang="en-US" sz="1000" b="1" i="0" u="none" strike="noStrike" dirty="0" err="1" smtClean="0">
                          <a:solidFill>
                            <a:srgbClr val="000000"/>
                          </a:solidFill>
                          <a:effectLst/>
                          <a:latin typeface="Arial" panose="020B0604020202020204" pitchFamily="34" charset="0"/>
                        </a:rPr>
                        <a:t>Drept</a:t>
                      </a:r>
                      <a:endParaRPr lang="en-US" sz="1000" b="1" i="0" u="none" strike="noStrike" dirty="0">
                        <a:solidFill>
                          <a:srgbClr val="000000"/>
                        </a:solidFill>
                        <a:effectLst/>
                        <a:latin typeface="Arial" panose="020B0604020202020204" pitchFamily="34" charset="0"/>
                      </a:endParaRPr>
                    </a:p>
                  </a:txBody>
                  <a:tcPr marL="9525" marR="9525" marT="9525" marB="0" anchor="ctr"/>
                </a:tc>
                <a:tc>
                  <a:txBody>
                    <a:bodyPr/>
                    <a:lstStyle/>
                    <a:p>
                      <a:endParaRPr lang="en-US" sz="1000" b="0" i="0" u="none" strike="noStrike" kern="1200" dirty="0">
                        <a:solidFill>
                          <a:srgbClr val="000000"/>
                        </a:solidFill>
                        <a:effectLst/>
                        <a:latin typeface="Arial" panose="020B0604020202020204" pitchFamily="34" charset="0"/>
                        <a:ea typeface="+mn-ea"/>
                        <a:cs typeface="+mn-cs"/>
                      </a:endParaRPr>
                    </a:p>
                  </a:txBody>
                  <a:tcPr/>
                </a:tc>
                <a:extLst>
                  <a:ext uri="{0D108BD9-81ED-4DB2-BD59-A6C34878D82A}">
                    <a16:rowId xmlns:a16="http://schemas.microsoft.com/office/drawing/2014/main" val="696337384"/>
                  </a:ext>
                </a:extLst>
              </a:tr>
            </a:tbl>
          </a:graphicData>
        </a:graphic>
      </p:graphicFrame>
      <p:sp>
        <p:nvSpPr>
          <p:cNvPr id="4" name="Slide Number Placeholder 3"/>
          <p:cNvSpPr>
            <a:spLocks noGrp="1"/>
          </p:cNvSpPr>
          <p:nvPr>
            <p:ph type="sldNum" sz="quarter" idx="12"/>
          </p:nvPr>
        </p:nvSpPr>
        <p:spPr/>
        <p:txBody>
          <a:bodyPr/>
          <a:lstStyle/>
          <a:p>
            <a:fld id="{9E50D555-AD09-4184-8F27-884809BFB095}" type="slidenum">
              <a:rPr lang="en-US" smtClean="0"/>
              <a:t>17</a:t>
            </a:fld>
            <a:endParaRPr lang="en-US"/>
          </a:p>
        </p:txBody>
      </p:sp>
    </p:spTree>
    <p:extLst>
      <p:ext uri="{BB962C8B-B14F-4D97-AF65-F5344CB8AC3E}">
        <p14:creationId xmlns:p14="http://schemas.microsoft.com/office/powerpoint/2010/main" val="24963447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947651"/>
            <a:ext cx="10515600" cy="743037"/>
          </a:xfrm>
        </p:spPr>
        <p:txBody>
          <a:bodyPr/>
          <a:lstStyle/>
          <a:p>
            <a:pPr algn="ctr"/>
            <a:r>
              <a:rPr lang="en-US" dirty="0" smtClean="0"/>
              <a:t>ISCO-ISCED-ESCO-QA-RI</a:t>
            </a:r>
            <a:endParaRPr lang="en-US" dirty="0"/>
          </a:p>
        </p:txBody>
      </p:sp>
      <p:sp>
        <p:nvSpPr>
          <p:cNvPr id="3" name="Content Placeholder 2"/>
          <p:cNvSpPr>
            <a:spLocks noGrp="1"/>
          </p:cNvSpPr>
          <p:nvPr>
            <p:ph idx="1"/>
          </p:nvPr>
        </p:nvSpPr>
        <p:spPr>
          <a:xfrm>
            <a:off x="677333" y="2660073"/>
            <a:ext cx="10676467" cy="3266194"/>
          </a:xfrm>
        </p:spPr>
        <p:txBody>
          <a:bodyPr/>
          <a:lstStyle/>
          <a:p>
            <a:pPr marL="0" indent="0">
              <a:buNone/>
            </a:pPr>
            <a:endParaRPr lang="ro-RO" dirty="0" smtClean="0"/>
          </a:p>
          <a:p>
            <a:pPr marL="0" indent="0" algn="ctr">
              <a:buNone/>
            </a:pPr>
            <a:r>
              <a:rPr lang="ro-RO" sz="5400" dirty="0" smtClean="0"/>
              <a:t>Vă mulțumim!</a:t>
            </a:r>
            <a:endParaRPr lang="en-US" sz="5400" dirty="0"/>
          </a:p>
        </p:txBody>
      </p:sp>
      <p:sp>
        <p:nvSpPr>
          <p:cNvPr id="4" name="Slide Number Placeholder 3"/>
          <p:cNvSpPr>
            <a:spLocks noGrp="1"/>
          </p:cNvSpPr>
          <p:nvPr>
            <p:ph type="sldNum" sz="quarter" idx="12"/>
          </p:nvPr>
        </p:nvSpPr>
        <p:spPr/>
        <p:txBody>
          <a:bodyPr/>
          <a:lstStyle/>
          <a:p>
            <a:fld id="{9E50D555-AD09-4184-8F27-884809BFB095}" type="slidenum">
              <a:rPr lang="en-US" smtClean="0"/>
              <a:t>18</a:t>
            </a:fld>
            <a:endParaRPr lang="en-US"/>
          </a:p>
        </p:txBody>
      </p:sp>
      <p:sp>
        <p:nvSpPr>
          <p:cNvPr id="5" name="Text Placeholder 2"/>
          <p:cNvSpPr txBox="1">
            <a:spLocks/>
          </p:cNvSpPr>
          <p:nvPr/>
        </p:nvSpPr>
        <p:spPr>
          <a:xfrm>
            <a:off x="677334" y="4606506"/>
            <a:ext cx="5982258" cy="172528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dirty="0" smtClean="0"/>
              <a:t>AUTORITATEA NA</a:t>
            </a:r>
            <a:r>
              <a:rPr lang="ro-RO" dirty="0" smtClean="0"/>
              <a:t>ȚIONALĂ PENTRU CALIFICĂRI</a:t>
            </a:r>
          </a:p>
          <a:p>
            <a:pPr marL="0" indent="0">
              <a:buFont typeface="Wingdings 3" charset="2"/>
              <a:buNone/>
            </a:pPr>
            <a:r>
              <a:rPr lang="ro-RO" dirty="0" smtClean="0">
                <a:hlinkClick r:id="rId2"/>
              </a:rPr>
              <a:t>office@anc.edu.ro</a:t>
            </a:r>
            <a:r>
              <a:rPr lang="ro-RO" dirty="0" smtClean="0"/>
              <a:t> </a:t>
            </a:r>
          </a:p>
          <a:p>
            <a:pPr marL="0" indent="0">
              <a:buFont typeface="Wingdings 3" charset="2"/>
              <a:buNone/>
            </a:pPr>
            <a:r>
              <a:rPr lang="ro-RO" dirty="0" smtClean="0"/>
              <a:t>www.anc.edu.ro</a:t>
            </a:r>
            <a:endParaRPr lang="en-US" dirty="0"/>
          </a:p>
        </p:txBody>
      </p:sp>
    </p:spTree>
    <p:extLst>
      <p:ext uri="{BB962C8B-B14F-4D97-AF65-F5344CB8AC3E}">
        <p14:creationId xmlns:p14="http://schemas.microsoft.com/office/powerpoint/2010/main" val="1196427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4153"/>
            <a:ext cx="10515600" cy="1404851"/>
          </a:xfrm>
        </p:spPr>
        <p:txBody>
          <a:bodyPr>
            <a:normAutofit/>
          </a:bodyPr>
          <a:lstStyle/>
          <a:p>
            <a:pPr algn="ctr"/>
            <a:r>
              <a:rPr lang="en-US" sz="2500" dirty="0" err="1" smtClean="0"/>
              <a:t>Economie</a:t>
            </a:r>
            <a:r>
              <a:rPr lang="en-US" sz="2500" dirty="0" smtClean="0"/>
              <a:t> –</a:t>
            </a:r>
            <a:r>
              <a:rPr lang="ro-RO" sz="2500" dirty="0" smtClean="0"/>
              <a:t> </a:t>
            </a:r>
            <a:r>
              <a:rPr lang="en-US" sz="2500" dirty="0" err="1" smtClean="0"/>
              <a:t>Afaceri</a:t>
            </a:r>
            <a:r>
              <a:rPr lang="ro-RO" sz="2500" dirty="0"/>
              <a:t> </a:t>
            </a:r>
            <a:r>
              <a:rPr lang="en-US" sz="2500" dirty="0" smtClean="0"/>
              <a:t>–</a:t>
            </a:r>
            <a:r>
              <a:rPr lang="ro-RO" sz="2500" dirty="0" smtClean="0"/>
              <a:t> </a:t>
            </a:r>
            <a:r>
              <a:rPr lang="en-US" sz="2500" dirty="0" err="1" smtClean="0"/>
              <a:t>Administra</a:t>
            </a:r>
            <a:r>
              <a:rPr lang="ro-RO" sz="2500" dirty="0" smtClean="0"/>
              <a:t>ț</a:t>
            </a:r>
            <a:r>
              <a:rPr lang="en-US" sz="2500" dirty="0" err="1" smtClean="0"/>
              <a:t>ie</a:t>
            </a:r>
            <a:r>
              <a:rPr lang="en-US" sz="2500" dirty="0" smtClean="0"/>
              <a:t> –</a:t>
            </a:r>
            <a:r>
              <a:rPr lang="ro-RO" sz="2500" dirty="0" smtClean="0"/>
              <a:t> </a:t>
            </a:r>
            <a:r>
              <a:rPr lang="en-US" sz="2500" dirty="0" smtClean="0"/>
              <a:t>Management </a:t>
            </a:r>
            <a:r>
              <a:rPr lang="ro-RO" sz="2500" dirty="0" smtClean="0"/>
              <a:t/>
            </a:r>
            <a:br>
              <a:rPr lang="ro-RO" sz="2500" dirty="0" smtClean="0"/>
            </a:br>
            <a:r>
              <a:rPr lang="ro-RO" sz="2500" dirty="0" smtClean="0"/>
              <a:t>ș</a:t>
            </a:r>
            <a:r>
              <a:rPr lang="en-US" sz="2500" dirty="0" err="1" smtClean="0"/>
              <a:t>i</a:t>
            </a:r>
            <a:r>
              <a:rPr lang="en-US" sz="2500" dirty="0" smtClean="0"/>
              <a:t>  Marketing </a:t>
            </a:r>
            <a:endParaRPr lang="en-US" sz="2500" dirty="0"/>
          </a:p>
        </p:txBody>
      </p:sp>
      <p:sp>
        <p:nvSpPr>
          <p:cNvPr id="3" name="Content Placeholder 2"/>
          <p:cNvSpPr>
            <a:spLocks noGrp="1"/>
          </p:cNvSpPr>
          <p:nvPr>
            <p:ph idx="1"/>
          </p:nvPr>
        </p:nvSpPr>
        <p:spPr>
          <a:xfrm>
            <a:off x="838200" y="2618509"/>
            <a:ext cx="10515600" cy="3558454"/>
          </a:xfrm>
        </p:spPr>
        <p:txBody>
          <a:bodyPr/>
          <a:lstStyle/>
          <a:p>
            <a:pPr algn="ctr"/>
            <a:r>
              <a:rPr lang="en-US" dirty="0" smtClean="0"/>
              <a:t>1.Economi</a:t>
            </a:r>
            <a:r>
              <a:rPr lang="ro-RO" dirty="0"/>
              <a:t>ș</a:t>
            </a:r>
            <a:r>
              <a:rPr lang="en-US" dirty="0" err="1" smtClean="0"/>
              <a:t>ti</a:t>
            </a:r>
            <a:r>
              <a:rPr lang="en-US" dirty="0" smtClean="0"/>
              <a:t> </a:t>
            </a:r>
            <a:endParaRPr lang="en-US" dirty="0"/>
          </a:p>
        </p:txBody>
      </p:sp>
    </p:spTree>
    <p:extLst>
      <p:ext uri="{BB962C8B-B14F-4D97-AF65-F5344CB8AC3E}">
        <p14:creationId xmlns:p14="http://schemas.microsoft.com/office/powerpoint/2010/main" val="320427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3</a:t>
            </a:fld>
            <a:endParaRPr lang="en-US"/>
          </a:p>
        </p:txBody>
      </p:sp>
      <p:sp>
        <p:nvSpPr>
          <p:cNvPr id="5" name="Rectangle 4"/>
          <p:cNvSpPr/>
          <p:nvPr/>
        </p:nvSpPr>
        <p:spPr>
          <a:xfrm>
            <a:off x="251129" y="2637095"/>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03 </a:t>
            </a:r>
            <a:r>
              <a:rPr lang="ro-RO" sz="1200" b="1" dirty="0" err="1">
                <a:solidFill>
                  <a:schemeClr val="tx1"/>
                </a:solidFill>
              </a:rPr>
              <a:t>Ştiinţe</a:t>
            </a:r>
            <a:r>
              <a:rPr lang="ro-RO" sz="1200" b="1" dirty="0">
                <a:solidFill>
                  <a:schemeClr val="tx1"/>
                </a:solidFill>
              </a:rPr>
              <a:t> sociale, jurnalism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informare</a:t>
            </a:r>
          </a:p>
          <a:p>
            <a:endParaRPr lang="ro-RO" sz="1200" b="1" dirty="0" smtClean="0">
              <a:solidFill>
                <a:schemeClr val="tx1"/>
              </a:solidFill>
            </a:endParaRPr>
          </a:p>
          <a:p>
            <a:r>
              <a:rPr lang="ro-RO" sz="1200" b="1" dirty="0">
                <a:solidFill>
                  <a:schemeClr val="tx1"/>
                </a:solidFill>
              </a:rPr>
              <a:t>031 </a:t>
            </a:r>
            <a:r>
              <a:rPr lang="ro-RO" sz="1200" b="1" dirty="0" err="1">
                <a:solidFill>
                  <a:schemeClr val="tx1"/>
                </a:solidFill>
              </a:rPr>
              <a:t>Ştiinţe</a:t>
            </a:r>
            <a:r>
              <a:rPr lang="ro-RO" sz="1200" b="1" dirty="0">
                <a:solidFill>
                  <a:schemeClr val="tx1"/>
                </a:solidFill>
              </a:rPr>
              <a:t> sociale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comportamentale</a:t>
            </a:r>
          </a:p>
          <a:p>
            <a:endParaRPr lang="ro-RO" sz="1200" b="1" dirty="0" smtClean="0">
              <a:solidFill>
                <a:schemeClr val="tx1"/>
              </a:solidFill>
            </a:endParaRPr>
          </a:p>
          <a:p>
            <a:r>
              <a:rPr lang="ro-RO" sz="1200" b="1" dirty="0">
                <a:solidFill>
                  <a:srgbClr val="0000FF"/>
                </a:solidFill>
              </a:rPr>
              <a:t>0311 Economie</a:t>
            </a:r>
            <a:endParaRPr lang="en-US" sz="1200" b="1" dirty="0">
              <a:solidFill>
                <a:srgbClr val="0000FF"/>
              </a:solidFill>
            </a:endParaRPr>
          </a:p>
        </p:txBody>
      </p:sp>
      <p:sp>
        <p:nvSpPr>
          <p:cNvPr id="9" name="Rectangle 8"/>
          <p:cNvSpPr/>
          <p:nvPr/>
        </p:nvSpPr>
        <p:spPr>
          <a:xfrm>
            <a:off x="4320599" y="1344898"/>
            <a:ext cx="7574364" cy="52033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o-RO" sz="1200" b="1" dirty="0" err="1" smtClean="0">
                <a:solidFill>
                  <a:srgbClr val="0000FF"/>
                </a:solidFill>
              </a:rPr>
              <a:t>Economiştii</a:t>
            </a:r>
            <a:r>
              <a:rPr lang="ro-RO" sz="1200" b="1" dirty="0" smtClean="0">
                <a:solidFill>
                  <a:srgbClr val="0000FF"/>
                </a:solidFill>
              </a:rPr>
              <a:t> </a:t>
            </a:r>
            <a:r>
              <a:rPr lang="ro-RO" sz="1200" dirty="0">
                <a:solidFill>
                  <a:schemeClr val="tx1"/>
                </a:solidFill>
              </a:rPr>
              <a:t>efectuează </a:t>
            </a:r>
            <a:r>
              <a:rPr lang="ro-RO" sz="1200" dirty="0" err="1">
                <a:solidFill>
                  <a:schemeClr val="tx1"/>
                </a:solidFill>
              </a:rPr>
              <a:t>activităţi</a:t>
            </a:r>
            <a:r>
              <a:rPr lang="ro-RO" sz="1200" dirty="0">
                <a:solidFill>
                  <a:schemeClr val="tx1"/>
                </a:solidFill>
              </a:rPr>
              <a:t> de cercetare, de monitorizare a datelor, de analizare a </a:t>
            </a:r>
            <a:r>
              <a:rPr lang="ro-RO" sz="1200" dirty="0" err="1">
                <a:solidFill>
                  <a:schemeClr val="tx1"/>
                </a:solidFill>
              </a:rPr>
              <a:t>informaţiilor</a:t>
            </a:r>
            <a:r>
              <a:rPr lang="ro-RO" sz="1200" dirty="0">
                <a:solidFill>
                  <a:schemeClr val="tx1"/>
                </a:solidFill>
              </a:rPr>
              <a:t> </a:t>
            </a:r>
            <a:r>
              <a:rPr lang="ro-RO" sz="1200" dirty="0" err="1">
                <a:solidFill>
                  <a:schemeClr val="tx1"/>
                </a:solidFill>
              </a:rPr>
              <a:t>şi</a:t>
            </a:r>
            <a:r>
              <a:rPr lang="ro-RO" sz="1200" dirty="0">
                <a:solidFill>
                  <a:schemeClr val="tx1"/>
                </a:solidFill>
              </a:rPr>
              <a:t> pregătesc rapoarte </a:t>
            </a:r>
            <a:r>
              <a:rPr lang="ro-RO" sz="1200" dirty="0" err="1">
                <a:solidFill>
                  <a:schemeClr val="tx1"/>
                </a:solidFill>
              </a:rPr>
              <a:t>şi</a:t>
            </a:r>
            <a:r>
              <a:rPr lang="ro-RO" sz="1200" dirty="0">
                <a:solidFill>
                  <a:schemeClr val="tx1"/>
                </a:solidFill>
              </a:rPr>
              <a:t> planuri pentru a rezolva problemele economice </a:t>
            </a:r>
            <a:r>
              <a:rPr lang="ro-RO" sz="1200" dirty="0" err="1">
                <a:solidFill>
                  <a:schemeClr val="tx1"/>
                </a:solidFill>
              </a:rPr>
              <a:t>şi</a:t>
            </a:r>
            <a:r>
              <a:rPr lang="ro-RO" sz="1200" dirty="0">
                <a:solidFill>
                  <a:schemeClr val="tx1"/>
                </a:solidFill>
              </a:rPr>
              <a:t> de afaceri, dezvoltă modele de analiză, explică </a:t>
            </a:r>
            <a:r>
              <a:rPr lang="ro-RO" sz="1200" dirty="0" err="1">
                <a:solidFill>
                  <a:schemeClr val="tx1"/>
                </a:solidFill>
              </a:rPr>
              <a:t>şi</a:t>
            </a:r>
            <a:r>
              <a:rPr lang="ro-RO" sz="1200" dirty="0">
                <a:solidFill>
                  <a:schemeClr val="tx1"/>
                </a:solidFill>
              </a:rPr>
              <a:t> prognozează comportamentul economic. </a:t>
            </a:r>
            <a:r>
              <a:rPr lang="ro-RO" sz="1200" dirty="0" err="1">
                <a:solidFill>
                  <a:schemeClr val="tx1"/>
                </a:solidFill>
              </a:rPr>
              <a:t>Aceştia</a:t>
            </a:r>
            <a:r>
              <a:rPr lang="ro-RO" sz="1200" dirty="0">
                <a:solidFill>
                  <a:schemeClr val="tx1"/>
                </a:solidFill>
              </a:rPr>
              <a:t> oferă consiliere pentru afaceri grupurilor de interes </a:t>
            </a:r>
            <a:r>
              <a:rPr lang="ro-RO" sz="1200" dirty="0" err="1">
                <a:solidFill>
                  <a:schemeClr val="tx1"/>
                </a:solidFill>
              </a:rPr>
              <a:t>şi</a:t>
            </a:r>
            <a:r>
              <a:rPr lang="ro-RO" sz="1200" dirty="0">
                <a:solidFill>
                  <a:schemeClr val="tx1"/>
                </a:solidFill>
              </a:rPr>
              <a:t> guvernelor pentru a formula </a:t>
            </a:r>
            <a:r>
              <a:rPr lang="ro-RO" sz="1200" dirty="0" err="1">
                <a:solidFill>
                  <a:schemeClr val="tx1"/>
                </a:solidFill>
              </a:rPr>
              <a:t>soluţii</a:t>
            </a:r>
            <a:r>
              <a:rPr lang="ro-RO" sz="1200" dirty="0">
                <a:solidFill>
                  <a:schemeClr val="tx1"/>
                </a:solidFill>
              </a:rPr>
              <a:t> la problemele economice </a:t>
            </a:r>
            <a:r>
              <a:rPr lang="ro-RO" sz="1200" dirty="0" err="1">
                <a:solidFill>
                  <a:schemeClr val="tx1"/>
                </a:solidFill>
              </a:rPr>
              <a:t>şi</a:t>
            </a:r>
            <a:r>
              <a:rPr lang="ro-RO" sz="1200" dirty="0">
                <a:solidFill>
                  <a:schemeClr val="tx1"/>
                </a:solidFill>
              </a:rPr>
              <a:t> de afaceri prezente sau viitoare.</a:t>
            </a:r>
          </a:p>
          <a:p>
            <a:pPr algn="just"/>
            <a:r>
              <a:rPr lang="ro-RO" sz="1200" dirty="0">
                <a:solidFill>
                  <a:schemeClr val="tx1"/>
                </a:solidFill>
              </a:rPr>
              <a:t>Sarcinile includ:</a:t>
            </a:r>
          </a:p>
          <a:p>
            <a:pPr algn="just"/>
            <a:r>
              <a:rPr lang="ro-RO" sz="1200" dirty="0">
                <a:solidFill>
                  <a:schemeClr val="tx1"/>
                </a:solidFill>
              </a:rPr>
              <a:t>(a) previzionarea schimbărilor din mediul economic pentru bugetarea pe termen scurt, planificare pe termen lung și evaluarea investițiilor;</a:t>
            </a:r>
          </a:p>
          <a:p>
            <a:pPr algn="just"/>
            <a:r>
              <a:rPr lang="ro-RO" sz="1200" dirty="0">
                <a:solidFill>
                  <a:schemeClr val="tx1"/>
                </a:solidFill>
              </a:rPr>
              <a:t>(b) formularea de recomandări, politici și planuri pentru economie , strategiile corporatiste și investiții, derulează studii de fezabilitate pentru proiecte;</a:t>
            </a:r>
          </a:p>
          <a:p>
            <a:pPr algn="just"/>
            <a:r>
              <a:rPr lang="ro-RO" sz="1200" dirty="0">
                <a:solidFill>
                  <a:schemeClr val="tx1"/>
                </a:solidFill>
              </a:rPr>
              <a:t>(c) monitorizarea datelor economice pentru a evalua eficacitatea, precum și pentru a acorda asistență cu privire la cât de adecvate sunt politicile monetare și fiscale;</a:t>
            </a:r>
          </a:p>
          <a:p>
            <a:pPr algn="just"/>
            <a:r>
              <a:rPr lang="ro-RO" sz="1200" dirty="0">
                <a:solidFill>
                  <a:schemeClr val="tx1"/>
                </a:solidFill>
              </a:rPr>
              <a:t>(d) previzionarea producției și consumului de produse și servicii pe baza rapoartelor anterioare de producție și consum precum și pe baza condițiilor specifice economice și industriale;</a:t>
            </a:r>
          </a:p>
          <a:p>
            <a:pPr algn="just"/>
            <a:r>
              <a:rPr lang="ro-RO" sz="1200" dirty="0">
                <a:solidFill>
                  <a:schemeClr val="tx1"/>
                </a:solidFill>
              </a:rPr>
              <a:t>(e) întocmirea de previziuni pentru venituri și cheltuieli, rata dobânzii și rata de schimb valutar;</a:t>
            </a:r>
          </a:p>
          <a:p>
            <a:pPr algn="just"/>
            <a:r>
              <a:rPr lang="ro-RO" sz="1200" dirty="0">
                <a:solidFill>
                  <a:schemeClr val="tx1"/>
                </a:solidFill>
              </a:rPr>
              <a:t>(f) analizarea factorilor care determină participarea pe piața muncii, forța de muncă, salariile, șomajul și a altor rezultate ale pieței muncii;</a:t>
            </a:r>
          </a:p>
          <a:p>
            <a:pPr algn="just"/>
            <a:r>
              <a:rPr lang="ro-RO" sz="1200" dirty="0">
                <a:solidFill>
                  <a:schemeClr val="tx1"/>
                </a:solidFill>
              </a:rPr>
              <a:t>(g) utilizarea formulelor matematice și tehnicilor statistice pentru a testa teoriile economice și a concepe soluții pentru problemele economice;</a:t>
            </a:r>
          </a:p>
          <a:p>
            <a:pPr algn="just"/>
            <a:r>
              <a:rPr lang="ro-RO" sz="1200" dirty="0">
                <a:solidFill>
                  <a:schemeClr val="tx1"/>
                </a:solidFill>
              </a:rPr>
              <a:t>(h) colectarea, analizarea și interpretarea datelor economice utilizând teoria economică și o varietate de tehnici statistice și de alt fel;</a:t>
            </a:r>
          </a:p>
          <a:p>
            <a:pPr algn="just"/>
            <a:r>
              <a:rPr lang="ro-RO" sz="1200" dirty="0">
                <a:solidFill>
                  <a:schemeClr val="tx1"/>
                </a:solidFill>
              </a:rPr>
              <a:t>(i) evaluarea rezultatelor deciziilor politice privind economia națională și finanțele, acordarea de consiliere cu privire la politicile economice și posibilele direcții de acțiune în funcție de factorii și tendințele economice trecute, prezente și planificate;</a:t>
            </a:r>
          </a:p>
          <a:p>
            <a:pPr algn="just"/>
            <a:r>
              <a:rPr lang="ro-RO" sz="1200" dirty="0">
                <a:solidFill>
                  <a:schemeClr val="tx1"/>
                </a:solidFill>
              </a:rPr>
              <a:t>(j) întocmirea de studii și rapoarte;</a:t>
            </a:r>
          </a:p>
          <a:p>
            <a:pPr algn="just"/>
            <a:r>
              <a:rPr lang="ro-RO" sz="1200" dirty="0">
                <a:solidFill>
                  <a:schemeClr val="tx1"/>
                </a:solidFill>
              </a:rPr>
              <a:t>(k) analizarea problemelor legate de activitățile economice ale companiilor individuale;</a:t>
            </a:r>
          </a:p>
          <a:p>
            <a:pPr algn="just"/>
            <a:r>
              <a:rPr lang="ro-RO" sz="1200" dirty="0">
                <a:solidFill>
                  <a:schemeClr val="tx1"/>
                </a:solidFill>
              </a:rPr>
              <a:t>(l) realizarea de cercetări cu privire la condițiile de piață din zonele locale, regionale și naționale pentru a stabili nivelurile de preț pentru bunuri și servicii pentru a evalua potențialul pieței și tendințele viitoare precum și pentru a dezvolta strategii de afaceri.</a:t>
            </a:r>
          </a:p>
        </p:txBody>
      </p:sp>
      <p:sp>
        <p:nvSpPr>
          <p:cNvPr id="10" name="Rectangle 9"/>
          <p:cNvSpPr/>
          <p:nvPr/>
        </p:nvSpPr>
        <p:spPr>
          <a:xfrm>
            <a:off x="2148348" y="2281084"/>
            <a:ext cx="1806490" cy="2654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1200" b="1" dirty="0" smtClean="0">
              <a:solidFill>
                <a:schemeClr val="tx1"/>
              </a:solidFill>
            </a:endParaRPr>
          </a:p>
          <a:p>
            <a:r>
              <a:rPr lang="en-US" sz="1200" b="1" dirty="0" smtClean="0">
                <a:solidFill>
                  <a:srgbClr val="0000FF"/>
                </a:solidFill>
              </a:rPr>
              <a:t>2631 </a:t>
            </a:r>
            <a:r>
              <a:rPr lang="en-US" sz="1200" b="1" dirty="0" err="1">
                <a:solidFill>
                  <a:srgbClr val="0000FF"/>
                </a:solidFill>
              </a:rPr>
              <a:t>Economişti</a:t>
            </a:r>
            <a:endParaRPr lang="en-US" sz="1200" b="1" dirty="0">
              <a:solidFill>
                <a:srgbClr val="0000FF"/>
              </a:solidFill>
            </a:endParaRPr>
          </a:p>
          <a:p>
            <a:r>
              <a:rPr lang="en-US" sz="1200" dirty="0">
                <a:solidFill>
                  <a:schemeClr val="tx1"/>
                </a:solidFill>
              </a:rPr>
              <a:t>2632 </a:t>
            </a:r>
            <a:r>
              <a:rPr lang="en-US" sz="1200" dirty="0" err="1">
                <a:solidFill>
                  <a:schemeClr val="tx1"/>
                </a:solidFill>
              </a:rPr>
              <a:t>Sociologi</a:t>
            </a:r>
            <a:r>
              <a:rPr lang="en-US" sz="1200" dirty="0">
                <a:solidFill>
                  <a:schemeClr val="tx1"/>
                </a:solidFill>
              </a:rPr>
              <a:t>, </a:t>
            </a:r>
            <a:r>
              <a:rPr lang="en-US" sz="1200" dirty="0" err="1">
                <a:solidFill>
                  <a:schemeClr val="tx1"/>
                </a:solidFill>
              </a:rPr>
              <a:t>antropologi</a:t>
            </a:r>
            <a:r>
              <a:rPr lang="en-US" sz="1200" dirty="0">
                <a:solidFill>
                  <a:schemeClr val="tx1"/>
                </a:solidFill>
              </a:rPr>
              <a:t> </a:t>
            </a:r>
            <a:r>
              <a:rPr lang="en-US" sz="1200" dirty="0" err="1">
                <a:solidFill>
                  <a:schemeClr val="tx1"/>
                </a:solidFill>
              </a:rPr>
              <a:t>şi</a:t>
            </a:r>
            <a:r>
              <a:rPr lang="en-US" sz="1200" dirty="0">
                <a:solidFill>
                  <a:schemeClr val="tx1"/>
                </a:solidFill>
              </a:rPr>
              <a:t> </a:t>
            </a:r>
            <a:r>
              <a:rPr lang="en-US" sz="1200" dirty="0" err="1">
                <a:solidFill>
                  <a:schemeClr val="tx1"/>
                </a:solidFill>
              </a:rPr>
              <a:t>asimilaţi</a:t>
            </a:r>
            <a:endParaRPr lang="en-US" sz="1200" dirty="0">
              <a:solidFill>
                <a:schemeClr val="tx1"/>
              </a:solidFill>
            </a:endParaRPr>
          </a:p>
          <a:p>
            <a:r>
              <a:rPr lang="en-US" sz="1200" dirty="0">
                <a:solidFill>
                  <a:schemeClr val="tx1"/>
                </a:solidFill>
              </a:rPr>
              <a:t>2633 </a:t>
            </a:r>
            <a:r>
              <a:rPr lang="en-US" sz="1200" dirty="0" err="1">
                <a:solidFill>
                  <a:schemeClr val="tx1"/>
                </a:solidFill>
              </a:rPr>
              <a:t>Filozofi</a:t>
            </a:r>
            <a:r>
              <a:rPr lang="en-US" sz="1200" dirty="0">
                <a:solidFill>
                  <a:schemeClr val="tx1"/>
                </a:solidFill>
              </a:rPr>
              <a:t>, </a:t>
            </a:r>
            <a:r>
              <a:rPr lang="en-US" sz="1200" dirty="0" err="1">
                <a:solidFill>
                  <a:schemeClr val="tx1"/>
                </a:solidFill>
              </a:rPr>
              <a:t>istorici</a:t>
            </a:r>
            <a:r>
              <a:rPr lang="en-US" sz="1200" dirty="0">
                <a:solidFill>
                  <a:schemeClr val="tx1"/>
                </a:solidFill>
              </a:rPr>
              <a:t> </a:t>
            </a:r>
            <a:r>
              <a:rPr lang="en-US" sz="1200" dirty="0" err="1">
                <a:solidFill>
                  <a:schemeClr val="tx1"/>
                </a:solidFill>
              </a:rPr>
              <a:t>şi</a:t>
            </a:r>
            <a:r>
              <a:rPr lang="en-US" sz="1200" dirty="0">
                <a:solidFill>
                  <a:schemeClr val="tx1"/>
                </a:solidFill>
              </a:rPr>
              <a:t>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ştiinţe</a:t>
            </a:r>
            <a:r>
              <a:rPr lang="en-US" sz="1200" dirty="0">
                <a:solidFill>
                  <a:schemeClr val="tx1"/>
                </a:solidFill>
              </a:rPr>
              <a:t> </a:t>
            </a:r>
            <a:r>
              <a:rPr lang="en-US" sz="1200" dirty="0" err="1">
                <a:solidFill>
                  <a:schemeClr val="tx1"/>
                </a:solidFill>
              </a:rPr>
              <a:t>politice</a:t>
            </a:r>
            <a:endParaRPr lang="en-US" sz="1200" dirty="0">
              <a:solidFill>
                <a:schemeClr val="tx1"/>
              </a:solidFill>
            </a:endParaRPr>
          </a:p>
          <a:p>
            <a:r>
              <a:rPr lang="en-US" sz="1200" dirty="0">
                <a:solidFill>
                  <a:schemeClr val="tx1"/>
                </a:solidFill>
              </a:rPr>
              <a:t>2634 </a:t>
            </a:r>
            <a:r>
              <a:rPr lang="en-US" sz="1200" dirty="0" err="1">
                <a:solidFill>
                  <a:schemeClr val="tx1"/>
                </a:solidFill>
              </a:rPr>
              <a:t>Psihologi</a:t>
            </a:r>
            <a:endParaRPr lang="en-US" sz="1200" dirty="0">
              <a:solidFill>
                <a:schemeClr val="tx1"/>
              </a:solidFill>
            </a:endParaRPr>
          </a:p>
          <a:p>
            <a:r>
              <a:rPr lang="en-US" sz="1200" dirty="0">
                <a:solidFill>
                  <a:schemeClr val="tx1"/>
                </a:solidFill>
              </a:rPr>
              <a:t>2635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asistenţă</a:t>
            </a:r>
            <a:r>
              <a:rPr lang="en-US" sz="1200" dirty="0">
                <a:solidFill>
                  <a:schemeClr val="tx1"/>
                </a:solidFill>
              </a:rPr>
              <a:t> </a:t>
            </a:r>
            <a:r>
              <a:rPr lang="en-US" sz="1200" dirty="0" err="1">
                <a:solidFill>
                  <a:schemeClr val="tx1"/>
                </a:solidFill>
              </a:rPr>
              <a:t>socială</a:t>
            </a:r>
            <a:r>
              <a:rPr lang="en-US" sz="1200" dirty="0">
                <a:solidFill>
                  <a:schemeClr val="tx1"/>
                </a:solidFill>
              </a:rPr>
              <a:t> </a:t>
            </a:r>
            <a:r>
              <a:rPr lang="en-US" sz="1200" dirty="0" err="1">
                <a:solidFill>
                  <a:schemeClr val="tx1"/>
                </a:solidFill>
              </a:rPr>
              <a:t>şi</a:t>
            </a:r>
            <a:r>
              <a:rPr lang="en-US" sz="1200" dirty="0">
                <a:solidFill>
                  <a:schemeClr val="tx1"/>
                </a:solidFill>
              </a:rPr>
              <a:t> </a:t>
            </a:r>
            <a:r>
              <a:rPr lang="en-US" sz="1200" dirty="0" err="1">
                <a:solidFill>
                  <a:schemeClr val="tx1"/>
                </a:solidFill>
              </a:rPr>
              <a:t>consiliere</a:t>
            </a:r>
            <a:endParaRPr lang="en-US" sz="1200" dirty="0">
              <a:solidFill>
                <a:schemeClr val="tx1"/>
              </a:solidFill>
            </a:endParaRPr>
          </a:p>
          <a:p>
            <a:r>
              <a:rPr lang="en-US" sz="1200" dirty="0">
                <a:solidFill>
                  <a:schemeClr val="tx1"/>
                </a:solidFill>
              </a:rPr>
              <a:t>2636 </a:t>
            </a:r>
            <a:r>
              <a:rPr lang="en-US" sz="1200" dirty="0" err="1">
                <a:solidFill>
                  <a:schemeClr val="tx1"/>
                </a:solidFill>
              </a:rPr>
              <a:t>Specialişti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religie</a:t>
            </a:r>
            <a:endParaRPr lang="en-US" sz="1200" dirty="0">
              <a:solidFill>
                <a:schemeClr val="tx1"/>
              </a:solidFill>
            </a:endParaRPr>
          </a:p>
          <a:p>
            <a:endParaRPr lang="en-US" sz="1200" dirty="0">
              <a:solidFill>
                <a:schemeClr val="tx1"/>
              </a:solidFill>
            </a:endParaRPr>
          </a:p>
        </p:txBody>
      </p:sp>
      <p:cxnSp>
        <p:nvCxnSpPr>
          <p:cNvPr id="13" name="Straight Arrow Connector 12"/>
          <p:cNvCxnSpPr>
            <a:stCxn id="5" idx="3"/>
            <a:endCxn id="10" idx="1"/>
          </p:cNvCxnSpPr>
          <p:nvPr/>
        </p:nvCxnSpPr>
        <p:spPr>
          <a:xfrm>
            <a:off x="1691148" y="3604548"/>
            <a:ext cx="457200" cy="3891"/>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5282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19" name="Rectangle 18"/>
          <p:cNvSpPr/>
          <p:nvPr/>
        </p:nvSpPr>
        <p:spPr>
          <a:xfrm>
            <a:off x="2161941" y="994186"/>
            <a:ext cx="1792897" cy="11882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pPr algn="ctr"/>
            <a:r>
              <a:rPr lang="ro-RO" sz="1100" b="1" dirty="0" smtClean="0">
                <a:solidFill>
                  <a:srgbClr val="7030A0"/>
                </a:solidFill>
              </a:rPr>
              <a:t>26 – Specialiști în domeniul juridic, social și religios</a:t>
            </a:r>
          </a:p>
          <a:p>
            <a:pPr algn="ctr"/>
            <a:r>
              <a:rPr lang="ro-RO" sz="1100" b="1" dirty="0" smtClean="0">
                <a:solidFill>
                  <a:srgbClr val="7030A0"/>
                </a:solidFill>
              </a:rPr>
              <a:t>263 – Specialiști în domeniul social și religios</a:t>
            </a:r>
            <a:endParaRPr lang="ro-RO" sz="1100" b="1" dirty="0">
              <a:solidFill>
                <a:srgbClr val="7030A0"/>
              </a:solidFill>
            </a:endParaRPr>
          </a:p>
        </p:txBody>
      </p:sp>
      <p:sp>
        <p:nvSpPr>
          <p:cNvPr id="20" name="Rectangle 19"/>
          <p:cNvSpPr/>
          <p:nvPr/>
        </p:nvSpPr>
        <p:spPr>
          <a:xfrm>
            <a:off x="5787223" y="802075"/>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315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532" y="959481"/>
            <a:ext cx="8596668" cy="848264"/>
          </a:xfrm>
        </p:spPr>
        <p:txBody>
          <a:bodyPr/>
          <a:lstStyle/>
          <a:p>
            <a:pPr algn="ctr"/>
            <a:r>
              <a:rPr lang="en-US" dirty="0" err="1" smtClean="0"/>
              <a:t>Economi</a:t>
            </a:r>
            <a:r>
              <a:rPr lang="ro-RO" dirty="0" smtClean="0"/>
              <a:t>ș</a:t>
            </a:r>
            <a:r>
              <a:rPr lang="en-US" dirty="0" err="1" smtClean="0"/>
              <a:t>ti</a:t>
            </a:r>
            <a:r>
              <a:rPr lang="ro-RO" dirty="0" smtClean="0"/>
              <a:t> </a:t>
            </a:r>
            <a:r>
              <a:rPr lang="en-US" dirty="0" smtClean="0"/>
              <a:t>-</a:t>
            </a:r>
            <a:r>
              <a:rPr lang="ro-RO" dirty="0" smtClean="0"/>
              <a:t> </a:t>
            </a:r>
            <a:r>
              <a:rPr lang="en-US" dirty="0" err="1" smtClean="0"/>
              <a:t>domenii</a:t>
            </a:r>
            <a:r>
              <a:rPr lang="en-US" dirty="0" smtClean="0"/>
              <a:t> </a:t>
            </a:r>
            <a:r>
              <a:rPr lang="en-US" dirty="0" err="1" smtClean="0"/>
              <a:t>licen</a:t>
            </a:r>
            <a:r>
              <a:rPr lang="ro-RO" dirty="0" err="1" smtClean="0"/>
              <a:t>ță</a:t>
            </a:r>
            <a:r>
              <a:rPr lang="ro-RO" dirty="0"/>
              <a:t> </a:t>
            </a:r>
            <a:r>
              <a:rPr lang="en-US" dirty="0" smtClean="0"/>
              <a:t>-</a:t>
            </a:r>
            <a:r>
              <a:rPr lang="ro-RO" dirty="0" smtClean="0"/>
              <a:t> </a:t>
            </a:r>
            <a:r>
              <a:rPr lang="en-US" dirty="0" err="1" smtClean="0"/>
              <a:t>masterat</a:t>
            </a:r>
            <a:r>
              <a:rPr lang="en-US" dirty="0" smtClean="0"/>
              <a:t>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60307118"/>
              </p:ext>
            </p:extLst>
          </p:nvPr>
        </p:nvGraphicFramePr>
        <p:xfrm>
          <a:off x="1698225" y="2195932"/>
          <a:ext cx="8195208" cy="3066373"/>
        </p:xfrm>
        <a:graphic>
          <a:graphicData uri="http://schemas.openxmlformats.org/drawingml/2006/table">
            <a:tbl>
              <a:tblPr firstRow="1" bandRow="1">
                <a:tableStyleId>{5C22544A-7EE6-4342-B048-85BDC9FD1C3A}</a:tableStyleId>
              </a:tblPr>
              <a:tblGrid>
                <a:gridCol w="4097604">
                  <a:extLst>
                    <a:ext uri="{9D8B030D-6E8A-4147-A177-3AD203B41FA5}">
                      <a16:colId xmlns:a16="http://schemas.microsoft.com/office/drawing/2014/main" val="1586835642"/>
                    </a:ext>
                  </a:extLst>
                </a:gridCol>
                <a:gridCol w="4097604">
                  <a:extLst>
                    <a:ext uri="{9D8B030D-6E8A-4147-A177-3AD203B41FA5}">
                      <a16:colId xmlns:a16="http://schemas.microsoft.com/office/drawing/2014/main" val="486860707"/>
                    </a:ext>
                  </a:extLst>
                </a:gridCol>
              </a:tblGrid>
              <a:tr h="249962">
                <a:tc>
                  <a:txBody>
                    <a:bodyPr/>
                    <a:lstStyle/>
                    <a:p>
                      <a:r>
                        <a:rPr lang="ro-RO" dirty="0" smtClean="0"/>
                        <a:t>ISCED-F</a:t>
                      </a:r>
                      <a:endParaRPr lang="en-US" dirty="0"/>
                    </a:p>
                  </a:txBody>
                  <a:tcPr/>
                </a:tc>
                <a:tc>
                  <a:txBody>
                    <a:bodyPr/>
                    <a:lstStyle/>
                    <a:p>
                      <a:r>
                        <a:rPr lang="ro-RO" dirty="0" smtClean="0"/>
                        <a:t>ISCO-08</a:t>
                      </a:r>
                      <a:endParaRPr lang="en-US" dirty="0"/>
                    </a:p>
                  </a:txBody>
                  <a:tcPr/>
                </a:tc>
                <a:extLst>
                  <a:ext uri="{0D108BD9-81ED-4DB2-BD59-A6C34878D82A}">
                    <a16:rowId xmlns:a16="http://schemas.microsoft.com/office/drawing/2014/main" val="2308444581"/>
                  </a:ext>
                </a:extLst>
              </a:tr>
              <a:tr h="299310">
                <a:tc>
                  <a:txBody>
                    <a:bodyPr/>
                    <a:lstStyle/>
                    <a:p>
                      <a:pPr algn="just" fontAlgn="ctr"/>
                      <a:r>
                        <a:rPr lang="en-US" sz="1000" b="1" i="0" u="none" strike="noStrike" dirty="0">
                          <a:solidFill>
                            <a:srgbClr val="000000"/>
                          </a:solidFill>
                          <a:effectLst/>
                          <a:latin typeface="Arial" panose="020B0604020202020204" pitchFamily="34" charset="0"/>
                        </a:rPr>
                        <a:t>03 </a:t>
                      </a:r>
                      <a:r>
                        <a:rPr lang="en-US" sz="1000" b="1" i="0" u="none" strike="noStrike" dirty="0" err="1">
                          <a:solidFill>
                            <a:srgbClr val="000000"/>
                          </a:solidFill>
                          <a:effectLst/>
                          <a:latin typeface="Arial" panose="020B0604020202020204" pitchFamily="34" charset="0"/>
                        </a:rPr>
                        <a:t>Ştiinţe</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sociale</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jurnalism</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şi</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informare</a:t>
                      </a:r>
                      <a:endParaRPr lang="en-US" sz="1000" b="1" i="0" u="none" strike="noStrike" dirty="0">
                        <a:solidFill>
                          <a:srgbClr val="000000"/>
                        </a:solidFill>
                        <a:effectLst/>
                        <a:latin typeface="Arial" panose="020B0604020202020204" pitchFamily="34" charset="0"/>
                      </a:endParaRPr>
                    </a:p>
                  </a:txBody>
                  <a:tcPr marL="9525" marR="9525" marT="9525" marB="0" anchor="ctr"/>
                </a:tc>
                <a:tc>
                  <a:txBody>
                    <a:bodyPr/>
                    <a:lstStyle/>
                    <a:p>
                      <a:r>
                        <a:rPr lang="en-US" sz="1000" b="1" i="0" u="none" strike="noStrike" kern="1200" dirty="0" smtClean="0">
                          <a:solidFill>
                            <a:srgbClr val="000000"/>
                          </a:solidFill>
                          <a:effectLst/>
                          <a:latin typeface="Arial" panose="020B0604020202020204" pitchFamily="34" charset="0"/>
                          <a:ea typeface="+mn-ea"/>
                          <a:cs typeface="+mn-cs"/>
                        </a:rPr>
                        <a:t>2 </a:t>
                      </a:r>
                      <a:r>
                        <a:rPr lang="en-US" sz="1000" b="1" i="0" u="none" strike="noStrike" kern="1200" dirty="0" err="1" smtClean="0">
                          <a:solidFill>
                            <a:srgbClr val="000000"/>
                          </a:solidFill>
                          <a:effectLst/>
                          <a:latin typeface="Arial" panose="020B0604020202020204" pitchFamily="34" charset="0"/>
                          <a:ea typeface="+mn-ea"/>
                          <a:cs typeface="+mn-cs"/>
                        </a:rPr>
                        <a:t>Specialişti</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în</a:t>
                      </a:r>
                      <a:r>
                        <a:rPr lang="en-US" sz="1000" b="1" i="0" u="none" strike="noStrike" kern="1200" dirty="0" smtClean="0">
                          <a:solidFill>
                            <a:srgbClr val="000000"/>
                          </a:solidFill>
                          <a:effectLst/>
                          <a:latin typeface="Arial" panose="020B0604020202020204" pitchFamily="34" charset="0"/>
                          <a:ea typeface="+mn-ea"/>
                          <a:cs typeface="+mn-cs"/>
                        </a:rPr>
                        <a:t> diverse </a:t>
                      </a:r>
                      <a:r>
                        <a:rPr lang="en-US" sz="1000" b="1" i="0" u="none" strike="noStrike" kern="1200" dirty="0" err="1" smtClean="0">
                          <a:solidFill>
                            <a:srgbClr val="000000"/>
                          </a:solidFill>
                          <a:effectLst/>
                          <a:latin typeface="Arial" panose="020B0604020202020204" pitchFamily="34" charset="0"/>
                          <a:ea typeface="+mn-ea"/>
                          <a:cs typeface="+mn-cs"/>
                        </a:rPr>
                        <a:t>domenii</a:t>
                      </a:r>
                      <a:r>
                        <a:rPr lang="en-US" sz="1000" b="1" i="0" u="none" strike="noStrike" kern="1200" dirty="0" smtClean="0">
                          <a:solidFill>
                            <a:srgbClr val="000000"/>
                          </a:solidFill>
                          <a:effectLst/>
                          <a:latin typeface="Arial" panose="020B0604020202020204" pitchFamily="34" charset="0"/>
                          <a:ea typeface="+mn-ea"/>
                          <a:cs typeface="+mn-cs"/>
                        </a:rPr>
                        <a:t> de </a:t>
                      </a:r>
                      <a:r>
                        <a:rPr lang="en-US" sz="1000" b="1" i="0" u="none" strike="noStrike" kern="1200" dirty="0" err="1" smtClean="0">
                          <a:solidFill>
                            <a:srgbClr val="000000"/>
                          </a:solidFill>
                          <a:effectLst/>
                          <a:latin typeface="Arial" panose="020B0604020202020204" pitchFamily="34" charset="0"/>
                          <a:ea typeface="+mn-ea"/>
                          <a:cs typeface="+mn-cs"/>
                        </a:rPr>
                        <a:t>activitate</a:t>
                      </a:r>
                      <a:endParaRPr lang="en-US" sz="1000" b="1" i="0" u="none" strike="noStrike" kern="1200" dirty="0">
                        <a:solidFill>
                          <a:srgbClr val="000000"/>
                        </a:solidFill>
                        <a:effectLst/>
                        <a:latin typeface="Arial" panose="020B0604020202020204" pitchFamily="34" charset="0"/>
                        <a:ea typeface="+mn-ea"/>
                        <a:cs typeface="+mn-cs"/>
                      </a:endParaRPr>
                    </a:p>
                  </a:txBody>
                  <a:tcPr/>
                </a:tc>
                <a:extLst>
                  <a:ext uri="{0D108BD9-81ED-4DB2-BD59-A6C34878D82A}">
                    <a16:rowId xmlns:a16="http://schemas.microsoft.com/office/drawing/2014/main" val="1020296051"/>
                  </a:ext>
                </a:extLst>
              </a:tr>
              <a:tr h="299310">
                <a:tc>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lang="it-IT" sz="1000" b="1" i="0" u="none" strike="noStrike" dirty="0" smtClean="0">
                          <a:solidFill>
                            <a:srgbClr val="000000"/>
                          </a:solidFill>
                          <a:effectLst/>
                          <a:latin typeface="Arial" panose="020B0604020202020204" pitchFamily="34" charset="0"/>
                        </a:rPr>
                        <a:t>031 </a:t>
                      </a:r>
                      <a:r>
                        <a:rPr lang="it-IT" sz="1000" b="1" i="0" u="none" strike="noStrike" dirty="0" err="1" smtClean="0">
                          <a:solidFill>
                            <a:srgbClr val="000000"/>
                          </a:solidFill>
                          <a:effectLst/>
                          <a:latin typeface="Arial" panose="020B0604020202020204" pitchFamily="34" charset="0"/>
                        </a:rPr>
                        <a:t>Ştiinţe</a:t>
                      </a:r>
                      <a:r>
                        <a:rPr lang="it-IT" sz="1000" b="1" i="0" u="none" strike="noStrike" dirty="0" smtClean="0">
                          <a:solidFill>
                            <a:srgbClr val="000000"/>
                          </a:solidFill>
                          <a:effectLst/>
                          <a:latin typeface="Arial" panose="020B0604020202020204" pitchFamily="34" charset="0"/>
                        </a:rPr>
                        <a:t> sociale </a:t>
                      </a:r>
                      <a:r>
                        <a:rPr lang="it-IT" sz="1000" b="1" i="0" u="none" strike="noStrike" dirty="0" err="1" smtClean="0">
                          <a:solidFill>
                            <a:srgbClr val="000000"/>
                          </a:solidFill>
                          <a:effectLst/>
                          <a:latin typeface="Arial" panose="020B0604020202020204" pitchFamily="34" charset="0"/>
                        </a:rPr>
                        <a:t>şi</a:t>
                      </a:r>
                      <a:r>
                        <a:rPr lang="it-IT" sz="1000" b="1" i="0" u="none" strike="noStrike" dirty="0" smtClean="0">
                          <a:solidFill>
                            <a:srgbClr val="000000"/>
                          </a:solidFill>
                          <a:effectLst/>
                          <a:latin typeface="Arial" panose="020B0604020202020204" pitchFamily="34" charset="0"/>
                        </a:rPr>
                        <a:t> comportamentale</a:t>
                      </a:r>
                    </a:p>
                  </a:txBody>
                  <a:tcPr marL="9525" marR="9525" marT="9525" marB="0" anchor="ctr"/>
                </a:tc>
                <a:tc>
                  <a:txBody>
                    <a:bodyPr/>
                    <a:lstStyle/>
                    <a:p>
                      <a:r>
                        <a:rPr lang="en-US" sz="1000" b="1" i="0" u="none" strike="noStrike" kern="1200" dirty="0" smtClean="0">
                          <a:solidFill>
                            <a:srgbClr val="000000"/>
                          </a:solidFill>
                          <a:effectLst/>
                          <a:latin typeface="Arial" panose="020B0604020202020204" pitchFamily="34" charset="0"/>
                          <a:ea typeface="+mn-ea"/>
                          <a:cs typeface="+mn-cs"/>
                        </a:rPr>
                        <a:t>26 </a:t>
                      </a:r>
                      <a:r>
                        <a:rPr lang="en-US" sz="1000" b="1" i="0" u="none" strike="noStrike" kern="1200" dirty="0" err="1" smtClean="0">
                          <a:solidFill>
                            <a:srgbClr val="000000"/>
                          </a:solidFill>
                          <a:effectLst/>
                          <a:latin typeface="Arial" panose="020B0604020202020204" pitchFamily="34" charset="0"/>
                          <a:ea typeface="+mn-ea"/>
                          <a:cs typeface="+mn-cs"/>
                        </a:rPr>
                        <a:t>Specialişti</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în</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domeniul</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juridic</a:t>
                      </a:r>
                      <a:r>
                        <a:rPr lang="en-US" sz="1000" b="1" i="0" u="none" strike="noStrike" kern="1200" dirty="0" smtClean="0">
                          <a:solidFill>
                            <a:srgbClr val="000000"/>
                          </a:solidFill>
                          <a:effectLst/>
                          <a:latin typeface="Arial" panose="020B0604020202020204" pitchFamily="34" charset="0"/>
                          <a:ea typeface="+mn-ea"/>
                          <a:cs typeface="+mn-cs"/>
                        </a:rPr>
                        <a:t>, social </a:t>
                      </a:r>
                      <a:r>
                        <a:rPr lang="en-US" sz="1000" b="1" i="0" u="none" strike="noStrike" kern="1200" dirty="0" err="1" smtClean="0">
                          <a:solidFill>
                            <a:srgbClr val="000000"/>
                          </a:solidFill>
                          <a:effectLst/>
                          <a:latin typeface="Arial" panose="020B0604020202020204" pitchFamily="34" charset="0"/>
                          <a:ea typeface="+mn-ea"/>
                          <a:cs typeface="+mn-cs"/>
                        </a:rPr>
                        <a:t>şi</a:t>
                      </a:r>
                      <a:r>
                        <a:rPr lang="en-US" sz="1000" b="1" i="0" u="none" strike="noStrike" kern="1200" dirty="0" smtClean="0">
                          <a:solidFill>
                            <a:srgbClr val="000000"/>
                          </a:solidFill>
                          <a:effectLst/>
                          <a:latin typeface="Arial" panose="020B0604020202020204" pitchFamily="34" charset="0"/>
                          <a:ea typeface="+mn-ea"/>
                          <a:cs typeface="+mn-cs"/>
                        </a:rPr>
                        <a:t> cultural</a:t>
                      </a:r>
                      <a:endParaRPr lang="en-US" sz="1000" b="1" i="0" u="none" strike="noStrike" kern="1200" dirty="0">
                        <a:solidFill>
                          <a:srgbClr val="000000"/>
                        </a:solidFill>
                        <a:effectLst/>
                        <a:latin typeface="Arial" panose="020B0604020202020204" pitchFamily="34" charset="0"/>
                        <a:ea typeface="+mn-ea"/>
                        <a:cs typeface="+mn-cs"/>
                      </a:endParaRPr>
                    </a:p>
                  </a:txBody>
                  <a:tcPr/>
                </a:tc>
                <a:extLst>
                  <a:ext uri="{0D108BD9-81ED-4DB2-BD59-A6C34878D82A}">
                    <a16:rowId xmlns:a16="http://schemas.microsoft.com/office/drawing/2014/main" val="2693219914"/>
                  </a:ext>
                </a:extLst>
              </a:tr>
              <a:tr h="299310">
                <a:tc>
                  <a:txBody>
                    <a:bodyPr/>
                    <a:lstStyle/>
                    <a:p>
                      <a:pPr algn="just" fontAlgn="ctr"/>
                      <a:r>
                        <a:rPr lang="en-US" sz="1000" b="1" i="0" u="none" strike="noStrike" dirty="0">
                          <a:solidFill>
                            <a:srgbClr val="0000FF"/>
                          </a:solidFill>
                          <a:effectLst/>
                          <a:latin typeface="Arial" panose="020B0604020202020204" pitchFamily="34" charset="0"/>
                        </a:rPr>
                        <a:t>0311 </a:t>
                      </a:r>
                      <a:r>
                        <a:rPr lang="en-US" sz="1000" b="1" i="0" u="none" strike="noStrike" dirty="0" err="1">
                          <a:solidFill>
                            <a:srgbClr val="0000FF"/>
                          </a:solidFill>
                          <a:effectLst/>
                          <a:latin typeface="Arial" panose="020B0604020202020204" pitchFamily="34" charset="0"/>
                        </a:rPr>
                        <a:t>Economie</a:t>
                      </a:r>
                      <a:endParaRPr lang="en-US" sz="1000" b="1" i="0" u="none" strike="noStrike" dirty="0">
                        <a:solidFill>
                          <a:srgbClr val="0000FF"/>
                        </a:solidFill>
                        <a:effectLst/>
                        <a:latin typeface="Arial" panose="020B0604020202020204" pitchFamily="34" charset="0"/>
                      </a:endParaRPr>
                    </a:p>
                  </a:txBody>
                  <a:tcPr marL="9525" marR="9525" marT="9525" marB="0" anchor="ctr"/>
                </a:tc>
                <a:tc>
                  <a:txBody>
                    <a:bodyPr/>
                    <a:lstStyle/>
                    <a:p>
                      <a:r>
                        <a:rPr lang="en-US" sz="1000" b="1" i="0" u="none" strike="noStrike" kern="1200" dirty="0" smtClean="0">
                          <a:solidFill>
                            <a:srgbClr val="0000FF"/>
                          </a:solidFill>
                          <a:effectLst/>
                          <a:latin typeface="Arial" panose="020B0604020202020204" pitchFamily="34" charset="0"/>
                          <a:ea typeface="+mn-ea"/>
                          <a:cs typeface="+mn-cs"/>
                        </a:rPr>
                        <a:t>2631 </a:t>
                      </a:r>
                      <a:r>
                        <a:rPr lang="en-US" sz="1000" b="1" i="0" u="none" strike="noStrike" kern="1200" dirty="0" err="1" smtClean="0">
                          <a:solidFill>
                            <a:srgbClr val="0000FF"/>
                          </a:solidFill>
                          <a:effectLst/>
                          <a:latin typeface="Arial" panose="020B0604020202020204" pitchFamily="34" charset="0"/>
                          <a:ea typeface="+mn-ea"/>
                          <a:cs typeface="+mn-cs"/>
                        </a:rPr>
                        <a:t>Economişti</a:t>
                      </a:r>
                      <a:endParaRPr lang="en-US" sz="1000" b="1" i="0" u="none" strike="noStrike" kern="1200" dirty="0">
                        <a:solidFill>
                          <a:srgbClr val="0000FF"/>
                        </a:solidFill>
                        <a:effectLst/>
                        <a:latin typeface="Arial" panose="020B0604020202020204" pitchFamily="34" charset="0"/>
                        <a:ea typeface="+mn-ea"/>
                        <a:cs typeface="+mn-cs"/>
                      </a:endParaRPr>
                    </a:p>
                  </a:txBody>
                  <a:tcPr/>
                </a:tc>
                <a:extLst>
                  <a:ext uri="{0D108BD9-81ED-4DB2-BD59-A6C34878D82A}">
                    <a16:rowId xmlns:a16="http://schemas.microsoft.com/office/drawing/2014/main" val="1724121333"/>
                  </a:ext>
                </a:extLst>
              </a:tr>
              <a:tr h="306133">
                <a:tc>
                  <a:txBody>
                    <a:bodyPr/>
                    <a:lstStyle/>
                    <a:p>
                      <a:r>
                        <a:rPr lang="en-US" sz="1000" b="0" i="0" u="none" strike="noStrike" kern="1200" dirty="0" smtClean="0">
                          <a:solidFill>
                            <a:srgbClr val="000000"/>
                          </a:solidFill>
                          <a:effectLst/>
                          <a:latin typeface="Arial" panose="020B0604020202020204" pitchFamily="34" charset="0"/>
                          <a:ea typeface="+mn-ea"/>
                          <a:cs typeface="+mn-cs"/>
                        </a:rPr>
                        <a:t>0312 </a:t>
                      </a:r>
                      <a:r>
                        <a:rPr lang="en-US" sz="1000" b="0" i="0" u="none" strike="noStrike" kern="1200" dirty="0" err="1" smtClean="0">
                          <a:solidFill>
                            <a:srgbClr val="000000"/>
                          </a:solidFill>
                          <a:effectLst/>
                          <a:latin typeface="Arial" panose="020B0604020202020204" pitchFamily="34" charset="0"/>
                          <a:ea typeface="+mn-ea"/>
                          <a:cs typeface="+mn-cs"/>
                        </a:rPr>
                        <a:t>Ştiinţe</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politice</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şi</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educaţie</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civică</a:t>
                      </a:r>
                      <a:r>
                        <a:rPr lang="en-US" sz="1000" b="0" i="0" u="none" strike="noStrike" kern="1200" dirty="0" smtClean="0">
                          <a:solidFill>
                            <a:srgbClr val="000000"/>
                          </a:solidFill>
                          <a:effectLst/>
                          <a:latin typeface="Arial" panose="020B0604020202020204" pitchFamily="34" charset="0"/>
                          <a:ea typeface="+mn-ea"/>
                          <a:cs typeface="+mn-cs"/>
                        </a:rPr>
                        <a:t> </a:t>
                      </a:r>
                      <a:endParaRPr lang="en-US" sz="1000" b="0"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endParaRPr lang="en-US" sz="1000" dirty="0"/>
                    </a:p>
                  </a:txBody>
                  <a:tcPr/>
                </a:tc>
                <a:extLst>
                  <a:ext uri="{0D108BD9-81ED-4DB2-BD59-A6C34878D82A}">
                    <a16:rowId xmlns:a16="http://schemas.microsoft.com/office/drawing/2014/main" val="4264303277"/>
                  </a:ext>
                </a:extLst>
              </a:tr>
              <a:tr h="299310">
                <a:tc>
                  <a:txBody>
                    <a:bodyPr/>
                    <a:lstStyle/>
                    <a:p>
                      <a:r>
                        <a:rPr lang="en-US" sz="1000" b="0" i="0" u="none" strike="noStrike" kern="1200" dirty="0" smtClean="0">
                          <a:solidFill>
                            <a:srgbClr val="000000"/>
                          </a:solidFill>
                          <a:effectLst/>
                          <a:latin typeface="Arial" panose="020B0604020202020204" pitchFamily="34" charset="0"/>
                          <a:ea typeface="+mn-ea"/>
                          <a:cs typeface="+mn-cs"/>
                        </a:rPr>
                        <a:t>0313 </a:t>
                      </a:r>
                      <a:r>
                        <a:rPr lang="en-US" sz="1000" b="0" i="0" u="none" strike="noStrike" kern="1200" dirty="0" err="1" smtClean="0">
                          <a:solidFill>
                            <a:srgbClr val="000000"/>
                          </a:solidFill>
                          <a:effectLst/>
                          <a:latin typeface="Arial" panose="020B0604020202020204" pitchFamily="34" charset="0"/>
                          <a:ea typeface="+mn-ea"/>
                          <a:cs typeface="+mn-cs"/>
                        </a:rPr>
                        <a:t>Psihologie</a:t>
                      </a:r>
                      <a:endParaRPr lang="en-US" sz="1000" b="0"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endParaRPr lang="en-US" sz="1000" dirty="0"/>
                    </a:p>
                  </a:txBody>
                  <a:tcPr/>
                </a:tc>
                <a:extLst>
                  <a:ext uri="{0D108BD9-81ED-4DB2-BD59-A6C34878D82A}">
                    <a16:rowId xmlns:a16="http://schemas.microsoft.com/office/drawing/2014/main" val="1162290110"/>
                  </a:ext>
                </a:extLst>
              </a:tr>
              <a:tr h="299310">
                <a:tc>
                  <a:txBody>
                    <a:bodyPr/>
                    <a:lstStyle/>
                    <a:p>
                      <a:r>
                        <a:rPr lang="it-IT" sz="1000" b="0" i="0" u="none" strike="noStrike" kern="1200" dirty="0" smtClean="0">
                          <a:solidFill>
                            <a:srgbClr val="000000"/>
                          </a:solidFill>
                          <a:effectLst/>
                          <a:latin typeface="Arial" panose="020B0604020202020204" pitchFamily="34" charset="0"/>
                          <a:ea typeface="+mn-ea"/>
                          <a:cs typeface="+mn-cs"/>
                        </a:rPr>
                        <a:t>0314 Sociologie </a:t>
                      </a:r>
                      <a:r>
                        <a:rPr lang="it-IT" sz="1000" b="0" i="0" u="none" strike="noStrike" kern="1200" dirty="0" err="1" smtClean="0">
                          <a:solidFill>
                            <a:srgbClr val="000000"/>
                          </a:solidFill>
                          <a:effectLst/>
                          <a:latin typeface="Arial" panose="020B0604020202020204" pitchFamily="34" charset="0"/>
                          <a:ea typeface="+mn-ea"/>
                          <a:cs typeface="+mn-cs"/>
                        </a:rPr>
                        <a:t>şi</a:t>
                      </a:r>
                      <a:r>
                        <a:rPr lang="it-IT" sz="1000" b="0" i="0" u="none" strike="noStrike" kern="1200" dirty="0" smtClean="0">
                          <a:solidFill>
                            <a:srgbClr val="000000"/>
                          </a:solidFill>
                          <a:effectLst/>
                          <a:latin typeface="Arial" panose="020B0604020202020204" pitchFamily="34" charset="0"/>
                          <a:ea typeface="+mn-ea"/>
                          <a:cs typeface="+mn-cs"/>
                        </a:rPr>
                        <a:t> </a:t>
                      </a:r>
                      <a:r>
                        <a:rPr lang="it-IT" sz="1000" b="0" i="0" u="none" strike="noStrike" kern="1200" dirty="0" err="1" smtClean="0">
                          <a:solidFill>
                            <a:srgbClr val="000000"/>
                          </a:solidFill>
                          <a:effectLst/>
                          <a:latin typeface="Arial" panose="020B0604020202020204" pitchFamily="34" charset="0"/>
                          <a:ea typeface="+mn-ea"/>
                          <a:cs typeface="+mn-cs"/>
                        </a:rPr>
                        <a:t>studii</a:t>
                      </a:r>
                      <a:r>
                        <a:rPr lang="it-IT" sz="1000" b="0" i="0" u="none" strike="noStrike" kern="1200" dirty="0" smtClean="0">
                          <a:solidFill>
                            <a:srgbClr val="000000"/>
                          </a:solidFill>
                          <a:effectLst/>
                          <a:latin typeface="Arial" panose="020B0604020202020204" pitchFamily="34" charset="0"/>
                          <a:ea typeface="+mn-ea"/>
                          <a:cs typeface="+mn-cs"/>
                        </a:rPr>
                        <a:t> culturale</a:t>
                      </a:r>
                      <a:endParaRPr lang="en-US" sz="1000" b="0"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endParaRPr lang="en-US" sz="1000" dirty="0"/>
                    </a:p>
                  </a:txBody>
                  <a:tcPr/>
                </a:tc>
                <a:extLst>
                  <a:ext uri="{0D108BD9-81ED-4DB2-BD59-A6C34878D82A}">
                    <a16:rowId xmlns:a16="http://schemas.microsoft.com/office/drawing/2014/main" val="3660305202"/>
                  </a:ext>
                </a:extLst>
              </a:tr>
              <a:tr h="299310">
                <a:tc>
                  <a:txBody>
                    <a:bodyPr/>
                    <a:lstStyle/>
                    <a:p>
                      <a:r>
                        <a:rPr lang="en-US" sz="1000" b="1" i="0" u="none" strike="noStrike" kern="1200" dirty="0" smtClean="0">
                          <a:solidFill>
                            <a:srgbClr val="000000"/>
                          </a:solidFill>
                          <a:effectLst/>
                          <a:latin typeface="Arial" panose="020B0604020202020204" pitchFamily="34" charset="0"/>
                          <a:ea typeface="+mn-ea"/>
                          <a:cs typeface="+mn-cs"/>
                        </a:rPr>
                        <a:t>032 </a:t>
                      </a:r>
                      <a:r>
                        <a:rPr lang="en-US" sz="1000" b="1" i="0" u="none" strike="noStrike" kern="1200" dirty="0" err="1" smtClean="0">
                          <a:solidFill>
                            <a:srgbClr val="000000"/>
                          </a:solidFill>
                          <a:effectLst/>
                          <a:latin typeface="Arial" panose="020B0604020202020204" pitchFamily="34" charset="0"/>
                          <a:ea typeface="+mn-ea"/>
                          <a:cs typeface="+mn-cs"/>
                        </a:rPr>
                        <a:t>Jurnalism</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şi</a:t>
                      </a:r>
                      <a:r>
                        <a:rPr lang="en-US" sz="1000" b="1" i="0" u="none" strike="noStrike" kern="1200" dirty="0" smtClean="0">
                          <a:solidFill>
                            <a:srgbClr val="000000"/>
                          </a:solidFill>
                          <a:effectLst/>
                          <a:latin typeface="Arial" panose="020B0604020202020204" pitchFamily="34" charset="0"/>
                          <a:ea typeface="+mn-ea"/>
                          <a:cs typeface="+mn-cs"/>
                        </a:rPr>
                        <a:t> </a:t>
                      </a:r>
                      <a:r>
                        <a:rPr lang="en-US" sz="1000" b="1" i="0" u="none" strike="noStrike" kern="1200" dirty="0" err="1" smtClean="0">
                          <a:solidFill>
                            <a:srgbClr val="000000"/>
                          </a:solidFill>
                          <a:effectLst/>
                          <a:latin typeface="Arial" panose="020B0604020202020204" pitchFamily="34" charset="0"/>
                          <a:ea typeface="+mn-ea"/>
                          <a:cs typeface="+mn-cs"/>
                        </a:rPr>
                        <a:t>informare</a:t>
                      </a:r>
                      <a:endParaRPr lang="en-US" sz="1000" b="1"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endParaRPr lang="en-US" sz="1000" dirty="0"/>
                    </a:p>
                  </a:txBody>
                  <a:tcPr/>
                </a:tc>
                <a:extLst>
                  <a:ext uri="{0D108BD9-81ED-4DB2-BD59-A6C34878D82A}">
                    <a16:rowId xmlns:a16="http://schemas.microsoft.com/office/drawing/2014/main" val="1716727823"/>
                  </a:ext>
                </a:extLst>
              </a:tr>
              <a:tr h="299310">
                <a:tc>
                  <a:txBody>
                    <a:bodyPr/>
                    <a:lstStyle/>
                    <a:p>
                      <a:pPr algn="just" fontAlgn="ctr"/>
                      <a:r>
                        <a:rPr lang="en-US" sz="1000" b="0" i="0" u="none" strike="noStrike" kern="1200" dirty="0" smtClean="0">
                          <a:solidFill>
                            <a:srgbClr val="000000"/>
                          </a:solidFill>
                          <a:effectLst/>
                          <a:latin typeface="Arial" panose="020B0604020202020204" pitchFamily="34" charset="0"/>
                          <a:ea typeface="+mn-ea"/>
                          <a:cs typeface="+mn-cs"/>
                        </a:rPr>
                        <a:t>0321 </a:t>
                      </a:r>
                      <a:r>
                        <a:rPr lang="en-US" sz="1000" b="0" i="0" u="none" strike="noStrike" kern="1200" dirty="0" err="1" smtClean="0">
                          <a:solidFill>
                            <a:srgbClr val="000000"/>
                          </a:solidFill>
                          <a:effectLst/>
                          <a:latin typeface="Arial" panose="020B0604020202020204" pitchFamily="34" charset="0"/>
                          <a:ea typeface="+mn-ea"/>
                          <a:cs typeface="+mn-cs"/>
                        </a:rPr>
                        <a:t>Jurnalism</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şi</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realizare</a:t>
                      </a:r>
                      <a:r>
                        <a:rPr lang="en-US" sz="1000" b="0" i="0" u="none" strike="noStrike" kern="1200" dirty="0" smtClean="0">
                          <a:solidFill>
                            <a:srgbClr val="000000"/>
                          </a:solidFill>
                          <a:effectLst/>
                          <a:latin typeface="Arial" panose="020B0604020202020204" pitchFamily="34" charset="0"/>
                          <a:ea typeface="+mn-ea"/>
                          <a:cs typeface="+mn-cs"/>
                        </a:rPr>
                        <a:t> de </a:t>
                      </a:r>
                      <a:r>
                        <a:rPr lang="en-US" sz="1000" b="0" i="0" u="none" strike="noStrike" kern="1200" dirty="0" err="1" smtClean="0">
                          <a:solidFill>
                            <a:srgbClr val="000000"/>
                          </a:solidFill>
                          <a:effectLst/>
                          <a:latin typeface="Arial" panose="020B0604020202020204" pitchFamily="34" charset="0"/>
                          <a:ea typeface="+mn-ea"/>
                          <a:cs typeface="+mn-cs"/>
                        </a:rPr>
                        <a:t>reportaje</a:t>
                      </a:r>
                      <a:endParaRPr lang="en-US" sz="1000" b="0"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endParaRPr lang="en-US" sz="1000" dirty="0"/>
                    </a:p>
                  </a:txBody>
                  <a:tcPr/>
                </a:tc>
                <a:extLst>
                  <a:ext uri="{0D108BD9-81ED-4DB2-BD59-A6C34878D82A}">
                    <a16:rowId xmlns:a16="http://schemas.microsoft.com/office/drawing/2014/main" val="4289970111"/>
                  </a:ext>
                </a:extLst>
              </a:tr>
              <a:tr h="299310">
                <a:tc>
                  <a:txBody>
                    <a:bodyPr/>
                    <a:lstStyle/>
                    <a:p>
                      <a:pPr algn="just" fontAlgn="ctr"/>
                      <a:r>
                        <a:rPr lang="en-US" sz="1000" b="0" i="0" u="none" strike="noStrike" kern="1200" dirty="0" smtClean="0">
                          <a:solidFill>
                            <a:srgbClr val="000000"/>
                          </a:solidFill>
                          <a:effectLst/>
                          <a:latin typeface="Arial" panose="020B0604020202020204" pitchFamily="34" charset="0"/>
                          <a:ea typeface="+mn-ea"/>
                          <a:cs typeface="+mn-cs"/>
                        </a:rPr>
                        <a:t>0322 </a:t>
                      </a:r>
                      <a:r>
                        <a:rPr lang="en-US" sz="1000" b="0" i="0" u="none" strike="noStrike" kern="1200" dirty="0" err="1" smtClean="0">
                          <a:solidFill>
                            <a:srgbClr val="000000"/>
                          </a:solidFill>
                          <a:effectLst/>
                          <a:latin typeface="Arial" panose="020B0604020202020204" pitchFamily="34" charset="0"/>
                          <a:ea typeface="+mn-ea"/>
                          <a:cs typeface="+mn-cs"/>
                        </a:rPr>
                        <a:t>Biblioteconomie</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ştiinţa</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informării</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şi</a:t>
                      </a:r>
                      <a:r>
                        <a:rPr lang="en-US" sz="1000" b="0" i="0" u="none" strike="noStrike" kern="1200" dirty="0" smtClean="0">
                          <a:solidFill>
                            <a:srgbClr val="000000"/>
                          </a:solidFill>
                          <a:effectLst/>
                          <a:latin typeface="Arial" panose="020B0604020202020204" pitchFamily="34" charset="0"/>
                          <a:ea typeface="+mn-ea"/>
                          <a:cs typeface="+mn-cs"/>
                        </a:rPr>
                        <a:t> </a:t>
                      </a:r>
                      <a:r>
                        <a:rPr lang="en-US" sz="1000" b="0" i="0" u="none" strike="noStrike" kern="1200" dirty="0" err="1" smtClean="0">
                          <a:solidFill>
                            <a:srgbClr val="000000"/>
                          </a:solidFill>
                          <a:effectLst/>
                          <a:latin typeface="Arial" panose="020B0604020202020204" pitchFamily="34" charset="0"/>
                          <a:ea typeface="+mn-ea"/>
                          <a:cs typeface="+mn-cs"/>
                        </a:rPr>
                        <a:t>arhivistică</a:t>
                      </a:r>
                      <a:endParaRPr lang="en-US" sz="1000" b="0"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endParaRPr lang="en-US" sz="1000" dirty="0"/>
                    </a:p>
                  </a:txBody>
                  <a:tcPr/>
                </a:tc>
                <a:extLst>
                  <a:ext uri="{0D108BD9-81ED-4DB2-BD59-A6C34878D82A}">
                    <a16:rowId xmlns:a16="http://schemas.microsoft.com/office/drawing/2014/main" val="1350218617"/>
                  </a:ext>
                </a:extLst>
              </a:tr>
            </a:tbl>
          </a:graphicData>
        </a:graphic>
      </p:graphicFrame>
      <p:sp>
        <p:nvSpPr>
          <p:cNvPr id="4" name="Slide Number Placeholder 3"/>
          <p:cNvSpPr>
            <a:spLocks noGrp="1"/>
          </p:cNvSpPr>
          <p:nvPr>
            <p:ph type="sldNum" sz="quarter" idx="12"/>
          </p:nvPr>
        </p:nvSpPr>
        <p:spPr/>
        <p:txBody>
          <a:bodyPr/>
          <a:lstStyle/>
          <a:p>
            <a:fld id="{9E50D555-AD09-4184-8F27-884809BFB095}" type="slidenum">
              <a:rPr lang="en-US" smtClean="0"/>
              <a:t>4</a:t>
            </a:fld>
            <a:endParaRPr lang="en-US"/>
          </a:p>
        </p:txBody>
      </p:sp>
    </p:spTree>
    <p:extLst>
      <p:ext uri="{BB962C8B-B14F-4D97-AF65-F5344CB8AC3E}">
        <p14:creationId xmlns:p14="http://schemas.microsoft.com/office/powerpoint/2010/main" val="2977125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4153"/>
            <a:ext cx="10515600" cy="1404851"/>
          </a:xfrm>
        </p:spPr>
        <p:txBody>
          <a:bodyPr>
            <a:normAutofit/>
          </a:bodyPr>
          <a:lstStyle/>
          <a:p>
            <a:pPr algn="ctr"/>
            <a:r>
              <a:rPr lang="en-US" sz="2500" dirty="0" err="1" smtClean="0"/>
              <a:t>Economie</a:t>
            </a:r>
            <a:r>
              <a:rPr lang="en-US" sz="2500" dirty="0" smtClean="0"/>
              <a:t> –</a:t>
            </a:r>
            <a:r>
              <a:rPr lang="en-US" sz="2500" dirty="0" err="1" smtClean="0"/>
              <a:t>Afaceri-Administra</a:t>
            </a:r>
            <a:r>
              <a:rPr lang="ro-RO" sz="2500" dirty="0"/>
              <a:t>ț</a:t>
            </a:r>
            <a:r>
              <a:rPr lang="en-US" sz="2500" dirty="0" err="1" smtClean="0"/>
              <a:t>ie</a:t>
            </a:r>
            <a:r>
              <a:rPr lang="en-US" sz="2500" dirty="0" smtClean="0"/>
              <a:t> –Management </a:t>
            </a:r>
            <a:r>
              <a:rPr lang="ro-RO" sz="2500" dirty="0" smtClean="0"/>
              <a:t/>
            </a:r>
            <a:br>
              <a:rPr lang="ro-RO" sz="2500" dirty="0" smtClean="0"/>
            </a:br>
            <a:r>
              <a:rPr lang="ro-RO" sz="2500" dirty="0"/>
              <a:t>ș</a:t>
            </a:r>
            <a:r>
              <a:rPr lang="en-US" sz="2500" dirty="0" err="1" smtClean="0"/>
              <a:t>i</a:t>
            </a:r>
            <a:r>
              <a:rPr lang="en-US" sz="2500" dirty="0" smtClean="0"/>
              <a:t>  Marketing </a:t>
            </a:r>
            <a:endParaRPr lang="en-US" sz="2500" dirty="0"/>
          </a:p>
        </p:txBody>
      </p:sp>
      <p:sp>
        <p:nvSpPr>
          <p:cNvPr id="3" name="Content Placeholder 2"/>
          <p:cNvSpPr>
            <a:spLocks noGrp="1"/>
          </p:cNvSpPr>
          <p:nvPr>
            <p:ph idx="1"/>
          </p:nvPr>
        </p:nvSpPr>
        <p:spPr>
          <a:xfrm>
            <a:off x="838200" y="2618509"/>
            <a:ext cx="10515600" cy="3558454"/>
          </a:xfrm>
        </p:spPr>
        <p:txBody>
          <a:bodyPr/>
          <a:lstStyle/>
          <a:p>
            <a:pPr algn="ctr"/>
            <a:r>
              <a:rPr lang="en-US" dirty="0" smtClean="0"/>
              <a:t>2.</a:t>
            </a:r>
            <a:r>
              <a:rPr lang="en-US" dirty="0"/>
              <a:t> </a:t>
            </a:r>
            <a:r>
              <a:rPr lang="en-US" dirty="0" err="1" smtClean="0"/>
              <a:t>Afaceri</a:t>
            </a:r>
            <a:r>
              <a:rPr lang="ro-RO" dirty="0" smtClean="0"/>
              <a:t> </a:t>
            </a:r>
            <a:r>
              <a:rPr lang="en-US" dirty="0" smtClean="0"/>
              <a:t>–</a:t>
            </a:r>
            <a:r>
              <a:rPr lang="ro-RO" dirty="0" smtClean="0"/>
              <a:t> </a:t>
            </a:r>
            <a:r>
              <a:rPr lang="en-US" dirty="0" err="1" smtClean="0"/>
              <a:t>Administra</a:t>
            </a:r>
            <a:r>
              <a:rPr lang="ro-RO" dirty="0" smtClean="0"/>
              <a:t>ț</a:t>
            </a:r>
            <a:r>
              <a:rPr lang="en-US" dirty="0" err="1" smtClean="0"/>
              <a:t>ie</a:t>
            </a:r>
            <a:r>
              <a:rPr lang="en-US" dirty="0" smtClean="0"/>
              <a:t> –</a:t>
            </a:r>
            <a:r>
              <a:rPr lang="ro-RO" dirty="0" smtClean="0"/>
              <a:t> </a:t>
            </a:r>
            <a:r>
              <a:rPr lang="en-US" dirty="0" smtClean="0"/>
              <a:t>Management </a:t>
            </a:r>
            <a:r>
              <a:rPr lang="ro-RO" dirty="0" err="1"/>
              <a:t>ș</a:t>
            </a:r>
            <a:r>
              <a:rPr lang="en-US" dirty="0" err="1" smtClean="0"/>
              <a:t>i</a:t>
            </a:r>
            <a:r>
              <a:rPr lang="en-US" dirty="0" smtClean="0"/>
              <a:t>  </a:t>
            </a:r>
            <a:r>
              <a:rPr lang="en-US" dirty="0"/>
              <a:t>Marketing </a:t>
            </a:r>
          </a:p>
        </p:txBody>
      </p:sp>
    </p:spTree>
    <p:extLst>
      <p:ext uri="{BB962C8B-B14F-4D97-AF65-F5344CB8AC3E}">
        <p14:creationId xmlns:p14="http://schemas.microsoft.com/office/powerpoint/2010/main" val="2516858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6</a:t>
            </a:fld>
            <a:endParaRPr lang="en-US"/>
          </a:p>
        </p:txBody>
      </p:sp>
      <p:sp>
        <p:nvSpPr>
          <p:cNvPr id="5" name="Rectangle 4"/>
          <p:cNvSpPr/>
          <p:nvPr/>
        </p:nvSpPr>
        <p:spPr>
          <a:xfrm>
            <a:off x="251129" y="2637095"/>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0411 Contabilitate </a:t>
            </a:r>
            <a:r>
              <a:rPr lang="ro-RO" sz="1200" b="1" dirty="0" err="1">
                <a:solidFill>
                  <a:srgbClr val="0000FF"/>
                </a:solidFill>
              </a:rPr>
              <a:t>şi</a:t>
            </a:r>
            <a:r>
              <a:rPr lang="ro-RO" sz="1200" b="1" dirty="0">
                <a:solidFill>
                  <a:srgbClr val="0000FF"/>
                </a:solidFill>
              </a:rPr>
              <a:t> fiscalitate</a:t>
            </a:r>
            <a:endParaRPr lang="en-US" sz="1200" b="1" dirty="0">
              <a:solidFill>
                <a:srgbClr val="0000FF"/>
              </a:solidFill>
            </a:endParaRPr>
          </a:p>
        </p:txBody>
      </p:sp>
      <p:sp>
        <p:nvSpPr>
          <p:cNvPr id="9" name="Rectangle 8"/>
          <p:cNvSpPr/>
          <p:nvPr/>
        </p:nvSpPr>
        <p:spPr>
          <a:xfrm>
            <a:off x="4320599" y="1471353"/>
            <a:ext cx="7574364" cy="52501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o-RO" sz="1600" b="1" dirty="0" smtClean="0">
              <a:solidFill>
                <a:srgbClr val="0000FF"/>
              </a:solidFill>
            </a:endParaRPr>
          </a:p>
          <a:p>
            <a:r>
              <a:rPr lang="ro-RO" sz="1600" b="1" dirty="0" smtClean="0">
                <a:solidFill>
                  <a:srgbClr val="0000FF"/>
                </a:solidFill>
              </a:rPr>
              <a:t>Contabilii</a:t>
            </a:r>
            <a:r>
              <a:rPr lang="ro-RO" sz="1600" dirty="0" smtClean="0">
                <a:solidFill>
                  <a:srgbClr val="0000FF"/>
                </a:solidFill>
              </a:rPr>
              <a:t> </a:t>
            </a:r>
            <a:r>
              <a:rPr lang="ro-RO" sz="1600" dirty="0">
                <a:solidFill>
                  <a:schemeClr val="tx1"/>
                </a:solidFill>
              </a:rPr>
              <a:t>planifică, organizează </a:t>
            </a:r>
            <a:r>
              <a:rPr lang="ro-RO" sz="1600" dirty="0" err="1">
                <a:solidFill>
                  <a:schemeClr val="tx1"/>
                </a:solidFill>
              </a:rPr>
              <a:t>şi</a:t>
            </a:r>
            <a:r>
              <a:rPr lang="ro-RO" sz="1600" dirty="0">
                <a:solidFill>
                  <a:schemeClr val="tx1"/>
                </a:solidFill>
              </a:rPr>
              <a:t> administrează sistemele de contabilitate pentru persoane fizice </a:t>
            </a:r>
            <a:r>
              <a:rPr lang="ro-RO" sz="1600" dirty="0" err="1">
                <a:solidFill>
                  <a:schemeClr val="tx1"/>
                </a:solidFill>
              </a:rPr>
              <a:t>şi</a:t>
            </a:r>
            <a:r>
              <a:rPr lang="ro-RO" sz="1600" dirty="0">
                <a:solidFill>
                  <a:schemeClr val="tx1"/>
                </a:solidFill>
              </a:rPr>
              <a:t> persoane juridice (</a:t>
            </a:r>
            <a:r>
              <a:rPr lang="ro-RO" sz="1600" dirty="0" err="1">
                <a:solidFill>
                  <a:schemeClr val="tx1"/>
                </a:solidFill>
              </a:rPr>
              <a:t>instituţii</a:t>
            </a:r>
            <a:r>
              <a:rPr lang="ro-RO" sz="1600" dirty="0">
                <a:solidFill>
                  <a:schemeClr val="tx1"/>
                </a:solidFill>
              </a:rPr>
              <a:t>). Unele </a:t>
            </a:r>
            <a:r>
              <a:rPr lang="ro-RO" sz="1600" dirty="0" err="1">
                <a:solidFill>
                  <a:schemeClr val="tx1"/>
                </a:solidFill>
              </a:rPr>
              <a:t>ocupaţii</a:t>
            </a:r>
            <a:r>
              <a:rPr lang="ro-RO" sz="1600" dirty="0">
                <a:solidFill>
                  <a:schemeClr val="tx1"/>
                </a:solidFill>
              </a:rPr>
              <a:t> clasificate aici se referă la analizarea </a:t>
            </a:r>
            <a:r>
              <a:rPr lang="ro-RO" sz="1600" dirty="0" err="1">
                <a:solidFill>
                  <a:schemeClr val="tx1"/>
                </a:solidFill>
              </a:rPr>
              <a:t>şi</a:t>
            </a:r>
            <a:r>
              <a:rPr lang="ro-RO" sz="1600" dirty="0">
                <a:solidFill>
                  <a:schemeClr val="tx1"/>
                </a:solidFill>
              </a:rPr>
              <a:t> examinarea </a:t>
            </a:r>
            <a:r>
              <a:rPr lang="ro-RO" sz="1600" dirty="0" err="1">
                <a:solidFill>
                  <a:schemeClr val="tx1"/>
                </a:solidFill>
              </a:rPr>
              <a:t>situaţiilor</a:t>
            </a:r>
            <a:r>
              <a:rPr lang="ro-RO" sz="1600" dirty="0">
                <a:solidFill>
                  <a:schemeClr val="tx1"/>
                </a:solidFill>
              </a:rPr>
              <a:t> contabile </a:t>
            </a:r>
            <a:r>
              <a:rPr lang="ro-RO" sz="1600" dirty="0" err="1">
                <a:solidFill>
                  <a:schemeClr val="tx1"/>
                </a:solidFill>
              </a:rPr>
              <a:t>şi</a:t>
            </a:r>
            <a:r>
              <a:rPr lang="ro-RO" sz="1600" dirty="0">
                <a:solidFill>
                  <a:schemeClr val="tx1"/>
                </a:solidFill>
              </a:rPr>
              <a:t> financiare ale persoanelor fizice </a:t>
            </a:r>
            <a:r>
              <a:rPr lang="ro-RO" sz="1600" dirty="0" err="1">
                <a:solidFill>
                  <a:schemeClr val="tx1"/>
                </a:solidFill>
              </a:rPr>
              <a:t>şi</a:t>
            </a:r>
            <a:r>
              <a:rPr lang="ro-RO" sz="1600" dirty="0">
                <a:solidFill>
                  <a:schemeClr val="tx1"/>
                </a:solidFill>
              </a:rPr>
              <a:t> ale persoanelor juridice, pentru a asigura </a:t>
            </a:r>
            <a:r>
              <a:rPr lang="ro-RO" sz="1600" dirty="0" err="1">
                <a:solidFill>
                  <a:schemeClr val="tx1"/>
                </a:solidFill>
              </a:rPr>
              <a:t>acurateţea</a:t>
            </a:r>
            <a:r>
              <a:rPr lang="ro-RO" sz="1600" dirty="0">
                <a:solidFill>
                  <a:schemeClr val="tx1"/>
                </a:solidFill>
              </a:rPr>
              <a:t> </a:t>
            </a:r>
            <a:r>
              <a:rPr lang="ro-RO" sz="1600" dirty="0" err="1">
                <a:solidFill>
                  <a:schemeClr val="tx1"/>
                </a:solidFill>
              </a:rPr>
              <a:t>şi</a:t>
            </a:r>
            <a:r>
              <a:rPr lang="ro-RO" sz="1600" dirty="0">
                <a:solidFill>
                  <a:schemeClr val="tx1"/>
                </a:solidFill>
              </a:rPr>
              <a:t> conformitatea cu standardele </a:t>
            </a:r>
            <a:r>
              <a:rPr lang="ro-RO" sz="1600" dirty="0" err="1">
                <a:solidFill>
                  <a:schemeClr val="tx1"/>
                </a:solidFill>
              </a:rPr>
              <a:t>şi</a:t>
            </a:r>
            <a:r>
              <a:rPr lang="ro-RO" sz="1600" dirty="0">
                <a:solidFill>
                  <a:schemeClr val="tx1"/>
                </a:solidFill>
              </a:rPr>
              <a:t> procedurile contabile stabilite.</a:t>
            </a:r>
            <a:endParaRPr lang="en-US" sz="1600" dirty="0">
              <a:solidFill>
                <a:schemeClr val="tx1"/>
              </a:solidFill>
            </a:endParaRPr>
          </a:p>
          <a:p>
            <a:endParaRPr lang="ro-RO" sz="1600" dirty="0" smtClean="0">
              <a:solidFill>
                <a:schemeClr val="tx1"/>
              </a:solidFill>
            </a:endParaRPr>
          </a:p>
          <a:p>
            <a:r>
              <a:rPr lang="ro-RO" sz="1600" dirty="0" smtClean="0">
                <a:solidFill>
                  <a:schemeClr val="tx1"/>
                </a:solidFill>
              </a:rPr>
              <a:t>Sarcinile </a:t>
            </a:r>
            <a:r>
              <a:rPr lang="ro-RO" sz="1600" dirty="0">
                <a:solidFill>
                  <a:schemeClr val="tx1"/>
                </a:solidFill>
              </a:rPr>
              <a:t>includ:</a:t>
            </a:r>
            <a:endParaRPr lang="en-US" sz="1600" dirty="0">
              <a:solidFill>
                <a:schemeClr val="tx1"/>
              </a:solidFill>
            </a:endParaRPr>
          </a:p>
          <a:p>
            <a:r>
              <a:rPr lang="ro-RO" sz="1600" dirty="0">
                <a:solidFill>
                  <a:schemeClr val="tx1"/>
                </a:solidFill>
              </a:rPr>
              <a:t>(a) acordarea de asistență cu privire la, planificarea și implementarea de sisteme și politici bugetare, de control a conturilor și alte politici contabile;</a:t>
            </a:r>
            <a:endParaRPr lang="en-US" sz="1600" dirty="0">
              <a:solidFill>
                <a:schemeClr val="tx1"/>
              </a:solidFill>
            </a:endParaRPr>
          </a:p>
          <a:p>
            <a:r>
              <a:rPr lang="ro-RO" sz="1600" dirty="0">
                <a:solidFill>
                  <a:schemeClr val="tx1"/>
                </a:solidFill>
              </a:rPr>
              <a:t>(b) întocmirea și avizarea situațiilor financiare pentru a fi prezentate conducerii, acționarilor și altor organe prevăzute de lege;</a:t>
            </a:r>
            <a:endParaRPr lang="en-US" sz="1600" dirty="0">
              <a:solidFill>
                <a:schemeClr val="tx1"/>
              </a:solidFill>
            </a:endParaRPr>
          </a:p>
          <a:p>
            <a:r>
              <a:rPr lang="ro-RO" sz="1600" dirty="0">
                <a:solidFill>
                  <a:schemeClr val="tx1"/>
                </a:solidFill>
              </a:rPr>
              <a:t>(c) întocmirea declarațiilor de venituri, consilierea cu privire la probleme legate de impozitare și contestarea plângerilor în fața autorităților fiscale;</a:t>
            </a:r>
            <a:endParaRPr lang="en-US" sz="1600" dirty="0">
              <a:solidFill>
                <a:schemeClr val="tx1"/>
              </a:solidFill>
            </a:endParaRPr>
          </a:p>
          <a:p>
            <a:r>
              <a:rPr lang="ro-RO" sz="1600" dirty="0">
                <a:solidFill>
                  <a:schemeClr val="tx1"/>
                </a:solidFill>
              </a:rPr>
              <a:t>(d) întocmirea sau raportarea de previziuni de profit și bugete;</a:t>
            </a:r>
            <a:endParaRPr lang="en-US" sz="1600" dirty="0">
              <a:solidFill>
                <a:schemeClr val="tx1"/>
              </a:solidFill>
            </a:endParaRPr>
          </a:p>
          <a:p>
            <a:r>
              <a:rPr lang="ro-RO" sz="1600" dirty="0">
                <a:solidFill>
                  <a:schemeClr val="tx1"/>
                </a:solidFill>
              </a:rPr>
              <a:t>(e) derularea de anchete financiare privind aspecte cum ar fi suspiciunea de fraudă, insolvență și faliment;</a:t>
            </a:r>
            <a:endParaRPr lang="en-US" sz="1600" dirty="0">
              <a:solidFill>
                <a:schemeClr val="tx1"/>
              </a:solidFill>
            </a:endParaRPr>
          </a:p>
          <a:p>
            <a:r>
              <a:rPr lang="ro-RO" sz="1600" dirty="0">
                <a:solidFill>
                  <a:schemeClr val="tx1"/>
                </a:solidFill>
              </a:rPr>
              <a:t>(f) auditarea conturilor și menținerea evidențelor contabile;</a:t>
            </a:r>
            <a:endParaRPr lang="en-US" sz="1600" dirty="0">
              <a:solidFill>
                <a:schemeClr val="tx1"/>
              </a:solidFill>
            </a:endParaRPr>
          </a:p>
          <a:p>
            <a:r>
              <a:rPr lang="ro-RO" sz="1600" dirty="0">
                <a:solidFill>
                  <a:schemeClr val="tx1"/>
                </a:solidFill>
              </a:rPr>
              <a:t>(g) derularea de anchete și consilierea conducerii cu privire la aspecte financiare legate de productivitate, stocuri, vânzări, produse noi, etc.;</a:t>
            </a:r>
            <a:endParaRPr lang="en-US" sz="1600" dirty="0">
              <a:solidFill>
                <a:schemeClr val="tx1"/>
              </a:solidFill>
            </a:endParaRPr>
          </a:p>
          <a:p>
            <a:r>
              <a:rPr lang="ro-RO" sz="1600" dirty="0">
                <a:solidFill>
                  <a:schemeClr val="tx1"/>
                </a:solidFill>
              </a:rPr>
              <a:t>(h) crearea și controlarea se sisteme pentru a stabili costul unitar al produselor și serviciilor.</a:t>
            </a:r>
            <a:endParaRPr lang="en-US" sz="1600" dirty="0">
              <a:solidFill>
                <a:schemeClr val="tx1"/>
              </a:solidFill>
            </a:endParaRPr>
          </a:p>
        </p:txBody>
      </p:sp>
      <p:sp>
        <p:nvSpPr>
          <p:cNvPr id="10" name="Rectangle 9"/>
          <p:cNvSpPr/>
          <p:nvPr/>
        </p:nvSpPr>
        <p:spPr>
          <a:xfrm>
            <a:off x="2148348" y="2277320"/>
            <a:ext cx="1806490" cy="2654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1200" b="1" dirty="0" smtClean="0">
              <a:solidFill>
                <a:schemeClr val="tx1"/>
              </a:solidFill>
            </a:endParaRPr>
          </a:p>
          <a:p>
            <a:r>
              <a:rPr lang="en-US" sz="1200" b="1" dirty="0">
                <a:solidFill>
                  <a:srgbClr val="0000FF"/>
                </a:solidFill>
              </a:rPr>
              <a:t>2411 </a:t>
            </a:r>
            <a:r>
              <a:rPr lang="en-US" sz="1200" b="1" dirty="0" err="1">
                <a:solidFill>
                  <a:srgbClr val="0000FF"/>
                </a:solidFill>
              </a:rPr>
              <a:t>Contabili</a:t>
            </a:r>
            <a:endParaRPr lang="en-US" sz="1200" b="1" dirty="0">
              <a:solidFill>
                <a:srgbClr val="0000FF"/>
              </a:solidFill>
            </a:endParaRPr>
          </a:p>
          <a:p>
            <a:r>
              <a:rPr lang="en-US" sz="1200" dirty="0">
                <a:solidFill>
                  <a:schemeClr val="tx1"/>
                </a:solidFill>
              </a:rPr>
              <a:t>2412 </a:t>
            </a:r>
            <a:r>
              <a:rPr lang="en-US" sz="1200" dirty="0" err="1">
                <a:solidFill>
                  <a:schemeClr val="tx1"/>
                </a:solidFill>
              </a:rPr>
              <a:t>Specialişti</a:t>
            </a:r>
            <a:r>
              <a:rPr lang="en-US" sz="1200" dirty="0">
                <a:solidFill>
                  <a:schemeClr val="tx1"/>
                </a:solidFill>
              </a:rPr>
              <a:t> </a:t>
            </a:r>
            <a:r>
              <a:rPr lang="en-US" sz="1200" dirty="0" err="1">
                <a:solidFill>
                  <a:schemeClr val="tx1"/>
                </a:solidFill>
              </a:rPr>
              <a:t>și</a:t>
            </a:r>
            <a:r>
              <a:rPr lang="en-US" sz="1200" dirty="0">
                <a:solidFill>
                  <a:schemeClr val="tx1"/>
                </a:solidFill>
              </a:rPr>
              <a:t> </a:t>
            </a:r>
            <a:r>
              <a:rPr lang="en-US" sz="1200" dirty="0" err="1">
                <a:solidFill>
                  <a:schemeClr val="tx1"/>
                </a:solidFill>
              </a:rPr>
              <a:t>consultanţi</a:t>
            </a:r>
            <a:r>
              <a:rPr lang="en-US" sz="1200" dirty="0">
                <a:solidFill>
                  <a:schemeClr val="tx1"/>
                </a:solidFill>
              </a:rPr>
              <a:t> </a:t>
            </a:r>
            <a:r>
              <a:rPr lang="en-US" sz="1200" dirty="0" err="1">
                <a:solidFill>
                  <a:schemeClr val="tx1"/>
                </a:solidFill>
              </a:rPr>
              <a:t>în</a:t>
            </a:r>
            <a:r>
              <a:rPr lang="en-US" sz="1200" dirty="0">
                <a:solidFill>
                  <a:schemeClr val="tx1"/>
                </a:solidFill>
              </a:rPr>
              <a:t> </a:t>
            </a:r>
            <a:r>
              <a:rPr lang="en-US" sz="1200" dirty="0" err="1">
                <a:solidFill>
                  <a:schemeClr val="tx1"/>
                </a:solidFill>
              </a:rPr>
              <a:t>domeniul</a:t>
            </a:r>
            <a:r>
              <a:rPr lang="en-US" sz="1200" dirty="0">
                <a:solidFill>
                  <a:schemeClr val="tx1"/>
                </a:solidFill>
              </a:rPr>
              <a:t> </a:t>
            </a:r>
            <a:r>
              <a:rPr lang="en-US" sz="1200" dirty="0" err="1">
                <a:solidFill>
                  <a:schemeClr val="tx1"/>
                </a:solidFill>
              </a:rPr>
              <a:t>financiar</a:t>
            </a:r>
            <a:r>
              <a:rPr lang="en-US" sz="1200" dirty="0">
                <a:solidFill>
                  <a:schemeClr val="tx1"/>
                </a:solidFill>
              </a:rPr>
              <a:t> </a:t>
            </a:r>
            <a:r>
              <a:rPr lang="en-US" sz="1200" dirty="0" err="1">
                <a:solidFill>
                  <a:schemeClr val="tx1"/>
                </a:solidFill>
              </a:rPr>
              <a:t>şi</a:t>
            </a:r>
            <a:r>
              <a:rPr lang="en-US" sz="1200" dirty="0">
                <a:solidFill>
                  <a:schemeClr val="tx1"/>
                </a:solidFill>
              </a:rPr>
              <a:t> al </a:t>
            </a:r>
            <a:r>
              <a:rPr lang="en-US" sz="1200" dirty="0" err="1">
                <a:solidFill>
                  <a:schemeClr val="tx1"/>
                </a:solidFill>
              </a:rPr>
              <a:t>investiţiilor</a:t>
            </a:r>
            <a:endParaRPr lang="en-US" sz="1200" dirty="0">
              <a:solidFill>
                <a:schemeClr val="tx1"/>
              </a:solidFill>
            </a:endParaRPr>
          </a:p>
          <a:p>
            <a:r>
              <a:rPr lang="en-US" sz="1200" dirty="0">
                <a:solidFill>
                  <a:schemeClr val="tx1"/>
                </a:solidFill>
              </a:rPr>
              <a:t>2413 </a:t>
            </a:r>
            <a:r>
              <a:rPr lang="en-US" sz="1200" dirty="0" err="1">
                <a:solidFill>
                  <a:schemeClr val="tx1"/>
                </a:solidFill>
              </a:rPr>
              <a:t>Analişti</a:t>
            </a:r>
            <a:r>
              <a:rPr lang="en-US" sz="1200" dirty="0">
                <a:solidFill>
                  <a:schemeClr val="tx1"/>
                </a:solidFill>
              </a:rPr>
              <a:t> </a:t>
            </a:r>
            <a:r>
              <a:rPr lang="en-US" sz="1200" dirty="0" err="1">
                <a:solidFill>
                  <a:schemeClr val="tx1"/>
                </a:solidFill>
              </a:rPr>
              <a:t>financiari</a:t>
            </a:r>
            <a:endParaRPr lang="en-US" sz="1200" dirty="0">
              <a:solidFill>
                <a:schemeClr val="tx1"/>
              </a:solidFill>
            </a:endParaRPr>
          </a:p>
          <a:p>
            <a:endParaRPr lang="en-US" sz="1200" b="1" dirty="0">
              <a:solidFill>
                <a:schemeClr val="tx1"/>
              </a:solidFill>
            </a:endParaRPr>
          </a:p>
        </p:txBody>
      </p:sp>
      <p:cxnSp>
        <p:nvCxnSpPr>
          <p:cNvPr id="13" name="Straight Arrow Connector 12"/>
          <p:cNvCxnSpPr>
            <a:stCxn id="5" idx="3"/>
            <a:endCxn id="10" idx="1"/>
          </p:cNvCxnSpPr>
          <p:nvPr/>
        </p:nvCxnSpPr>
        <p:spPr>
          <a:xfrm>
            <a:off x="1691148" y="3604548"/>
            <a:ext cx="457200"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863020" y="802075"/>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802075"/>
            <a:ext cx="1792897" cy="1454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smtClean="0">
                <a:solidFill>
                  <a:srgbClr val="7030A0"/>
                </a:solidFill>
              </a:rPr>
              <a:t>241 </a:t>
            </a:r>
            <a:r>
              <a:rPr lang="ro-RO" sz="1200" b="1" dirty="0">
                <a:solidFill>
                  <a:srgbClr val="7030A0"/>
                </a:solidFill>
              </a:rPr>
              <a:t>– Specialiști în domeniul </a:t>
            </a:r>
            <a:r>
              <a:rPr lang="ro-RO" sz="1200" b="1" dirty="0" smtClean="0">
                <a:solidFill>
                  <a:srgbClr val="7030A0"/>
                </a:solidFill>
              </a:rPr>
              <a:t>finanțelor</a:t>
            </a:r>
            <a:endParaRPr lang="ro-RO" sz="1200" b="1" dirty="0">
              <a:solidFill>
                <a:schemeClr val="tx1"/>
              </a:solidFill>
            </a:endParaRPr>
          </a:p>
        </p:txBody>
      </p:sp>
    </p:spTree>
    <p:extLst>
      <p:ext uri="{BB962C8B-B14F-4D97-AF65-F5344CB8AC3E}">
        <p14:creationId xmlns:p14="http://schemas.microsoft.com/office/powerpoint/2010/main" val="2954582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7</a:t>
            </a:fld>
            <a:endParaRPr lang="en-US"/>
          </a:p>
        </p:txBody>
      </p:sp>
      <p:sp>
        <p:nvSpPr>
          <p:cNvPr id="5" name="Rectangle 4"/>
          <p:cNvSpPr/>
          <p:nvPr/>
        </p:nvSpPr>
        <p:spPr>
          <a:xfrm>
            <a:off x="278315" y="2675496"/>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0412 </a:t>
            </a:r>
            <a:r>
              <a:rPr lang="ro-RO" sz="1200" b="1" dirty="0" err="1">
                <a:solidFill>
                  <a:srgbClr val="0000FF"/>
                </a:solidFill>
              </a:rPr>
              <a:t>Finanţe</a:t>
            </a:r>
            <a:r>
              <a:rPr lang="ro-RO" sz="1200" b="1" dirty="0">
                <a:solidFill>
                  <a:srgbClr val="0000FF"/>
                </a:solidFill>
              </a:rPr>
              <a:t>, bănci </a:t>
            </a:r>
            <a:r>
              <a:rPr lang="ro-RO" sz="1200" b="1" dirty="0" err="1">
                <a:solidFill>
                  <a:srgbClr val="0000FF"/>
                </a:solidFill>
              </a:rPr>
              <a:t>şi</a:t>
            </a:r>
            <a:r>
              <a:rPr lang="ro-RO" sz="1200" b="1" dirty="0">
                <a:solidFill>
                  <a:srgbClr val="0000FF"/>
                </a:solidFill>
              </a:rPr>
              <a:t> asigurări</a:t>
            </a:r>
            <a:endParaRPr lang="en-US" sz="1200" b="1" dirty="0">
              <a:solidFill>
                <a:srgbClr val="0000FF"/>
              </a:solidFill>
            </a:endParaRPr>
          </a:p>
        </p:txBody>
      </p:sp>
      <p:sp>
        <p:nvSpPr>
          <p:cNvPr id="9" name="Rectangle 8"/>
          <p:cNvSpPr/>
          <p:nvPr/>
        </p:nvSpPr>
        <p:spPr>
          <a:xfrm>
            <a:off x="4412038" y="1507268"/>
            <a:ext cx="7249020" cy="4283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600" b="1" dirty="0" err="1" smtClean="0">
                <a:solidFill>
                  <a:srgbClr val="0000FF"/>
                </a:solidFill>
              </a:rPr>
              <a:t>Specialiştii</a:t>
            </a:r>
            <a:r>
              <a:rPr lang="ro-RO" sz="1600" b="1" dirty="0" smtClean="0">
                <a:solidFill>
                  <a:srgbClr val="0000FF"/>
                </a:solidFill>
              </a:rPr>
              <a:t> </a:t>
            </a:r>
            <a:r>
              <a:rPr lang="ro-RO" sz="1600" b="1" dirty="0" err="1">
                <a:solidFill>
                  <a:srgbClr val="0000FF"/>
                </a:solidFill>
              </a:rPr>
              <a:t>consultanţi</a:t>
            </a:r>
            <a:r>
              <a:rPr lang="ro-RO" sz="1600" b="1" dirty="0">
                <a:solidFill>
                  <a:srgbClr val="0000FF"/>
                </a:solidFill>
              </a:rPr>
              <a:t> din domeniul financiar </a:t>
            </a:r>
            <a:r>
              <a:rPr lang="ro-RO" sz="1600" b="1" dirty="0" err="1">
                <a:solidFill>
                  <a:srgbClr val="0000FF"/>
                </a:solidFill>
              </a:rPr>
              <a:t>şi</a:t>
            </a:r>
            <a:r>
              <a:rPr lang="ro-RO" sz="1600" b="1" dirty="0">
                <a:solidFill>
                  <a:srgbClr val="0000FF"/>
                </a:solidFill>
              </a:rPr>
              <a:t> al </a:t>
            </a:r>
            <a:r>
              <a:rPr lang="ro-RO" sz="1600" b="1" dirty="0" err="1">
                <a:solidFill>
                  <a:srgbClr val="0000FF"/>
                </a:solidFill>
              </a:rPr>
              <a:t>investiţiilor</a:t>
            </a:r>
            <a:r>
              <a:rPr lang="ro-RO" sz="1600" b="1" dirty="0">
                <a:solidFill>
                  <a:srgbClr val="0000FF"/>
                </a:solidFill>
              </a:rPr>
              <a:t> </a:t>
            </a:r>
            <a:r>
              <a:rPr lang="ro-RO" sz="1600" dirty="0">
                <a:solidFill>
                  <a:schemeClr val="tx1"/>
                </a:solidFill>
              </a:rPr>
              <a:t>dezvoltă planuri financiare pentru persoane fizice </a:t>
            </a:r>
            <a:r>
              <a:rPr lang="ro-RO" sz="1600" dirty="0" err="1">
                <a:solidFill>
                  <a:schemeClr val="tx1"/>
                </a:solidFill>
              </a:rPr>
              <a:t>şi</a:t>
            </a:r>
            <a:r>
              <a:rPr lang="ro-RO" sz="1600" dirty="0">
                <a:solidFill>
                  <a:schemeClr val="tx1"/>
                </a:solidFill>
              </a:rPr>
              <a:t> </a:t>
            </a:r>
            <a:r>
              <a:rPr lang="ro-RO" sz="1600" dirty="0" err="1">
                <a:solidFill>
                  <a:schemeClr val="tx1"/>
                </a:solidFill>
              </a:rPr>
              <a:t>organizaţii</a:t>
            </a:r>
            <a:r>
              <a:rPr lang="ro-RO" sz="1600" dirty="0">
                <a:solidFill>
                  <a:schemeClr val="tx1"/>
                </a:solidFill>
              </a:rPr>
              <a:t>, investesc </a:t>
            </a:r>
            <a:r>
              <a:rPr lang="ro-RO" sz="1600" dirty="0" err="1">
                <a:solidFill>
                  <a:schemeClr val="tx1"/>
                </a:solidFill>
              </a:rPr>
              <a:t>şi</a:t>
            </a:r>
            <a:r>
              <a:rPr lang="ro-RO" sz="1600" dirty="0">
                <a:solidFill>
                  <a:schemeClr val="tx1"/>
                </a:solidFill>
              </a:rPr>
              <a:t> administrează fonduri în numele acestora.</a:t>
            </a:r>
          </a:p>
          <a:p>
            <a:r>
              <a:rPr lang="ro-RO" sz="1600" dirty="0">
                <a:solidFill>
                  <a:schemeClr val="tx1"/>
                </a:solidFill>
              </a:rPr>
              <a:t>Sarcinile includ:</a:t>
            </a:r>
          </a:p>
          <a:p>
            <a:r>
              <a:rPr lang="ro-RO" sz="1600" dirty="0">
                <a:solidFill>
                  <a:schemeClr val="tx1"/>
                </a:solidFill>
              </a:rPr>
              <a:t>(a) crearea și menținerea bazei de clienți;</a:t>
            </a:r>
          </a:p>
          <a:p>
            <a:r>
              <a:rPr lang="ro-RO" sz="1600" dirty="0">
                <a:solidFill>
                  <a:schemeClr val="tx1"/>
                </a:solidFill>
              </a:rPr>
              <a:t>(b) intervievarea clienților pentru a stabili statutul și obiectivele financiare, toleranța față de riscuri și alte informații necesare pentru a crea planuri financiare și strategii de investiții;</a:t>
            </a:r>
          </a:p>
          <a:p>
            <a:r>
              <a:rPr lang="ro-RO" sz="1600" dirty="0">
                <a:solidFill>
                  <a:schemeClr val="tx1"/>
                </a:solidFill>
              </a:rPr>
              <a:t>(c) stabilirea obiectivelor financiare, dezvoltarea și implementarea de strategii pentru a le atinge;</a:t>
            </a:r>
          </a:p>
          <a:p>
            <a:r>
              <a:rPr lang="ro-RO" sz="1600" dirty="0">
                <a:solidFill>
                  <a:schemeClr val="tx1"/>
                </a:solidFill>
              </a:rPr>
              <a:t>(d) organizarea demersurilor pentru cumpărare și vânzare de acțiuni și obligațiuni pentru clienți;</a:t>
            </a:r>
          </a:p>
          <a:p>
            <a:r>
              <a:rPr lang="ro-RO" sz="1600" dirty="0">
                <a:solidFill>
                  <a:schemeClr val="tx1"/>
                </a:solidFill>
              </a:rPr>
              <a:t>(e) monitorizarea performanțelor investițiilor, revizuirea planurilor de investiții pe baza nevoilor modificate și a schimbărilor din piață;</a:t>
            </a:r>
          </a:p>
          <a:p>
            <a:r>
              <a:rPr lang="ro-RO" sz="1600" dirty="0">
                <a:solidFill>
                  <a:schemeClr val="tx1"/>
                </a:solidFill>
              </a:rPr>
              <a:t>(f) recomandarea și organizarea recuperării asigurărilor pentru clienți.</a:t>
            </a:r>
          </a:p>
        </p:txBody>
      </p:sp>
      <p:sp>
        <p:nvSpPr>
          <p:cNvPr id="10" name="Rectangle 9"/>
          <p:cNvSpPr/>
          <p:nvPr/>
        </p:nvSpPr>
        <p:spPr>
          <a:xfrm>
            <a:off x="2161941" y="2256728"/>
            <a:ext cx="1806490" cy="27724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1200" b="1" dirty="0" smtClean="0">
              <a:solidFill>
                <a:schemeClr val="tx1"/>
              </a:solidFill>
            </a:endParaRPr>
          </a:p>
          <a:p>
            <a:r>
              <a:rPr lang="en-US" sz="1200" dirty="0" smtClean="0">
                <a:solidFill>
                  <a:schemeClr val="tx1"/>
                </a:solidFill>
              </a:rPr>
              <a:t>2411 </a:t>
            </a:r>
            <a:r>
              <a:rPr lang="en-US" sz="1200" dirty="0" err="1" smtClean="0">
                <a:solidFill>
                  <a:schemeClr val="tx1"/>
                </a:solidFill>
              </a:rPr>
              <a:t>Contabili</a:t>
            </a:r>
            <a:endParaRPr lang="en-US" sz="1200" dirty="0" smtClean="0">
              <a:solidFill>
                <a:schemeClr val="tx1"/>
              </a:solidFill>
            </a:endParaRPr>
          </a:p>
          <a:p>
            <a:r>
              <a:rPr lang="en-US" sz="1200" b="1" dirty="0" smtClean="0">
                <a:solidFill>
                  <a:srgbClr val="0000FF"/>
                </a:solidFill>
              </a:rPr>
              <a:t>2412 </a:t>
            </a:r>
            <a:r>
              <a:rPr lang="en-US" sz="1200" b="1" dirty="0" err="1">
                <a:solidFill>
                  <a:srgbClr val="0000FF"/>
                </a:solidFill>
              </a:rPr>
              <a:t>Specialişti</a:t>
            </a:r>
            <a:r>
              <a:rPr lang="en-US" sz="1200" b="1" dirty="0">
                <a:solidFill>
                  <a:srgbClr val="0000FF"/>
                </a:solidFill>
              </a:rPr>
              <a:t> </a:t>
            </a:r>
            <a:r>
              <a:rPr lang="en-US" sz="1200" b="1" dirty="0" err="1">
                <a:solidFill>
                  <a:srgbClr val="0000FF"/>
                </a:solidFill>
              </a:rPr>
              <a:t>și</a:t>
            </a:r>
            <a:r>
              <a:rPr lang="en-US" sz="1200" b="1" dirty="0">
                <a:solidFill>
                  <a:srgbClr val="0000FF"/>
                </a:solidFill>
              </a:rPr>
              <a:t> </a:t>
            </a:r>
            <a:r>
              <a:rPr lang="en-US" sz="1200" b="1" dirty="0" err="1">
                <a:solidFill>
                  <a:srgbClr val="0000FF"/>
                </a:solidFill>
              </a:rPr>
              <a:t>consultanţi</a:t>
            </a:r>
            <a:r>
              <a:rPr lang="en-US" sz="1200" b="1" dirty="0">
                <a:solidFill>
                  <a:srgbClr val="0000FF"/>
                </a:solidFill>
              </a:rPr>
              <a:t> </a:t>
            </a:r>
            <a:r>
              <a:rPr lang="en-US" sz="1200" b="1" dirty="0" err="1">
                <a:solidFill>
                  <a:srgbClr val="0000FF"/>
                </a:solidFill>
              </a:rPr>
              <a:t>în</a:t>
            </a:r>
            <a:r>
              <a:rPr lang="en-US" sz="1200" b="1" dirty="0">
                <a:solidFill>
                  <a:srgbClr val="0000FF"/>
                </a:solidFill>
              </a:rPr>
              <a:t> </a:t>
            </a:r>
            <a:r>
              <a:rPr lang="en-US" sz="1200" b="1" dirty="0" err="1">
                <a:solidFill>
                  <a:srgbClr val="0000FF"/>
                </a:solidFill>
              </a:rPr>
              <a:t>domeniul</a:t>
            </a:r>
            <a:r>
              <a:rPr lang="en-US" sz="1200" b="1" dirty="0">
                <a:solidFill>
                  <a:srgbClr val="0000FF"/>
                </a:solidFill>
              </a:rPr>
              <a:t> </a:t>
            </a:r>
            <a:r>
              <a:rPr lang="en-US" sz="1200" b="1" dirty="0" err="1">
                <a:solidFill>
                  <a:srgbClr val="0000FF"/>
                </a:solidFill>
              </a:rPr>
              <a:t>financiar</a:t>
            </a:r>
            <a:r>
              <a:rPr lang="en-US" sz="1200" b="1" dirty="0">
                <a:solidFill>
                  <a:srgbClr val="0000FF"/>
                </a:solidFill>
              </a:rPr>
              <a:t> </a:t>
            </a:r>
            <a:r>
              <a:rPr lang="en-US" sz="1200" b="1" dirty="0" err="1">
                <a:solidFill>
                  <a:srgbClr val="0000FF"/>
                </a:solidFill>
              </a:rPr>
              <a:t>şi</a:t>
            </a:r>
            <a:r>
              <a:rPr lang="en-US" sz="1200" b="1" dirty="0">
                <a:solidFill>
                  <a:srgbClr val="0000FF"/>
                </a:solidFill>
              </a:rPr>
              <a:t> al </a:t>
            </a:r>
            <a:r>
              <a:rPr lang="en-US" sz="1200" b="1" dirty="0" err="1">
                <a:solidFill>
                  <a:srgbClr val="0000FF"/>
                </a:solidFill>
              </a:rPr>
              <a:t>investiţiilor</a:t>
            </a:r>
            <a:endParaRPr lang="en-US" sz="1200" b="1" dirty="0">
              <a:solidFill>
                <a:srgbClr val="0000FF"/>
              </a:solidFill>
            </a:endParaRPr>
          </a:p>
          <a:p>
            <a:r>
              <a:rPr lang="en-US" sz="1200" b="1" dirty="0">
                <a:solidFill>
                  <a:schemeClr val="tx1"/>
                </a:solidFill>
              </a:rPr>
              <a:t>2413 </a:t>
            </a:r>
            <a:r>
              <a:rPr lang="en-US" sz="1200" b="1" dirty="0" err="1">
                <a:solidFill>
                  <a:schemeClr val="tx1"/>
                </a:solidFill>
              </a:rPr>
              <a:t>Analişti</a:t>
            </a:r>
            <a:r>
              <a:rPr lang="en-US" sz="1200" b="1" dirty="0">
                <a:solidFill>
                  <a:schemeClr val="tx1"/>
                </a:solidFill>
              </a:rPr>
              <a:t> </a:t>
            </a:r>
            <a:r>
              <a:rPr lang="en-US" sz="1200" b="1" dirty="0" err="1">
                <a:solidFill>
                  <a:schemeClr val="tx1"/>
                </a:solidFill>
              </a:rPr>
              <a:t>financiari</a:t>
            </a:r>
            <a:endParaRPr lang="en-US" sz="1200" b="1" dirty="0">
              <a:solidFill>
                <a:schemeClr val="tx1"/>
              </a:solidFill>
            </a:endParaRPr>
          </a:p>
          <a:p>
            <a:endParaRPr lang="en-US" sz="1200" dirty="0">
              <a:solidFill>
                <a:schemeClr val="tx1"/>
              </a:solidFill>
            </a:endParaRPr>
          </a:p>
        </p:txBody>
      </p:sp>
      <p:cxnSp>
        <p:nvCxnSpPr>
          <p:cNvPr id="13" name="Straight Arrow Connector 12"/>
          <p:cNvCxnSpPr>
            <a:stCxn id="5" idx="3"/>
            <a:endCxn id="10" idx="1"/>
          </p:cNvCxnSpPr>
          <p:nvPr/>
        </p:nvCxnSpPr>
        <p:spPr>
          <a:xfrm>
            <a:off x="1718334" y="3642949"/>
            <a:ext cx="443607"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20" name="Rectangle 19"/>
          <p:cNvSpPr/>
          <p:nvPr/>
        </p:nvSpPr>
        <p:spPr>
          <a:xfrm>
            <a:off x="5879645" y="802075"/>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802075"/>
            <a:ext cx="1792897" cy="1411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smtClean="0">
                <a:solidFill>
                  <a:srgbClr val="7030A0"/>
                </a:solidFill>
              </a:rPr>
              <a:t>241 </a:t>
            </a:r>
            <a:r>
              <a:rPr lang="ro-RO" sz="1200" b="1" dirty="0">
                <a:solidFill>
                  <a:srgbClr val="7030A0"/>
                </a:solidFill>
              </a:rPr>
              <a:t>– Specialiști în domeniul </a:t>
            </a:r>
            <a:r>
              <a:rPr lang="ro-RO" sz="1200" b="1" dirty="0" smtClean="0">
                <a:solidFill>
                  <a:srgbClr val="7030A0"/>
                </a:solidFill>
              </a:rPr>
              <a:t>finanțelor</a:t>
            </a:r>
            <a:endParaRPr lang="ro-RO" sz="1200" b="1" dirty="0">
              <a:solidFill>
                <a:schemeClr val="tx1"/>
              </a:solidFill>
            </a:endParaRPr>
          </a:p>
        </p:txBody>
      </p:sp>
    </p:spTree>
    <p:extLst>
      <p:ext uri="{BB962C8B-B14F-4D97-AF65-F5344CB8AC3E}">
        <p14:creationId xmlns:p14="http://schemas.microsoft.com/office/powerpoint/2010/main" val="2822282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8</a:t>
            </a:fld>
            <a:endParaRPr lang="en-US"/>
          </a:p>
        </p:txBody>
      </p:sp>
      <p:sp>
        <p:nvSpPr>
          <p:cNvPr id="5" name="Rectangle 4"/>
          <p:cNvSpPr/>
          <p:nvPr/>
        </p:nvSpPr>
        <p:spPr>
          <a:xfrm>
            <a:off x="251129" y="2637095"/>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0412 </a:t>
            </a:r>
            <a:r>
              <a:rPr lang="ro-RO" sz="1200" b="1" dirty="0" err="1">
                <a:solidFill>
                  <a:srgbClr val="0000FF"/>
                </a:solidFill>
              </a:rPr>
              <a:t>Finanţe</a:t>
            </a:r>
            <a:r>
              <a:rPr lang="ro-RO" sz="1200" b="1" dirty="0">
                <a:solidFill>
                  <a:srgbClr val="0000FF"/>
                </a:solidFill>
              </a:rPr>
              <a:t>, bănci </a:t>
            </a:r>
            <a:r>
              <a:rPr lang="ro-RO" sz="1200" b="1" dirty="0" err="1">
                <a:solidFill>
                  <a:srgbClr val="0000FF"/>
                </a:solidFill>
              </a:rPr>
              <a:t>şi</a:t>
            </a:r>
            <a:r>
              <a:rPr lang="ro-RO" sz="1200" b="1" dirty="0">
                <a:solidFill>
                  <a:srgbClr val="0000FF"/>
                </a:solidFill>
              </a:rPr>
              <a:t> asigurări</a:t>
            </a:r>
            <a:endParaRPr lang="en-US" sz="1200" b="1" dirty="0">
              <a:solidFill>
                <a:srgbClr val="0000FF"/>
              </a:solidFill>
            </a:endParaRPr>
          </a:p>
        </p:txBody>
      </p:sp>
      <p:sp>
        <p:nvSpPr>
          <p:cNvPr id="9" name="Rectangle 8"/>
          <p:cNvSpPr/>
          <p:nvPr/>
        </p:nvSpPr>
        <p:spPr>
          <a:xfrm>
            <a:off x="4403797" y="1700576"/>
            <a:ext cx="7465330" cy="46557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500" b="1" dirty="0" err="1">
                <a:solidFill>
                  <a:srgbClr val="0000FF"/>
                </a:solidFill>
              </a:rPr>
              <a:t>Analiştii</a:t>
            </a:r>
            <a:r>
              <a:rPr lang="ro-RO" sz="1500" b="1" dirty="0">
                <a:solidFill>
                  <a:srgbClr val="0000FF"/>
                </a:solidFill>
              </a:rPr>
              <a:t> financiari</a:t>
            </a:r>
            <a:r>
              <a:rPr lang="ro-RO" sz="1500" dirty="0">
                <a:solidFill>
                  <a:schemeClr val="tx1"/>
                </a:solidFill>
              </a:rPr>
              <a:t> efectuează analize cantitative ale </a:t>
            </a:r>
            <a:r>
              <a:rPr lang="ro-RO" sz="1500" dirty="0" err="1">
                <a:solidFill>
                  <a:schemeClr val="tx1"/>
                </a:solidFill>
              </a:rPr>
              <a:t>informaţiilor</a:t>
            </a:r>
            <a:r>
              <a:rPr lang="ro-RO" sz="1500" dirty="0">
                <a:solidFill>
                  <a:schemeClr val="tx1"/>
                </a:solidFill>
              </a:rPr>
              <a:t> care afectează programele de </a:t>
            </a:r>
            <a:r>
              <a:rPr lang="ro-RO" sz="1500" dirty="0" err="1">
                <a:solidFill>
                  <a:schemeClr val="tx1"/>
                </a:solidFill>
              </a:rPr>
              <a:t>investiţii</a:t>
            </a:r>
            <a:r>
              <a:rPr lang="ro-RO" sz="1500" dirty="0">
                <a:solidFill>
                  <a:schemeClr val="tx1"/>
                </a:solidFill>
              </a:rPr>
              <a:t> ale </a:t>
            </a:r>
            <a:r>
              <a:rPr lang="ro-RO" sz="1500" dirty="0" err="1">
                <a:solidFill>
                  <a:schemeClr val="tx1"/>
                </a:solidFill>
              </a:rPr>
              <a:t>instituţiilor</a:t>
            </a:r>
            <a:r>
              <a:rPr lang="ro-RO" sz="1500" dirty="0">
                <a:solidFill>
                  <a:schemeClr val="tx1"/>
                </a:solidFill>
              </a:rPr>
              <a:t> publice sau private.</a:t>
            </a:r>
            <a:endParaRPr lang="en-US" sz="1500" dirty="0">
              <a:solidFill>
                <a:schemeClr val="tx1"/>
              </a:solidFill>
            </a:endParaRPr>
          </a:p>
          <a:p>
            <a:r>
              <a:rPr lang="ro-RO" sz="1500" dirty="0">
                <a:solidFill>
                  <a:schemeClr val="tx1"/>
                </a:solidFill>
              </a:rPr>
              <a:t>Sarcinile includ:</a:t>
            </a:r>
            <a:endParaRPr lang="en-US" sz="1500" dirty="0">
              <a:solidFill>
                <a:schemeClr val="tx1"/>
              </a:solidFill>
            </a:endParaRPr>
          </a:p>
          <a:p>
            <a:r>
              <a:rPr lang="ro-RO" sz="1500" dirty="0">
                <a:solidFill>
                  <a:schemeClr val="tx1"/>
                </a:solidFill>
              </a:rPr>
              <a:t>(a) analizarea informațiilor financiare pentru a realiza previziuni pentru condițiile de afaceri, economie și industrie pentru a fi utilizare în luarea deciziilor privind investițiilor;</a:t>
            </a:r>
            <a:endParaRPr lang="en-US" sz="1500" dirty="0">
              <a:solidFill>
                <a:schemeClr val="tx1"/>
              </a:solidFill>
            </a:endParaRPr>
          </a:p>
          <a:p>
            <a:r>
              <a:rPr lang="ro-RO" sz="1500" dirty="0">
                <a:solidFill>
                  <a:schemeClr val="tx1"/>
                </a:solidFill>
              </a:rPr>
              <a:t>(b) menținerea cunoștințelor și urmărirea schimbărilor din domeniile tehnologiei industriale, afaceri, finanțe și teoria economică;</a:t>
            </a:r>
            <a:endParaRPr lang="en-US" sz="1500" dirty="0">
              <a:solidFill>
                <a:schemeClr val="tx1"/>
              </a:solidFill>
            </a:endParaRPr>
          </a:p>
          <a:p>
            <a:r>
              <a:rPr lang="ro-RO" sz="1500" dirty="0">
                <a:solidFill>
                  <a:schemeClr val="tx1"/>
                </a:solidFill>
              </a:rPr>
              <a:t>(c) interpretarea datelor care influențează programele de investiții, cum ar fi prețul, stabilitatea, tendințele viitoare în ceea ce privește riscurile investiției și influențele economice;</a:t>
            </a:r>
            <a:endParaRPr lang="en-US" sz="1500" dirty="0">
              <a:solidFill>
                <a:schemeClr val="tx1"/>
              </a:solidFill>
            </a:endParaRPr>
          </a:p>
          <a:p>
            <a:r>
              <a:rPr lang="ro-RO" sz="1500" dirty="0">
                <a:solidFill>
                  <a:schemeClr val="tx1"/>
                </a:solidFill>
              </a:rPr>
              <a:t>(d) monitorizarea dezvoltărilor economice, industriale și societare prin analizarea informațiilor obținute de la publicațiile și serviciile financiare, firmele de investiții bancare, agențiile guvernamentale, publicațiile de specialitate, sursele din companii și interviuri individuale;</a:t>
            </a:r>
            <a:endParaRPr lang="en-US" sz="1500" dirty="0">
              <a:solidFill>
                <a:schemeClr val="tx1"/>
              </a:solidFill>
            </a:endParaRPr>
          </a:p>
          <a:p>
            <a:r>
              <a:rPr lang="ro-RO" sz="1500" dirty="0">
                <a:solidFill>
                  <a:schemeClr val="tx1"/>
                </a:solidFill>
              </a:rPr>
              <a:t>(e) recomandarea de învestiții și predicții pentru investiții către companii, personalul firmelor de investiții sau publicul investitor;</a:t>
            </a:r>
            <a:endParaRPr lang="en-US" sz="1500" dirty="0">
              <a:solidFill>
                <a:schemeClr val="tx1"/>
              </a:solidFill>
            </a:endParaRPr>
          </a:p>
          <a:p>
            <a:r>
              <a:rPr lang="ro-RO" sz="1500" dirty="0">
                <a:solidFill>
                  <a:schemeClr val="tx1"/>
                </a:solidFill>
              </a:rPr>
              <a:t>(f) stabilirea prețurilor la care valorile mobiliare ar trebui sindicalizate și oferite publicului;</a:t>
            </a:r>
            <a:endParaRPr lang="en-US" sz="1500" dirty="0">
              <a:solidFill>
                <a:schemeClr val="tx1"/>
              </a:solidFill>
            </a:endParaRPr>
          </a:p>
          <a:p>
            <a:r>
              <a:rPr lang="ro-RO" sz="1500" dirty="0">
                <a:solidFill>
                  <a:schemeClr val="tx1"/>
                </a:solidFill>
              </a:rPr>
              <a:t>(g) întocmirea planurilor de acțiune pentru investițiile bazate pe analize financiare;</a:t>
            </a:r>
            <a:endParaRPr lang="en-US" sz="1500" dirty="0">
              <a:solidFill>
                <a:schemeClr val="tx1"/>
              </a:solidFill>
            </a:endParaRPr>
          </a:p>
          <a:p>
            <a:r>
              <a:rPr lang="ro-RO" sz="1500" dirty="0">
                <a:solidFill>
                  <a:schemeClr val="tx1"/>
                </a:solidFill>
              </a:rPr>
              <a:t>(h) evaluarea și compararea calității relative a diverselor valori mobiliare dintr-un sector de industrie;</a:t>
            </a:r>
            <a:endParaRPr lang="en-US" sz="1500" dirty="0">
              <a:solidFill>
                <a:schemeClr val="tx1"/>
              </a:solidFill>
            </a:endParaRPr>
          </a:p>
          <a:p>
            <a:r>
              <a:rPr lang="ro-RO" sz="1500" dirty="0">
                <a:solidFill>
                  <a:schemeClr val="tx1"/>
                </a:solidFill>
              </a:rPr>
              <a:t>(i) prezentarea scrisă sau orală de rapoarte cu privire la tendințele economice generale, corporații sau sectoare de industrie.</a:t>
            </a:r>
          </a:p>
        </p:txBody>
      </p:sp>
      <p:sp>
        <p:nvSpPr>
          <p:cNvPr id="10" name="Rectangle 9"/>
          <p:cNvSpPr/>
          <p:nvPr/>
        </p:nvSpPr>
        <p:spPr>
          <a:xfrm>
            <a:off x="2106749" y="2336314"/>
            <a:ext cx="1806490" cy="25364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1200" b="1" dirty="0" smtClean="0">
              <a:solidFill>
                <a:schemeClr val="tx1"/>
              </a:solidFill>
            </a:endParaRPr>
          </a:p>
          <a:p>
            <a:r>
              <a:rPr lang="en-US" sz="1200" dirty="0">
                <a:solidFill>
                  <a:schemeClr val="tx1"/>
                </a:solidFill>
              </a:rPr>
              <a:t>2411 </a:t>
            </a:r>
            <a:r>
              <a:rPr lang="en-US" sz="1200" dirty="0" err="1">
                <a:solidFill>
                  <a:schemeClr val="tx1"/>
                </a:solidFill>
              </a:rPr>
              <a:t>Contabili</a:t>
            </a:r>
            <a:endParaRPr lang="en-US" sz="1200" dirty="0">
              <a:solidFill>
                <a:schemeClr val="tx1"/>
              </a:solidFill>
            </a:endParaRPr>
          </a:p>
          <a:p>
            <a:r>
              <a:rPr lang="en-US" sz="1200" b="1" dirty="0">
                <a:solidFill>
                  <a:schemeClr val="tx1"/>
                </a:solidFill>
              </a:rPr>
              <a:t>2412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și</a:t>
            </a:r>
            <a:r>
              <a:rPr lang="en-US" sz="1200" b="1" dirty="0">
                <a:solidFill>
                  <a:schemeClr val="tx1"/>
                </a:solidFill>
              </a:rPr>
              <a:t> </a:t>
            </a:r>
            <a:r>
              <a:rPr lang="en-US" sz="1200" b="1" dirty="0" err="1">
                <a:solidFill>
                  <a:schemeClr val="tx1"/>
                </a:solidFill>
              </a:rPr>
              <a:t>consultanţi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domeniul</a:t>
            </a:r>
            <a:r>
              <a:rPr lang="en-US" sz="1200" b="1" dirty="0">
                <a:solidFill>
                  <a:schemeClr val="tx1"/>
                </a:solidFill>
              </a:rPr>
              <a:t> </a:t>
            </a:r>
            <a:r>
              <a:rPr lang="en-US" sz="1200" b="1" dirty="0" err="1">
                <a:solidFill>
                  <a:schemeClr val="tx1"/>
                </a:solidFill>
              </a:rPr>
              <a:t>financiar</a:t>
            </a:r>
            <a:r>
              <a:rPr lang="en-US" sz="1200" b="1" dirty="0">
                <a:solidFill>
                  <a:schemeClr val="tx1"/>
                </a:solidFill>
              </a:rPr>
              <a:t> </a:t>
            </a:r>
            <a:r>
              <a:rPr lang="en-US" sz="1200" b="1" dirty="0" err="1">
                <a:solidFill>
                  <a:schemeClr val="tx1"/>
                </a:solidFill>
              </a:rPr>
              <a:t>şi</a:t>
            </a:r>
            <a:r>
              <a:rPr lang="en-US" sz="1200" b="1" dirty="0">
                <a:solidFill>
                  <a:schemeClr val="tx1"/>
                </a:solidFill>
              </a:rPr>
              <a:t> al </a:t>
            </a:r>
            <a:r>
              <a:rPr lang="en-US" sz="1200" b="1" dirty="0" err="1">
                <a:solidFill>
                  <a:schemeClr val="tx1"/>
                </a:solidFill>
              </a:rPr>
              <a:t>investiţiilor</a:t>
            </a:r>
            <a:endParaRPr lang="en-US" sz="1200" b="1" dirty="0">
              <a:solidFill>
                <a:schemeClr val="tx1"/>
              </a:solidFill>
            </a:endParaRPr>
          </a:p>
          <a:p>
            <a:r>
              <a:rPr lang="en-US" sz="1200" b="1" dirty="0">
                <a:solidFill>
                  <a:srgbClr val="0000FF"/>
                </a:solidFill>
              </a:rPr>
              <a:t>2413 </a:t>
            </a:r>
            <a:r>
              <a:rPr lang="en-US" sz="1200" b="1" dirty="0" err="1">
                <a:solidFill>
                  <a:srgbClr val="0000FF"/>
                </a:solidFill>
              </a:rPr>
              <a:t>Analişti</a:t>
            </a:r>
            <a:r>
              <a:rPr lang="en-US" sz="1200" b="1" dirty="0">
                <a:solidFill>
                  <a:srgbClr val="0000FF"/>
                </a:solidFill>
              </a:rPr>
              <a:t> </a:t>
            </a:r>
            <a:r>
              <a:rPr lang="en-US" sz="1200" b="1" dirty="0" err="1">
                <a:solidFill>
                  <a:srgbClr val="0000FF"/>
                </a:solidFill>
              </a:rPr>
              <a:t>financiari</a:t>
            </a:r>
            <a:endParaRPr lang="en-US" sz="1200" b="1" dirty="0">
              <a:solidFill>
                <a:srgbClr val="0000FF"/>
              </a:solidFill>
            </a:endParaRPr>
          </a:p>
          <a:p>
            <a:endParaRPr lang="en-US" sz="1200" dirty="0">
              <a:solidFill>
                <a:schemeClr val="tx1"/>
              </a:solidFill>
            </a:endParaRPr>
          </a:p>
        </p:txBody>
      </p:sp>
      <p:cxnSp>
        <p:nvCxnSpPr>
          <p:cNvPr id="13" name="Straight Arrow Connector 12"/>
          <p:cNvCxnSpPr>
            <a:stCxn id="5" idx="3"/>
            <a:endCxn id="10" idx="1"/>
          </p:cNvCxnSpPr>
          <p:nvPr/>
        </p:nvCxnSpPr>
        <p:spPr>
          <a:xfrm>
            <a:off x="1691148" y="3604548"/>
            <a:ext cx="457200"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19" name="Rectangle 18"/>
          <p:cNvSpPr/>
          <p:nvPr/>
        </p:nvSpPr>
        <p:spPr>
          <a:xfrm>
            <a:off x="2148348" y="1167061"/>
            <a:ext cx="1792897" cy="5335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COR</a:t>
            </a:r>
          </a:p>
          <a:p>
            <a:pPr algn="ctr"/>
            <a:r>
              <a:rPr lang="ro-RO" sz="1600" b="1" dirty="0" smtClean="0">
                <a:solidFill>
                  <a:schemeClr val="tx1"/>
                </a:solidFill>
              </a:rPr>
              <a:t>Grupa </a:t>
            </a:r>
            <a:r>
              <a:rPr lang="ro-RO" sz="1600" b="1" dirty="0">
                <a:solidFill>
                  <a:schemeClr val="tx1"/>
                </a:solidFill>
              </a:rPr>
              <a:t>de bază</a:t>
            </a:r>
          </a:p>
        </p:txBody>
      </p:sp>
      <p:sp>
        <p:nvSpPr>
          <p:cNvPr id="20" name="Rectangle 19"/>
          <p:cNvSpPr/>
          <p:nvPr/>
        </p:nvSpPr>
        <p:spPr>
          <a:xfrm>
            <a:off x="5829769" y="765555"/>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61941" y="964277"/>
            <a:ext cx="1792897" cy="12924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smtClean="0">
                <a:solidFill>
                  <a:srgbClr val="7030A0"/>
                </a:solidFill>
              </a:rPr>
              <a:t>241 </a:t>
            </a:r>
            <a:r>
              <a:rPr lang="ro-RO" sz="1200" b="1" dirty="0">
                <a:solidFill>
                  <a:srgbClr val="7030A0"/>
                </a:solidFill>
              </a:rPr>
              <a:t>– Specialiști în domeniul </a:t>
            </a:r>
            <a:r>
              <a:rPr lang="ro-RO" sz="1200" b="1" dirty="0" smtClean="0">
                <a:solidFill>
                  <a:srgbClr val="7030A0"/>
                </a:solidFill>
              </a:rPr>
              <a:t>finanțelor</a:t>
            </a:r>
            <a:endParaRPr lang="ro-RO" sz="1200" b="1" dirty="0">
              <a:solidFill>
                <a:schemeClr val="tx1"/>
              </a:solidFill>
            </a:endParaRPr>
          </a:p>
        </p:txBody>
      </p:sp>
    </p:spTree>
    <p:extLst>
      <p:ext uri="{BB962C8B-B14F-4D97-AF65-F5344CB8AC3E}">
        <p14:creationId xmlns:p14="http://schemas.microsoft.com/office/powerpoint/2010/main" val="1441479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E50D555-AD09-4184-8F27-884809BFB095}" type="slidenum">
              <a:rPr lang="en-US" smtClean="0"/>
              <a:t>9</a:t>
            </a:fld>
            <a:endParaRPr lang="en-US"/>
          </a:p>
        </p:txBody>
      </p:sp>
      <p:sp>
        <p:nvSpPr>
          <p:cNvPr id="5" name="Rectangle 4"/>
          <p:cNvSpPr/>
          <p:nvPr/>
        </p:nvSpPr>
        <p:spPr>
          <a:xfrm>
            <a:off x="251129" y="2749238"/>
            <a:ext cx="1440019" cy="1934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200" b="1" dirty="0">
                <a:solidFill>
                  <a:schemeClr val="tx1"/>
                </a:solidFill>
              </a:rPr>
              <a:t>04 Afaceri, </a:t>
            </a:r>
            <a:r>
              <a:rPr lang="ro-RO" sz="1200" b="1" dirty="0" err="1">
                <a:solidFill>
                  <a:schemeClr val="tx1"/>
                </a:solidFill>
              </a:rPr>
              <a:t>administraţie</a:t>
            </a:r>
            <a:r>
              <a:rPr lang="ro-RO" sz="1200" b="1" dirty="0">
                <a:solidFill>
                  <a:schemeClr val="tx1"/>
                </a:solidFill>
              </a:rPr>
              <a:t> </a:t>
            </a:r>
            <a:r>
              <a:rPr lang="ro-RO" sz="1200" b="1" dirty="0" err="1">
                <a:solidFill>
                  <a:schemeClr val="tx1"/>
                </a:solidFill>
              </a:rPr>
              <a:t>şi</a:t>
            </a:r>
            <a:r>
              <a:rPr lang="ro-RO" sz="1200" b="1" dirty="0">
                <a:solidFill>
                  <a:schemeClr val="tx1"/>
                </a:solidFill>
              </a:rPr>
              <a:t> </a:t>
            </a:r>
            <a:r>
              <a:rPr lang="ro-RO" sz="1200" b="1" dirty="0" smtClean="0">
                <a:solidFill>
                  <a:schemeClr val="tx1"/>
                </a:solidFill>
              </a:rPr>
              <a:t>drept</a:t>
            </a:r>
          </a:p>
          <a:p>
            <a:endParaRPr lang="ro-RO" sz="1200" b="1" dirty="0" smtClean="0">
              <a:solidFill>
                <a:schemeClr val="tx1"/>
              </a:solidFill>
            </a:endParaRPr>
          </a:p>
          <a:p>
            <a:r>
              <a:rPr lang="ro-RO" sz="1200" b="1" dirty="0">
                <a:solidFill>
                  <a:schemeClr val="tx1"/>
                </a:solidFill>
              </a:rPr>
              <a:t>041 Afaceri </a:t>
            </a:r>
            <a:r>
              <a:rPr lang="ro-RO" sz="1200" b="1" dirty="0" err="1">
                <a:solidFill>
                  <a:schemeClr val="tx1"/>
                </a:solidFill>
              </a:rPr>
              <a:t>şi</a:t>
            </a:r>
            <a:r>
              <a:rPr lang="ro-RO" sz="1200" b="1" dirty="0">
                <a:solidFill>
                  <a:schemeClr val="tx1"/>
                </a:solidFill>
              </a:rPr>
              <a:t> </a:t>
            </a:r>
            <a:r>
              <a:rPr lang="ro-RO" sz="1200" b="1" dirty="0" err="1" smtClean="0">
                <a:solidFill>
                  <a:schemeClr val="tx1"/>
                </a:solidFill>
              </a:rPr>
              <a:t>administraţie</a:t>
            </a:r>
            <a:endParaRPr lang="ro-RO" sz="1200" b="1" dirty="0" smtClean="0">
              <a:solidFill>
                <a:schemeClr val="tx1"/>
              </a:solidFill>
            </a:endParaRPr>
          </a:p>
          <a:p>
            <a:endParaRPr lang="ro-RO" sz="1200" b="1" dirty="0" smtClean="0">
              <a:solidFill>
                <a:schemeClr val="tx1"/>
              </a:solidFill>
            </a:endParaRPr>
          </a:p>
          <a:p>
            <a:r>
              <a:rPr lang="ro-RO" sz="1200" b="1" dirty="0">
                <a:solidFill>
                  <a:srgbClr val="0000FF"/>
                </a:solidFill>
              </a:rPr>
              <a:t>0413 Management </a:t>
            </a:r>
            <a:r>
              <a:rPr lang="ro-RO" sz="1200" b="1" dirty="0" err="1">
                <a:solidFill>
                  <a:srgbClr val="0000FF"/>
                </a:solidFill>
              </a:rPr>
              <a:t>şi</a:t>
            </a:r>
            <a:r>
              <a:rPr lang="ro-RO" sz="1200" b="1" dirty="0">
                <a:solidFill>
                  <a:srgbClr val="0000FF"/>
                </a:solidFill>
              </a:rPr>
              <a:t> </a:t>
            </a:r>
            <a:r>
              <a:rPr lang="ro-RO" sz="1200" b="1" dirty="0" err="1">
                <a:solidFill>
                  <a:srgbClr val="0000FF"/>
                </a:solidFill>
              </a:rPr>
              <a:t>administraţie</a:t>
            </a:r>
            <a:endParaRPr lang="en-US" sz="1200" b="1" dirty="0">
              <a:solidFill>
                <a:srgbClr val="0000FF"/>
              </a:solidFill>
            </a:endParaRPr>
          </a:p>
        </p:txBody>
      </p:sp>
      <p:sp>
        <p:nvSpPr>
          <p:cNvPr id="9" name="Rectangle 8"/>
          <p:cNvSpPr/>
          <p:nvPr/>
        </p:nvSpPr>
        <p:spPr>
          <a:xfrm>
            <a:off x="4403797" y="1371395"/>
            <a:ext cx="7465330" cy="4984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sz="1400" b="1" dirty="0" err="1" smtClean="0">
                <a:solidFill>
                  <a:srgbClr val="0000FF"/>
                </a:solidFill>
              </a:rPr>
              <a:t>Analiştii</a:t>
            </a:r>
            <a:r>
              <a:rPr lang="ro-RO" sz="1400" b="1" dirty="0" smtClean="0">
                <a:solidFill>
                  <a:srgbClr val="0000FF"/>
                </a:solidFill>
              </a:rPr>
              <a:t> de management </a:t>
            </a:r>
            <a:r>
              <a:rPr lang="ro-RO" sz="1400" b="1" dirty="0" err="1" smtClean="0">
                <a:solidFill>
                  <a:srgbClr val="0000FF"/>
                </a:solidFill>
              </a:rPr>
              <a:t>şi</a:t>
            </a:r>
            <a:r>
              <a:rPr lang="ro-RO" sz="1400" b="1" dirty="0" smtClean="0">
                <a:solidFill>
                  <a:srgbClr val="0000FF"/>
                </a:solidFill>
              </a:rPr>
              <a:t> </a:t>
            </a:r>
            <a:r>
              <a:rPr lang="ro-RO" sz="1400" b="1" dirty="0">
                <a:solidFill>
                  <a:srgbClr val="0000FF"/>
                </a:solidFill>
              </a:rPr>
              <a:t>organizare </a:t>
            </a:r>
            <a:r>
              <a:rPr lang="ro-RO" sz="1400" dirty="0">
                <a:solidFill>
                  <a:schemeClr val="tx1"/>
                </a:solidFill>
              </a:rPr>
              <a:t>oferă </a:t>
            </a:r>
            <a:r>
              <a:rPr lang="ro-RO" sz="1400" dirty="0" err="1">
                <a:solidFill>
                  <a:schemeClr val="tx1"/>
                </a:solidFill>
              </a:rPr>
              <a:t>asistenţă</a:t>
            </a:r>
            <a:r>
              <a:rPr lang="ro-RO" sz="1400" dirty="0">
                <a:solidFill>
                  <a:schemeClr val="tx1"/>
                </a:solidFill>
              </a:rPr>
              <a:t> </a:t>
            </a:r>
            <a:r>
              <a:rPr lang="ro-RO" sz="1400" dirty="0" err="1">
                <a:solidFill>
                  <a:schemeClr val="tx1"/>
                </a:solidFill>
              </a:rPr>
              <a:t>organizaţiilor</a:t>
            </a:r>
            <a:r>
              <a:rPr lang="ro-RO" sz="1400" dirty="0">
                <a:solidFill>
                  <a:schemeClr val="tx1"/>
                </a:solidFill>
              </a:rPr>
              <a:t> pentru a </a:t>
            </a:r>
            <a:r>
              <a:rPr lang="ro-RO" sz="1400" dirty="0" err="1">
                <a:solidFill>
                  <a:schemeClr val="tx1"/>
                </a:solidFill>
              </a:rPr>
              <a:t>obţine</a:t>
            </a:r>
            <a:r>
              <a:rPr lang="ro-RO" sz="1400" dirty="0">
                <a:solidFill>
                  <a:schemeClr val="tx1"/>
                </a:solidFill>
              </a:rPr>
              <a:t> o </a:t>
            </a:r>
            <a:r>
              <a:rPr lang="ro-RO" sz="1400" dirty="0" err="1">
                <a:solidFill>
                  <a:schemeClr val="tx1"/>
                </a:solidFill>
              </a:rPr>
              <a:t>eficienţă</a:t>
            </a:r>
            <a:r>
              <a:rPr lang="ro-RO" sz="1400" dirty="0">
                <a:solidFill>
                  <a:schemeClr val="tx1"/>
                </a:solidFill>
              </a:rPr>
              <a:t> mai </a:t>
            </a:r>
            <a:r>
              <a:rPr lang="ro-RO" sz="1400" dirty="0" smtClean="0">
                <a:solidFill>
                  <a:schemeClr val="tx1"/>
                </a:solidFill>
              </a:rPr>
              <a:t>mare </a:t>
            </a:r>
            <a:r>
              <a:rPr lang="ro-RO" sz="1400" dirty="0" err="1">
                <a:solidFill>
                  <a:schemeClr val="tx1"/>
                </a:solidFill>
              </a:rPr>
              <a:t>şi</a:t>
            </a:r>
            <a:r>
              <a:rPr lang="ro-RO" sz="1400" dirty="0">
                <a:solidFill>
                  <a:schemeClr val="tx1"/>
                </a:solidFill>
              </a:rPr>
              <a:t> pentru a rezolva problemele </a:t>
            </a:r>
            <a:r>
              <a:rPr lang="ro-RO" sz="1400" dirty="0" err="1">
                <a:solidFill>
                  <a:schemeClr val="tx1"/>
                </a:solidFill>
              </a:rPr>
              <a:t>organizaţionale</a:t>
            </a:r>
            <a:r>
              <a:rPr lang="ro-RO" sz="1400" dirty="0">
                <a:solidFill>
                  <a:schemeClr val="tx1"/>
                </a:solidFill>
              </a:rPr>
              <a:t>. </a:t>
            </a:r>
            <a:r>
              <a:rPr lang="ro-RO" sz="1400" dirty="0" err="1">
                <a:solidFill>
                  <a:schemeClr val="tx1"/>
                </a:solidFill>
              </a:rPr>
              <a:t>Aceştia</a:t>
            </a:r>
            <a:r>
              <a:rPr lang="ro-RO" sz="1400" dirty="0">
                <a:solidFill>
                  <a:schemeClr val="tx1"/>
                </a:solidFill>
              </a:rPr>
              <a:t> studiază structurile, metodele, sistemele </a:t>
            </a:r>
            <a:r>
              <a:rPr lang="ro-RO" sz="1400" dirty="0" err="1">
                <a:solidFill>
                  <a:schemeClr val="tx1"/>
                </a:solidFill>
              </a:rPr>
              <a:t>şi</a:t>
            </a:r>
            <a:r>
              <a:rPr lang="ro-RO" sz="1400" dirty="0">
                <a:solidFill>
                  <a:schemeClr val="tx1"/>
                </a:solidFill>
              </a:rPr>
              <a:t> procedurile </a:t>
            </a:r>
            <a:r>
              <a:rPr lang="ro-RO" sz="1400" dirty="0" err="1">
                <a:solidFill>
                  <a:schemeClr val="tx1"/>
                </a:solidFill>
              </a:rPr>
              <a:t>organizaţionale</a:t>
            </a:r>
            <a:r>
              <a:rPr lang="ro-RO" sz="1400" dirty="0">
                <a:solidFill>
                  <a:schemeClr val="tx1"/>
                </a:solidFill>
              </a:rPr>
              <a:t>.</a:t>
            </a:r>
            <a:endParaRPr lang="en-US" sz="1400" dirty="0">
              <a:solidFill>
                <a:schemeClr val="tx1"/>
              </a:solidFill>
            </a:endParaRPr>
          </a:p>
          <a:p>
            <a:r>
              <a:rPr lang="ro-RO" sz="1400" dirty="0">
                <a:solidFill>
                  <a:schemeClr val="tx1"/>
                </a:solidFill>
              </a:rPr>
              <a:t>Sarcinile includ:</a:t>
            </a:r>
            <a:endParaRPr lang="en-US" sz="1400" dirty="0">
              <a:solidFill>
                <a:schemeClr val="tx1"/>
              </a:solidFill>
            </a:endParaRPr>
          </a:p>
          <a:p>
            <a:r>
              <a:rPr lang="ro-RO" sz="1400" dirty="0">
                <a:solidFill>
                  <a:schemeClr val="tx1"/>
                </a:solidFill>
              </a:rPr>
              <a:t>(a) acordarea de asistență pentru și încurajarea dezvoltării de obiective, strategii și planuri în scopul atingerii satisfacției clientului și utilizarea eficientă a resurselor organizației;</a:t>
            </a:r>
            <a:endParaRPr lang="en-US" sz="1400" dirty="0">
              <a:solidFill>
                <a:schemeClr val="tx1"/>
              </a:solidFill>
            </a:endParaRPr>
          </a:p>
          <a:p>
            <a:r>
              <a:rPr lang="ro-RO" sz="1400" dirty="0">
                <a:solidFill>
                  <a:schemeClr val="tx1"/>
                </a:solidFill>
              </a:rPr>
              <a:t>(b) analizarea și evaluarea sistemelor și structurilor curente;</a:t>
            </a:r>
            <a:endParaRPr lang="en-US" sz="1400" dirty="0">
              <a:solidFill>
                <a:schemeClr val="tx1"/>
              </a:solidFill>
            </a:endParaRPr>
          </a:p>
          <a:p>
            <a:r>
              <a:rPr lang="ro-RO" sz="1400" dirty="0">
                <a:solidFill>
                  <a:schemeClr val="tx1"/>
                </a:solidFill>
              </a:rPr>
              <a:t>(c) discutarea sistemelor curente cu personalul și supravegherea sistemelor la toate nivelele organizației;</a:t>
            </a:r>
            <a:endParaRPr lang="en-US" sz="1400" dirty="0">
              <a:solidFill>
                <a:schemeClr val="tx1"/>
              </a:solidFill>
            </a:endParaRPr>
          </a:p>
          <a:p>
            <a:r>
              <a:rPr lang="ro-RO" sz="1400" dirty="0">
                <a:solidFill>
                  <a:schemeClr val="tx1"/>
                </a:solidFill>
              </a:rPr>
              <a:t>(d) îndrumarea clienților către soluții organizaționale și de dezvoltare mai eficiente pentru rezolvarea problemelor organizaționale;</a:t>
            </a:r>
            <a:endParaRPr lang="en-US" sz="1400" dirty="0">
              <a:solidFill>
                <a:schemeClr val="tx1"/>
              </a:solidFill>
            </a:endParaRPr>
          </a:p>
          <a:p>
            <a:r>
              <a:rPr lang="ro-RO" sz="1400" dirty="0">
                <a:solidFill>
                  <a:schemeClr val="tx1"/>
                </a:solidFill>
              </a:rPr>
              <a:t>(e) realizarea și revizuirea de studii privind activitatea prin analizarea metodelor existente și a celor propuse precum și a procedurilor cum ar fi procedurile administrative sau de birou;</a:t>
            </a:r>
            <a:endParaRPr lang="en-US" sz="1400" dirty="0">
              <a:solidFill>
                <a:schemeClr val="tx1"/>
              </a:solidFill>
            </a:endParaRPr>
          </a:p>
          <a:p>
            <a:r>
              <a:rPr lang="ro-RO" sz="1400" dirty="0">
                <a:solidFill>
                  <a:schemeClr val="tx1"/>
                </a:solidFill>
              </a:rPr>
              <a:t>(f) înregistrarea și analizarea fluxului de activitatea a organizațiilor, rapoartelor, registrelor, manualelor și fișelor de post;</a:t>
            </a:r>
            <a:endParaRPr lang="en-US" sz="1400" dirty="0">
              <a:solidFill>
                <a:schemeClr val="tx1"/>
              </a:solidFill>
            </a:endParaRPr>
          </a:p>
          <a:p>
            <a:r>
              <a:rPr lang="ro-RO" sz="1400" dirty="0">
                <a:solidFill>
                  <a:schemeClr val="tx1"/>
                </a:solidFill>
              </a:rPr>
              <a:t>(g) întocmirea și recomandarea de propuneri pentru revizuirea metodelor și procedurilor, modificarea fluxului de activitate, redefinirea funcțiilor postului și soluționarea problemelor organizaționale;</a:t>
            </a:r>
            <a:endParaRPr lang="en-US" sz="1400" dirty="0">
              <a:solidFill>
                <a:schemeClr val="tx1"/>
              </a:solidFill>
            </a:endParaRPr>
          </a:p>
          <a:p>
            <a:r>
              <a:rPr lang="ro-RO" sz="1400" dirty="0">
                <a:solidFill>
                  <a:schemeClr val="tx1"/>
                </a:solidFill>
              </a:rPr>
              <a:t>(h) consiliere în implementarea recomandărilor aprobate, emiterea instrucțiunilor revizuite și a manualelor de proceduri, redactarea altor tipuri de documentație;</a:t>
            </a:r>
            <a:endParaRPr lang="en-US" sz="1400" dirty="0">
              <a:solidFill>
                <a:schemeClr val="tx1"/>
              </a:solidFill>
            </a:endParaRPr>
          </a:p>
          <a:p>
            <a:r>
              <a:rPr lang="ro-RO" sz="1400" dirty="0">
                <a:solidFill>
                  <a:schemeClr val="tx1"/>
                </a:solidFill>
              </a:rPr>
              <a:t>(i) revizuirea procedurilor operaționale și consilierea cu privire la devierea de la proceduri și standarde.</a:t>
            </a:r>
            <a:endParaRPr lang="ro-RO" sz="1200" dirty="0">
              <a:solidFill>
                <a:schemeClr val="tx1"/>
              </a:solidFill>
            </a:endParaRPr>
          </a:p>
        </p:txBody>
      </p:sp>
      <p:sp>
        <p:nvSpPr>
          <p:cNvPr id="10" name="Rectangle 9"/>
          <p:cNvSpPr/>
          <p:nvPr/>
        </p:nvSpPr>
        <p:spPr>
          <a:xfrm>
            <a:off x="2153700" y="2256728"/>
            <a:ext cx="1806490" cy="29199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rgbClr val="0000FF"/>
                </a:solidFill>
              </a:rPr>
              <a:t>2421 </a:t>
            </a:r>
            <a:r>
              <a:rPr lang="en-US" sz="1200" b="1" dirty="0" err="1">
                <a:solidFill>
                  <a:srgbClr val="0000FF"/>
                </a:solidFill>
              </a:rPr>
              <a:t>Analişti</a:t>
            </a:r>
            <a:r>
              <a:rPr lang="en-US" sz="1200" b="1" dirty="0">
                <a:solidFill>
                  <a:srgbClr val="0000FF"/>
                </a:solidFill>
              </a:rPr>
              <a:t> de management </a:t>
            </a:r>
            <a:r>
              <a:rPr lang="en-US" sz="1200" b="1" dirty="0" err="1">
                <a:solidFill>
                  <a:srgbClr val="0000FF"/>
                </a:solidFill>
              </a:rPr>
              <a:t>şi</a:t>
            </a:r>
            <a:r>
              <a:rPr lang="en-US" sz="1200" b="1" dirty="0">
                <a:solidFill>
                  <a:srgbClr val="0000FF"/>
                </a:solidFill>
              </a:rPr>
              <a:t> </a:t>
            </a:r>
            <a:r>
              <a:rPr lang="en-US" sz="1200" b="1" dirty="0" err="1">
                <a:solidFill>
                  <a:srgbClr val="0000FF"/>
                </a:solidFill>
              </a:rPr>
              <a:t>organizare</a:t>
            </a:r>
            <a:endParaRPr lang="en-US" sz="1200" b="1" dirty="0">
              <a:solidFill>
                <a:srgbClr val="0000FF"/>
              </a:solidFill>
            </a:endParaRPr>
          </a:p>
          <a:p>
            <a:r>
              <a:rPr lang="en-US" sz="1200" b="1" dirty="0">
                <a:solidFill>
                  <a:schemeClr val="tx1"/>
                </a:solidFill>
              </a:rPr>
              <a:t>2422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domeniul</a:t>
            </a:r>
            <a:r>
              <a:rPr lang="en-US" sz="1200" b="1" dirty="0">
                <a:solidFill>
                  <a:schemeClr val="tx1"/>
                </a:solidFill>
              </a:rPr>
              <a:t> </a:t>
            </a:r>
            <a:r>
              <a:rPr lang="en-US" sz="1200" b="1" dirty="0" err="1">
                <a:solidFill>
                  <a:schemeClr val="tx1"/>
                </a:solidFill>
              </a:rPr>
              <a:t>politicilor</a:t>
            </a:r>
            <a:r>
              <a:rPr lang="en-US" sz="1200" b="1" dirty="0">
                <a:solidFill>
                  <a:schemeClr val="tx1"/>
                </a:solidFill>
              </a:rPr>
              <a:t> administrative</a:t>
            </a:r>
          </a:p>
          <a:p>
            <a:r>
              <a:rPr lang="en-US" sz="1200" b="1" dirty="0">
                <a:solidFill>
                  <a:schemeClr val="tx1"/>
                </a:solidFill>
              </a:rPr>
              <a:t>2423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domeniul</a:t>
            </a:r>
            <a:r>
              <a:rPr lang="en-US" sz="1200" b="1" dirty="0">
                <a:solidFill>
                  <a:schemeClr val="tx1"/>
                </a:solidFill>
              </a:rPr>
              <a:t> </a:t>
            </a:r>
            <a:r>
              <a:rPr lang="en-US" sz="1200" b="1" dirty="0" err="1">
                <a:solidFill>
                  <a:schemeClr val="tx1"/>
                </a:solidFill>
              </a:rPr>
              <a:t>resurselor</a:t>
            </a:r>
            <a:r>
              <a:rPr lang="en-US" sz="1200" b="1" dirty="0">
                <a:solidFill>
                  <a:schemeClr val="tx1"/>
                </a:solidFill>
              </a:rPr>
              <a:t> </a:t>
            </a:r>
            <a:r>
              <a:rPr lang="en-US" sz="1200" b="1" dirty="0" err="1">
                <a:solidFill>
                  <a:schemeClr val="tx1"/>
                </a:solidFill>
              </a:rPr>
              <a:t>umane</a:t>
            </a:r>
            <a:r>
              <a:rPr lang="en-US" sz="1200" b="1" dirty="0">
                <a:solidFill>
                  <a:schemeClr val="tx1"/>
                </a:solidFill>
              </a:rPr>
              <a:t> </a:t>
            </a:r>
            <a:r>
              <a:rPr lang="en-US" sz="1200" b="1" dirty="0" err="1">
                <a:solidFill>
                  <a:schemeClr val="tx1"/>
                </a:solidFill>
              </a:rPr>
              <a:t>şi</a:t>
            </a:r>
            <a:r>
              <a:rPr lang="en-US" sz="1200" b="1" dirty="0">
                <a:solidFill>
                  <a:schemeClr val="tx1"/>
                </a:solidFill>
              </a:rPr>
              <a:t> de personal</a:t>
            </a:r>
          </a:p>
          <a:p>
            <a:r>
              <a:rPr lang="en-US" sz="1200" b="1" dirty="0">
                <a:solidFill>
                  <a:schemeClr val="tx1"/>
                </a:solidFill>
              </a:rPr>
              <a:t>2424 </a:t>
            </a:r>
            <a:r>
              <a:rPr lang="en-US" sz="1200" b="1" dirty="0" err="1">
                <a:solidFill>
                  <a:schemeClr val="tx1"/>
                </a:solidFill>
              </a:rPr>
              <a:t>Specialişti</a:t>
            </a:r>
            <a:r>
              <a:rPr lang="en-US" sz="1200" b="1" dirty="0">
                <a:solidFill>
                  <a:schemeClr val="tx1"/>
                </a:solidFill>
              </a:rPr>
              <a:t> </a:t>
            </a:r>
            <a:r>
              <a:rPr lang="en-US" sz="1200" b="1" dirty="0" err="1">
                <a:solidFill>
                  <a:schemeClr val="tx1"/>
                </a:solidFill>
              </a:rPr>
              <a:t>în</a:t>
            </a:r>
            <a:r>
              <a:rPr lang="en-US" sz="1200" b="1" dirty="0">
                <a:solidFill>
                  <a:schemeClr val="tx1"/>
                </a:solidFill>
              </a:rPr>
              <a:t> </a:t>
            </a:r>
            <a:r>
              <a:rPr lang="en-US" sz="1200" b="1" dirty="0" err="1">
                <a:solidFill>
                  <a:schemeClr val="tx1"/>
                </a:solidFill>
              </a:rPr>
              <a:t>formarea</a:t>
            </a:r>
            <a:r>
              <a:rPr lang="en-US" sz="1200" b="1" dirty="0">
                <a:solidFill>
                  <a:schemeClr val="tx1"/>
                </a:solidFill>
              </a:rPr>
              <a:t> </a:t>
            </a:r>
            <a:r>
              <a:rPr lang="en-US" sz="1200" b="1" dirty="0" err="1">
                <a:solidFill>
                  <a:schemeClr val="tx1"/>
                </a:solidFill>
              </a:rPr>
              <a:t>şi</a:t>
            </a:r>
            <a:r>
              <a:rPr lang="en-US" sz="1200" b="1" dirty="0">
                <a:solidFill>
                  <a:schemeClr val="tx1"/>
                </a:solidFill>
              </a:rPr>
              <a:t> </a:t>
            </a:r>
            <a:r>
              <a:rPr lang="en-US" sz="1200" b="1" dirty="0" err="1">
                <a:solidFill>
                  <a:schemeClr val="tx1"/>
                </a:solidFill>
              </a:rPr>
              <a:t>dezvoltarea</a:t>
            </a:r>
            <a:r>
              <a:rPr lang="en-US" sz="1200" b="1" dirty="0">
                <a:solidFill>
                  <a:schemeClr val="tx1"/>
                </a:solidFill>
              </a:rPr>
              <a:t> </a:t>
            </a:r>
            <a:r>
              <a:rPr lang="en-US" sz="1200" b="1" dirty="0" err="1" smtClean="0">
                <a:solidFill>
                  <a:schemeClr val="tx1"/>
                </a:solidFill>
              </a:rPr>
              <a:t>personalului</a:t>
            </a:r>
            <a:endParaRPr lang="en-US" sz="1200" b="1" dirty="0">
              <a:solidFill>
                <a:schemeClr val="tx1"/>
              </a:solidFill>
            </a:endParaRPr>
          </a:p>
        </p:txBody>
      </p:sp>
      <p:cxnSp>
        <p:nvCxnSpPr>
          <p:cNvPr id="13" name="Straight Arrow Connector 12"/>
          <p:cNvCxnSpPr>
            <a:stCxn id="5" idx="3"/>
            <a:endCxn id="10" idx="1"/>
          </p:cNvCxnSpPr>
          <p:nvPr/>
        </p:nvCxnSpPr>
        <p:spPr>
          <a:xfrm>
            <a:off x="1691148" y="3716691"/>
            <a:ext cx="462552" cy="0"/>
          </a:xfrm>
          <a:prstGeom prst="straightConnector1">
            <a:avLst/>
          </a:prstGeom>
          <a:ln w="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129" y="1917545"/>
            <a:ext cx="1192143"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smtClean="0">
                <a:solidFill>
                  <a:srgbClr val="7030A0"/>
                </a:solidFill>
              </a:rPr>
              <a:t>ISCED-F</a:t>
            </a:r>
            <a:endParaRPr lang="en-US" b="1" dirty="0">
              <a:solidFill>
                <a:srgbClr val="7030A0"/>
              </a:solidFill>
            </a:endParaRPr>
          </a:p>
        </p:txBody>
      </p:sp>
      <p:sp>
        <p:nvSpPr>
          <p:cNvPr id="19" name="Rectangle 18"/>
          <p:cNvSpPr/>
          <p:nvPr/>
        </p:nvSpPr>
        <p:spPr>
          <a:xfrm>
            <a:off x="2161941" y="802076"/>
            <a:ext cx="1792897" cy="1319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rgbClr val="7030A0"/>
                </a:solidFill>
              </a:rPr>
              <a:t>COR</a:t>
            </a:r>
          </a:p>
          <a:p>
            <a:r>
              <a:rPr lang="ro-RO" sz="1200" b="1" dirty="0" smtClean="0">
                <a:solidFill>
                  <a:srgbClr val="7030A0"/>
                </a:solidFill>
              </a:rPr>
              <a:t>24 </a:t>
            </a:r>
            <a:r>
              <a:rPr lang="ro-RO" sz="1200" b="1" dirty="0">
                <a:solidFill>
                  <a:srgbClr val="7030A0"/>
                </a:solidFill>
              </a:rPr>
              <a:t>– Specialiști în domeniul administrativ-comercial</a:t>
            </a:r>
          </a:p>
          <a:p>
            <a:r>
              <a:rPr lang="ro-RO" sz="1200" b="1" dirty="0">
                <a:solidFill>
                  <a:srgbClr val="7030A0"/>
                </a:solidFill>
              </a:rPr>
              <a:t>242 – Specialiști în domeniul </a:t>
            </a:r>
            <a:r>
              <a:rPr lang="ro-RO" sz="1200" b="1" dirty="0" smtClean="0">
                <a:solidFill>
                  <a:srgbClr val="7030A0"/>
                </a:solidFill>
              </a:rPr>
              <a:t>administrativ</a:t>
            </a:r>
            <a:endParaRPr lang="ro-RO" sz="1200" b="1" dirty="0">
              <a:solidFill>
                <a:schemeClr val="tx1"/>
              </a:solidFill>
            </a:endParaRPr>
          </a:p>
        </p:txBody>
      </p:sp>
      <p:sp>
        <p:nvSpPr>
          <p:cNvPr id="20" name="Rectangle 19"/>
          <p:cNvSpPr/>
          <p:nvPr/>
        </p:nvSpPr>
        <p:spPr>
          <a:xfrm>
            <a:off x="5896271" y="778435"/>
            <a:ext cx="1792897" cy="5428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rPr>
              <a:t>Sarcini</a:t>
            </a:r>
          </a:p>
          <a:p>
            <a:pPr algn="ctr"/>
            <a:r>
              <a:rPr lang="ro-RO" sz="1600" b="1" dirty="0" smtClean="0">
                <a:solidFill>
                  <a:schemeClr val="tx1"/>
                </a:solidFill>
              </a:rPr>
              <a:t>ISCO-08</a:t>
            </a:r>
            <a:endParaRPr lang="ro-RO" sz="1600" b="1" dirty="0">
              <a:solidFill>
                <a:schemeClr val="tx1"/>
              </a:solidFill>
            </a:endParaRPr>
          </a:p>
        </p:txBody>
      </p:sp>
      <p:cxnSp>
        <p:nvCxnSpPr>
          <p:cNvPr id="25" name="Straight Arrow Connector 24"/>
          <p:cNvCxnSpPr/>
          <p:nvPr/>
        </p:nvCxnSpPr>
        <p:spPr>
          <a:xfrm>
            <a:off x="3954838" y="3648895"/>
            <a:ext cx="3657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1260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3288</TotalTime>
  <Words>3728</Words>
  <Application>Microsoft Office PowerPoint</Application>
  <PresentationFormat>Widescreen</PresentationFormat>
  <Paragraphs>384</Paragraphs>
  <Slides>18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Calibri Light</vt:lpstr>
      <vt:lpstr>Trebuchet MS</vt:lpstr>
      <vt:lpstr>Wingdings 3</vt:lpstr>
      <vt:lpstr>Custom Design</vt:lpstr>
      <vt:lpstr>Facet</vt:lpstr>
      <vt:lpstr>  Corelare  ISCED-F – ISCO-08 Asociația Faculțăților de Economie din România Predeal – 22.02.2019  </vt:lpstr>
      <vt:lpstr>Economie – Afaceri – Administrație – Management  și  Marketing </vt:lpstr>
      <vt:lpstr>PowerPoint Presentation</vt:lpstr>
      <vt:lpstr>Economiști - domenii licență - masterat </vt:lpstr>
      <vt:lpstr>Economie –Afaceri-Administrație –Management  și  Marketing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Profesioniști în Management, finanțe, contabilitate, marketing, vânzări, comerț – domenii de licență și masterat </vt:lpstr>
      <vt:lpstr>ISCO-ISCED-ESCO-QA-RI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Windows User</cp:lastModifiedBy>
  <cp:revision>259</cp:revision>
  <cp:lastPrinted>2019-02-11T07:35:03Z</cp:lastPrinted>
  <dcterms:created xsi:type="dcterms:W3CDTF">2017-03-29T09:54:16Z</dcterms:created>
  <dcterms:modified xsi:type="dcterms:W3CDTF">2019-05-10T12:41:31Z</dcterms:modified>
</cp:coreProperties>
</file>