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20"/>
  </p:notesMasterIdLst>
  <p:sldIdLst>
    <p:sldId id="256" r:id="rId3"/>
    <p:sldId id="271" r:id="rId4"/>
    <p:sldId id="283" r:id="rId5"/>
    <p:sldId id="290" r:id="rId6"/>
    <p:sldId id="291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289" r:id="rId19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356" y="2644271"/>
            <a:ext cx="9983586" cy="3196281"/>
          </a:xfrm>
        </p:spPr>
        <p:txBody>
          <a:bodyPr>
            <a:noAutofit/>
          </a:bodyPr>
          <a:lstStyle/>
          <a:p>
            <a:r>
              <a:rPr lang="ro-RO" sz="4400" b="1" dirty="0" smtClean="0"/>
              <a:t/>
            </a:r>
            <a:br>
              <a:rPr lang="ro-RO" sz="4400" b="1" dirty="0" smtClean="0"/>
            </a:br>
            <a:r>
              <a:rPr lang="ro-RO" sz="4400" b="1" dirty="0"/>
              <a:t/>
            </a:r>
            <a:br>
              <a:rPr lang="ro-RO" sz="4400" b="1" dirty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dirty="0" err="1" smtClean="0">
                <a:latin typeface="Arial" panose="020B0604020202020204" pitchFamily="34" charset="0"/>
              </a:rPr>
              <a:t>Corelarea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</a:rPr>
              <a:t>ISCED cu HG </a:t>
            </a:r>
            <a:r>
              <a:rPr lang="en-US" sz="4400" dirty="0" err="1">
                <a:latin typeface="Arial" panose="020B0604020202020204" pitchFamily="34" charset="0"/>
              </a:rPr>
              <a:t>privind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domeniile</a:t>
            </a:r>
            <a:r>
              <a:rPr lang="en-US" sz="4400" dirty="0">
                <a:latin typeface="Arial" panose="020B0604020202020204" pitchFamily="34" charset="0"/>
              </a:rPr>
              <a:t> de </a:t>
            </a:r>
            <a:r>
              <a:rPr lang="en-US" sz="4400" dirty="0" err="1" smtClean="0">
                <a:latin typeface="Arial" panose="020B0604020202020204" pitchFamily="34" charset="0"/>
              </a:rPr>
              <a:t>studii</a:t>
            </a:r>
            <a:r>
              <a:rPr lang="ro-RO" sz="4400" dirty="0" smtClean="0">
                <a:latin typeface="Arial" panose="020B0604020202020204" pitchFamily="34" charset="0"/>
              </a:rPr>
              <a:t>, </a:t>
            </a:r>
            <a:br>
              <a:rPr lang="ro-RO" sz="4400" dirty="0" smtClean="0">
                <a:latin typeface="Arial" panose="020B0604020202020204" pitchFamily="34" charset="0"/>
              </a:rPr>
            </a:br>
            <a:r>
              <a:rPr lang="ro-RO" sz="4400" dirty="0" smtClean="0">
                <a:latin typeface="Arial" panose="020B0604020202020204" pitchFamily="34" charset="0"/>
              </a:rPr>
              <a:t>pentru </a:t>
            </a:r>
            <a:br>
              <a:rPr lang="ro-RO" sz="4400" dirty="0" smtClean="0">
                <a:latin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</a:rPr>
              <a:t>UNIVERSITATEA DE VEST </a:t>
            </a:r>
            <a:r>
              <a:rPr lang="ro-RO" sz="4400" dirty="0" smtClean="0">
                <a:latin typeface="Arial" panose="020B0604020202020204" pitchFamily="34" charset="0"/>
              </a:rPr>
              <a:t/>
            </a:r>
            <a:br>
              <a:rPr lang="ro-RO" sz="4400" dirty="0" smtClean="0">
                <a:latin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</a:rPr>
              <a:t>DIN TI</a:t>
            </a:r>
            <a:r>
              <a:rPr lang="ro-RO" sz="4400" dirty="0" smtClean="0">
                <a:latin typeface="Arial" panose="020B0604020202020204" pitchFamily="34" charset="0"/>
              </a:rPr>
              <a:t>MIȘOARA</a:t>
            </a:r>
            <a:br>
              <a:rPr lang="ro-RO" sz="4400" dirty="0" smtClean="0">
                <a:latin typeface="Arial" panose="020B0604020202020204" pitchFamily="34" charset="0"/>
              </a:rPr>
            </a:br>
            <a:r>
              <a:rPr lang="ro-RO" sz="4400" dirty="0">
                <a:latin typeface="Arial" panose="020B0604020202020204" pitchFamily="34" charset="0"/>
              </a:rPr>
              <a:t/>
            </a:r>
            <a:br>
              <a:rPr lang="ro-RO" sz="4400" dirty="0">
                <a:latin typeface="Arial" panose="020B0604020202020204" pitchFamily="34" charset="0"/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4400" b="1" dirty="0" smtClean="0"/>
              <a:t> 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210" y="5606302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780912"/>
              </p:ext>
            </p:extLst>
          </p:nvPr>
        </p:nvGraphicFramePr>
        <p:xfrm>
          <a:off x="490821" y="1703697"/>
          <a:ext cx="11210357" cy="433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657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 și informatică de gestiune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 și bănci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 publică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4</a:t>
            </a:r>
            <a:r>
              <a:rPr lang="ro-RO" sz="4000" dirty="0" smtClean="0"/>
              <a:t> - </a:t>
            </a:r>
            <a:r>
              <a:rPr lang="en-US" sz="4000" dirty="0" smtClean="0"/>
              <a:t>AFACERI, ADMINISTRAŢIE ŞI DREPT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20421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268035"/>
              </p:ext>
            </p:extLst>
          </p:nvPr>
        </p:nvGraphicFramePr>
        <p:xfrm>
          <a:off x="490821" y="1567795"/>
          <a:ext cx="11210357" cy="433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657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0413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serviciilor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8717571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866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4</a:t>
            </a:r>
            <a:r>
              <a:rPr lang="ro-RO" sz="4000" dirty="0" smtClean="0"/>
              <a:t> - </a:t>
            </a:r>
            <a:r>
              <a:rPr lang="en-US" sz="4000" dirty="0" smtClean="0"/>
              <a:t>AFACERI, ADMINISTRAŢIE ŞI DREPT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7477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010987"/>
              </p:ext>
            </p:extLst>
          </p:nvPr>
        </p:nvGraphicFramePr>
        <p:xfrm>
          <a:off x="490821" y="1567797"/>
          <a:ext cx="11210357" cy="505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1949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157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4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Biochemistry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fizice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Chimie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Chemistry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fizice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Chimie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Chemistry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8995042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9749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5</a:t>
            </a:r>
            <a:r>
              <a:rPr lang="ro-RO" sz="4000" dirty="0" smtClean="0"/>
              <a:t> - </a:t>
            </a:r>
            <a:r>
              <a:rPr lang="en-US" sz="4000" dirty="0" smtClean="0"/>
              <a:t>ŞTIINŢELE NATURII, MATEMATICĂ ŞI STATISTICĂ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52033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804654"/>
              </p:ext>
            </p:extLst>
          </p:nvPr>
        </p:nvGraphicFramePr>
        <p:xfrm>
          <a:off x="490821" y="1567797"/>
          <a:ext cx="11210357" cy="505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1949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157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4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Cartografie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Planificare teritorială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8995042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9749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5</a:t>
            </a:r>
            <a:r>
              <a:rPr lang="ro-RO" sz="4000" dirty="0" smtClean="0"/>
              <a:t> - </a:t>
            </a:r>
            <a:r>
              <a:rPr lang="en-US" sz="4000" dirty="0" smtClean="0"/>
              <a:t>ŞTIINŢELE NATURII, MATEMATICĂ ŞI STATISTICĂ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0114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335692"/>
              </p:ext>
            </p:extLst>
          </p:nvPr>
        </p:nvGraphicFramePr>
        <p:xfrm>
          <a:off x="490821" y="1567797"/>
          <a:ext cx="11210357" cy="505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1949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157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4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fizice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 medicală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 informatică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(Mathematics and statistics)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(Mathematics)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Matematici aplicate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8995042"/>
                  </a:ext>
                </a:extLst>
              </a:tr>
              <a:tr h="7342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9749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5</a:t>
            </a:r>
            <a:r>
              <a:rPr lang="ro-RO" sz="4000" dirty="0" smtClean="0"/>
              <a:t> - </a:t>
            </a:r>
            <a:r>
              <a:rPr lang="en-US" sz="4000" dirty="0" smtClean="0"/>
              <a:t>ŞTIINŢELE NATURII, MATEMATICĂ ŞI STATISTICĂ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33820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993703"/>
              </p:ext>
            </p:extLst>
          </p:nvPr>
        </p:nvGraphicFramePr>
        <p:xfrm>
          <a:off x="490821" y="1480710"/>
          <a:ext cx="11210357" cy="5319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1529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157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89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11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 and applications development and analysis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1111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Tehnologia informaţiei şi comunicaţiilor (TIC)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(Information and Communication Technologies (ICTs) 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 and applications development and analysis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25281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(TIC)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ICTs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(0688 Programe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calificări interdisciplinare care implică tehnologia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6</a:t>
            </a:r>
            <a:r>
              <a:rPr lang="ro-RO" sz="4000" dirty="0" smtClean="0"/>
              <a:t> - </a:t>
            </a:r>
            <a:r>
              <a:rPr lang="fr-FR" sz="4000" dirty="0" err="1"/>
              <a:t>Tehnologia</a:t>
            </a:r>
            <a:r>
              <a:rPr lang="fr-FR" sz="4000" dirty="0"/>
              <a:t> </a:t>
            </a:r>
            <a:r>
              <a:rPr lang="fr-FR" sz="4000" dirty="0" err="1"/>
              <a:t>informaţiei</a:t>
            </a:r>
            <a:r>
              <a:rPr lang="fr-FR" sz="4000" dirty="0"/>
              <a:t> </a:t>
            </a:r>
            <a:r>
              <a:rPr lang="fr-FR" sz="4000" dirty="0" err="1"/>
              <a:t>şi</a:t>
            </a:r>
            <a:r>
              <a:rPr lang="fr-FR" sz="4000" dirty="0"/>
              <a:t> </a:t>
            </a:r>
            <a:r>
              <a:rPr lang="fr-FR" sz="4000" dirty="0" err="1"/>
              <a:t>comunicaţiilor</a:t>
            </a:r>
            <a:r>
              <a:rPr lang="fr-FR" sz="4000" dirty="0"/>
              <a:t> (TIC)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47183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257898"/>
              </p:ext>
            </p:extLst>
          </p:nvPr>
        </p:nvGraphicFramePr>
        <p:xfrm>
          <a:off x="490821" y="2142561"/>
          <a:ext cx="11194156" cy="2712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1529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9956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89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11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motricitate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1111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0923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consiliere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counselling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199" y="1483775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9</a:t>
            </a:r>
            <a:r>
              <a:rPr lang="ro-RO" sz="4000" dirty="0" smtClean="0"/>
              <a:t> - </a:t>
            </a:r>
            <a:r>
              <a:rPr lang="en-US" sz="4000" dirty="0" smtClean="0"/>
              <a:t>SĂNĂTATE ŞI ASISTENŢĂ SOCIAL</a:t>
            </a:r>
            <a:r>
              <a:rPr lang="ro-RO" sz="4000" dirty="0" smtClean="0"/>
              <a:t>Ă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1051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17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 smtClean="0"/>
              <a:t>04 </a:t>
            </a:r>
            <a:r>
              <a:rPr lang="en-US" b="1" i="1" dirty="0" err="1" smtClean="0"/>
              <a:t>Afaceri</a:t>
            </a:r>
            <a:r>
              <a:rPr lang="en-US" b="1" i="1" dirty="0" smtClean="0"/>
              <a:t>, </a:t>
            </a:r>
            <a:r>
              <a:rPr lang="en-US" b="1" i="1" dirty="0" err="1" smtClean="0"/>
              <a:t>administraţie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 smtClean="0"/>
              <a:t>05 </a:t>
            </a:r>
            <a:r>
              <a:rPr lang="en-US" b="1" i="1" dirty="0" err="1" smtClean="0"/>
              <a:t>Ştiinţele</a:t>
            </a:r>
            <a:r>
              <a:rPr lang="en-US" b="1" i="1" dirty="0" smtClean="0"/>
              <a:t> </a:t>
            </a:r>
            <a:r>
              <a:rPr lang="en-US" b="1" i="1" dirty="0" err="1" smtClean="0"/>
              <a:t>naturii</a:t>
            </a:r>
            <a:r>
              <a:rPr lang="en-US" b="1" i="1" dirty="0" smtClean="0"/>
              <a:t>, </a:t>
            </a:r>
            <a:r>
              <a:rPr lang="en-US" b="1" i="1" dirty="0" err="1" smtClean="0"/>
              <a:t>matematică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statistică</a:t>
            </a:r>
            <a:endParaRPr lang="ro-RO" b="1" i="1" dirty="0" smtClean="0"/>
          </a:p>
          <a:p>
            <a:r>
              <a:rPr lang="fr-FR" b="1" i="1" dirty="0" smtClean="0"/>
              <a:t>06 </a:t>
            </a:r>
            <a:r>
              <a:rPr lang="fr-FR" b="1" i="1" dirty="0" err="1" smtClean="0"/>
              <a:t>Tehnologia</a:t>
            </a:r>
            <a:r>
              <a:rPr lang="fr-FR" b="1" i="1" dirty="0" smtClean="0"/>
              <a:t> </a:t>
            </a:r>
            <a:r>
              <a:rPr lang="fr-FR" b="1" i="1" dirty="0" err="1" smtClean="0"/>
              <a:t>informaţiei</a:t>
            </a:r>
            <a:r>
              <a:rPr lang="fr-FR" b="1" i="1" dirty="0" smtClean="0"/>
              <a:t> </a:t>
            </a:r>
            <a:r>
              <a:rPr lang="fr-FR" b="1" i="1" dirty="0" err="1" smtClean="0"/>
              <a:t>şi</a:t>
            </a:r>
            <a:r>
              <a:rPr lang="fr-FR" b="1" i="1" dirty="0" smtClean="0"/>
              <a:t> </a:t>
            </a:r>
            <a:r>
              <a:rPr lang="fr-FR" b="1" i="1" dirty="0" err="1" smtClean="0"/>
              <a:t>comunicaţiilor</a:t>
            </a:r>
            <a:r>
              <a:rPr lang="fr-FR" b="1" i="1" dirty="0" smtClean="0"/>
              <a:t> (TIC)</a:t>
            </a:r>
            <a:endParaRPr lang="ro-RO" b="1" i="1" dirty="0" smtClean="0"/>
          </a:p>
          <a:p>
            <a:r>
              <a:rPr lang="en-US" dirty="0" smtClean="0"/>
              <a:t>07 </a:t>
            </a:r>
            <a:r>
              <a:rPr lang="en-US" dirty="0" err="1" smtClean="0"/>
              <a:t>Inginerie</a:t>
            </a:r>
            <a:r>
              <a:rPr lang="en-US" dirty="0" smtClean="0"/>
              <a:t>, </a:t>
            </a:r>
            <a:r>
              <a:rPr lang="en-US" dirty="0" err="1" smtClean="0"/>
              <a:t>producţie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construcţii</a:t>
            </a:r>
            <a:endParaRPr lang="ro-RO" dirty="0" smtClean="0"/>
          </a:p>
          <a:p>
            <a:r>
              <a:rPr lang="en-US" dirty="0" smtClean="0"/>
              <a:t>08 </a:t>
            </a:r>
            <a:r>
              <a:rPr lang="en-US" dirty="0" err="1" smtClean="0"/>
              <a:t>Agricultură</a:t>
            </a:r>
            <a:r>
              <a:rPr lang="en-US" dirty="0" smtClean="0"/>
              <a:t>, </a:t>
            </a:r>
            <a:r>
              <a:rPr lang="en-US" dirty="0" err="1" smtClean="0"/>
              <a:t>silvicultură</a:t>
            </a:r>
            <a:r>
              <a:rPr lang="en-US" dirty="0" smtClean="0"/>
              <a:t>, </a:t>
            </a:r>
            <a:r>
              <a:rPr lang="en-US" dirty="0" err="1" smtClean="0"/>
              <a:t>piscicultură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ştiinţe</a:t>
            </a:r>
            <a:r>
              <a:rPr lang="en-US" dirty="0" smtClean="0"/>
              <a:t> </a:t>
            </a:r>
            <a:r>
              <a:rPr lang="en-US" dirty="0" err="1" smtClean="0"/>
              <a:t>veterinare</a:t>
            </a:r>
            <a:endParaRPr lang="ro-RO" dirty="0" smtClean="0"/>
          </a:p>
          <a:p>
            <a:r>
              <a:rPr lang="en-US" b="1" i="1" dirty="0" smtClean="0"/>
              <a:t>09 </a:t>
            </a:r>
            <a:r>
              <a:rPr lang="en-US" b="1" i="1" dirty="0" err="1" smtClean="0"/>
              <a:t>Sănătate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asistenţă</a:t>
            </a:r>
            <a:r>
              <a:rPr lang="en-US" b="1" i="1" dirty="0" smtClean="0"/>
              <a:t> social</a:t>
            </a:r>
            <a:r>
              <a:rPr lang="ro-RO" b="1" i="1" dirty="0" smtClean="0"/>
              <a:t>ă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Servic</a:t>
            </a:r>
            <a:r>
              <a:rPr lang="ro-RO" dirty="0" smtClean="0"/>
              <a:t>ii</a:t>
            </a:r>
            <a:endParaRPr lang="en-US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smtClean="0"/>
              <a:t>Bold</a:t>
            </a:r>
            <a:r>
              <a:rPr lang="ro-RO" sz="1900" b="1" i="1" dirty="0" smtClean="0"/>
              <a:t>ui</a:t>
            </a:r>
            <a:r>
              <a:rPr lang="en-US" sz="1900" b="1" i="1" dirty="0" smtClean="0"/>
              <a:t>t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se regăsește</a:t>
            </a:r>
            <a:r>
              <a:rPr lang="en-US" sz="1900" b="1" i="1" dirty="0" smtClean="0"/>
              <a:t> la </a:t>
            </a:r>
            <a:r>
              <a:rPr lang="en-US" sz="1900" b="1" i="1" dirty="0" err="1" smtClean="0"/>
              <a:t>Universitatea</a:t>
            </a:r>
            <a:r>
              <a:rPr lang="en-US" sz="1900" b="1" i="1" dirty="0" smtClean="0"/>
              <a:t> de Vest din </a:t>
            </a:r>
            <a:r>
              <a:rPr lang="en-US" sz="1900" b="1" i="1" dirty="0" err="1" smtClean="0"/>
              <a:t>Timi</a:t>
            </a:r>
            <a:r>
              <a:rPr lang="ro-RO" sz="1900" b="1" i="1" dirty="0" smtClean="0"/>
              <a:t>ș</a:t>
            </a:r>
            <a:r>
              <a:rPr lang="en-US" sz="1900" b="1" i="1" dirty="0" err="1" smtClean="0"/>
              <a:t>oara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ro-RO" sz="4800" dirty="0" smtClean="0"/>
              <a:t>Universitatea de Vest din Timișoara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800464"/>
              </p:ext>
            </p:extLst>
          </p:nvPr>
        </p:nvGraphicFramePr>
        <p:xfrm>
          <a:off x="529668" y="1451984"/>
          <a:ext cx="11296573" cy="526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52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2445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179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93495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112900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84036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079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8471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0475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327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4082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0298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071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729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 educaţionale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(Education)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8386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(Education)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fără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without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Psihopedagogie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8386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(Education)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 educaţionale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(Education)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 fizică și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sportivă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8386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(Education)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Formarea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cadrelor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anumită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4857693"/>
                  </a:ext>
                </a:extLst>
              </a:tr>
              <a:tr h="8386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Formarea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cadrelor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anumită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310803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150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1</a:t>
            </a:r>
            <a:r>
              <a:rPr lang="ro-RO" sz="4000" dirty="0" smtClean="0"/>
              <a:t> - </a:t>
            </a:r>
            <a:r>
              <a:rPr lang="en-US" sz="4000" dirty="0" smtClean="0"/>
              <a:t>EDUCA</a:t>
            </a:r>
            <a:r>
              <a:rPr lang="ro-RO" sz="4000" dirty="0" smtClean="0"/>
              <a:t>ȚIE</a:t>
            </a:r>
            <a:r>
              <a:rPr lang="en-US" sz="4000" b="1" i="1" dirty="0" smtClean="0"/>
              <a:t> 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6667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395140"/>
              </p:ext>
            </p:extLst>
          </p:nvPr>
        </p:nvGraphicFramePr>
        <p:xfrm>
          <a:off x="490821" y="1451151"/>
          <a:ext cx="11210357" cy="501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60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decorative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restaurare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Ceramică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-metal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739918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03489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2</a:t>
            </a:r>
            <a:r>
              <a:rPr lang="ro-RO" sz="4000" dirty="0" smtClean="0"/>
              <a:t> - </a:t>
            </a:r>
            <a:r>
              <a:rPr lang="en-US" sz="4000" dirty="0" smtClean="0"/>
              <a:t>ARTE ŞI ŞTIINŢE UMANISTE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8225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093295"/>
              </p:ext>
            </p:extLst>
          </p:nvPr>
        </p:nvGraphicFramePr>
        <p:xfrm>
          <a:off x="490821" y="1451151"/>
          <a:ext cx="11210357" cy="501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60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(Music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(Arts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Muzica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(Music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 muzicală - canto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Muzica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(Music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 muzicală - instrumente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pastorală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umaniste (excepţie limbile străine)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(Humanities (excluding languages))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archaeology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739918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excepţie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străine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excluding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Philosophy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03489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2</a:t>
            </a:r>
            <a:r>
              <a:rPr lang="ro-RO" sz="4000" dirty="0" smtClean="0"/>
              <a:t> - </a:t>
            </a:r>
            <a:r>
              <a:rPr lang="en-US" sz="4000" dirty="0" smtClean="0"/>
              <a:t>ARTE ŞI ŞTIINŢE UMANISTE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21529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661057"/>
              </p:ext>
            </p:extLst>
          </p:nvPr>
        </p:nvGraphicFramePr>
        <p:xfrm>
          <a:off x="490821" y="1451151"/>
          <a:ext cx="11210357" cy="5108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60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 și literatură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clasică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 și literatura română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vestimentar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design interior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design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Fashion, interior and industrial design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design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vestimentar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739918"/>
                  </a:ext>
                </a:extLst>
              </a:tr>
              <a:tr h="7165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Muzica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(Music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Teatru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actorie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03489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2</a:t>
            </a:r>
            <a:r>
              <a:rPr lang="ro-RO" sz="4000" dirty="0" smtClean="0"/>
              <a:t> - </a:t>
            </a:r>
            <a:r>
              <a:rPr lang="en-US" sz="4000" dirty="0" smtClean="0"/>
              <a:t>ARTE ŞI ŞTIINŢE UMANISTE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298537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547613"/>
              </p:ext>
            </p:extLst>
          </p:nvPr>
        </p:nvGraphicFramePr>
        <p:xfrm>
          <a:off x="490821" y="1451151"/>
          <a:ext cx="11210357" cy="5270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524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52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comunicare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52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 şi comportamentale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and behavioural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și afaceri internaționale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52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52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52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 şi comportamentale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and behavioural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739918"/>
                  </a:ext>
                </a:extLst>
              </a:tr>
              <a:tr h="752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03489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3</a:t>
            </a:r>
            <a:r>
              <a:rPr lang="ro-RO" sz="4000" dirty="0" smtClean="0"/>
              <a:t> - ȘTIINȚE SOCIALE, JURNALISM ȘI INFORMAȚII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2475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728191"/>
              </p:ext>
            </p:extLst>
          </p:nvPr>
        </p:nvGraphicFramePr>
        <p:xfrm>
          <a:off x="490821" y="1451149"/>
          <a:ext cx="11210357" cy="49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06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07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 umane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07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 culturale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 culturale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807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reportaje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reporting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807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reportaje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reporting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868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0322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Biblioteconomie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informării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arhivistică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Library, information and archival 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informării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73991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3</a:t>
            </a:r>
            <a:r>
              <a:rPr lang="ro-RO" sz="4000" dirty="0" smtClean="0"/>
              <a:t> - ȘTIINȚE SOCIALE, JURNALISM ȘI INFORMAȚII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0161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3621</Words>
  <Application>Microsoft Office PowerPoint</Application>
  <PresentationFormat>Widescreen</PresentationFormat>
  <Paragraphs>935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Corelarea ISCED cu HG privind domeniile de studii,  pentru  UNIVERSITATEA DE VEST  DIN TIMIȘOARA    </vt:lpstr>
      <vt:lpstr>ISCED–F – DOMENII LARGI </vt:lpstr>
      <vt:lpstr>Universitatea de Vest din Timișoara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ANC</dc:creator>
  <cp:lastModifiedBy>Windows User</cp:lastModifiedBy>
  <cp:revision>299</cp:revision>
  <dcterms:modified xsi:type="dcterms:W3CDTF">2019-06-10T09:17:49Z</dcterms:modified>
</cp:coreProperties>
</file>