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48" r:id="rId1"/>
    <p:sldMasterId id="2147483649" r:id="rId2"/>
  </p:sldMasterIdLst>
  <p:notesMasterIdLst>
    <p:notesMasterId r:id="rId27"/>
  </p:notesMasterIdLst>
  <p:sldIdLst>
    <p:sldId id="256" r:id="rId3"/>
    <p:sldId id="271" r:id="rId4"/>
    <p:sldId id="283" r:id="rId5"/>
    <p:sldId id="284" r:id="rId6"/>
    <p:sldId id="288" r:id="rId7"/>
    <p:sldId id="290" r:id="rId8"/>
    <p:sldId id="291" r:id="rId9"/>
    <p:sldId id="292" r:id="rId10"/>
    <p:sldId id="293" r:id="rId11"/>
    <p:sldId id="294" r:id="rId12"/>
    <p:sldId id="295" r:id="rId13"/>
    <p:sldId id="296" r:id="rId14"/>
    <p:sldId id="307" r:id="rId15"/>
    <p:sldId id="297" r:id="rId16"/>
    <p:sldId id="308" r:id="rId17"/>
    <p:sldId id="298" r:id="rId18"/>
    <p:sldId id="299" r:id="rId19"/>
    <p:sldId id="300" r:id="rId20"/>
    <p:sldId id="301" r:id="rId21"/>
    <p:sldId id="302" r:id="rId22"/>
    <p:sldId id="303" r:id="rId23"/>
    <p:sldId id="304" r:id="rId24"/>
    <p:sldId id="305" r:id="rId25"/>
    <p:sldId id="289" r:id="rId26"/>
  </p:sldIdLst>
  <p:sldSz cx="12192000" cy="6858000"/>
  <p:notesSz cx="6797675" cy="9926638"/>
  <p:defaultTextStyle>
    <a:defPPr lvl="0">
      <a:defRPr lang="en-US"/>
    </a:defPPr>
    <a:lvl1pPr marL="0" lv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lvl="1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lvl="2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lvl="3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lvl="4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lvl="5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lvl="6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lvl="7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lvl="8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E6991665-4863-49FC-B960-265F7E23DF46}">
  <a:tblStyle styleId="{E6991665-4863-49FC-B960-265F7E23DF46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9EFF7"/>
          </a:solidFill>
        </a:fill>
      </a:tcStyle>
    </a:wholeTbl>
    <a:band1H>
      <a:tcTxStyle/>
      <a:tcStyle>
        <a:tcBdr/>
        <a:fill>
          <a:solidFill>
            <a:srgbClr val="D0DEEF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D0DEEF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21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58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B0092C-C474-4DA2-A304-7A4593990746}" type="datetimeFigureOut">
              <a:rPr lang="en-US" smtClean="0"/>
              <a:t>5/22/2019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39838"/>
            <a:ext cx="5956300" cy="33512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5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28584"/>
            <a:ext cx="2945659" cy="4980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4" y="9428584"/>
            <a:ext cx="2945659" cy="4980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BB175B-D5B8-47E6-B844-44BCF45353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4226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7BB175B-D5B8-47E6-B844-44BCF453536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37272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FCCBF-6F67-4A76-85F8-D7CD9F23D297}" type="datetimeFigureOut">
              <a:rPr lang="en-US" smtClean="0"/>
              <a:t>5/22/2019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35D20-1B4F-40B4-ACBC-7EE70A787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5859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FCCBF-6F67-4A76-85F8-D7CD9F23D297}" type="datetimeFigureOut">
              <a:rPr lang="en-US" smtClean="0"/>
              <a:t>5/22/2019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35D20-1B4F-40B4-ACBC-7EE70A787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0903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FCCBF-6F67-4A76-85F8-D7CD9F23D297}" type="datetimeFigureOut">
              <a:rPr lang="en-US" smtClean="0"/>
              <a:t>5/22/2019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35D20-1B4F-40B4-ACBC-7EE70A787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55322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01022-D706-4DF2-84BD-BC11A857800E}" type="datetime1">
              <a:rPr lang="en-US" smtClean="0"/>
              <a:t>5/22/2019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0D555-AD09-4184-8F27-884809BFB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1092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E8BBD-F4B1-4CC1-A8B2-F2CB485F3FCC}" type="datetime1">
              <a:rPr lang="en-US" smtClean="0"/>
              <a:t>5/22/2019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0D555-AD09-4184-8F27-884809BFB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6855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BC6FD-9E87-4782-9CA3-4B50A731DF66}" type="datetime1">
              <a:rPr lang="en-US" smtClean="0"/>
              <a:t>5/22/2019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0D555-AD09-4184-8F27-884809BFB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83392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77C3C-C6F9-4E57-A3AC-3310D6ACE69F}" type="datetime1">
              <a:rPr lang="en-US" smtClean="0"/>
              <a:t>5/22/2019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0D555-AD09-4184-8F27-884809BFB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20847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E76E7-1E2A-4BC1-B0C3-C952144415E6}" type="datetime1">
              <a:rPr lang="en-US" smtClean="0"/>
              <a:t>5/22/2019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0D555-AD09-4184-8F27-884809BFB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90791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D92E0-18BB-4DC1-8CA4-6F28E890039D}" type="datetime1">
              <a:rPr lang="en-US" smtClean="0"/>
              <a:t>5/22/2019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0D555-AD09-4184-8F27-884809BFB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882341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3E485-F745-430E-89DC-7D25E879BA10}" type="datetime1">
              <a:rPr lang="en-US" smtClean="0"/>
              <a:t>5/22/2019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0D555-AD09-4184-8F27-884809BFB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837415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8611E-DD3C-427A-84EB-276280856405}" type="datetime1">
              <a:rPr lang="en-US" smtClean="0"/>
              <a:t>5/22/2019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0D555-AD09-4184-8F27-884809BFB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22695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FCCBF-6F67-4A76-85F8-D7CD9F23D297}" type="datetimeFigureOut">
              <a:rPr lang="en-US" smtClean="0"/>
              <a:t>5/22/2019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35D20-1B4F-40B4-ACBC-7EE70A787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43565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BA2A3-5110-4CC9-998A-2A5DC1E87752}" type="datetime1">
              <a:rPr lang="en-US" smtClean="0"/>
              <a:t>5/22/2019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0D555-AD09-4184-8F27-884809BFB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01591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5B058-50BC-4C9E-8A33-88DA2126ABCB}" type="datetime1">
              <a:rPr lang="en-US" smtClean="0"/>
              <a:t>5/22/2019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0D555-AD09-4184-8F27-884809BFB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81401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5FEEF-02F7-4D25-90AF-247FE1723B12}" type="datetime1">
              <a:rPr lang="en-US" smtClean="0"/>
              <a:t>5/22/2019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0D555-AD09-4184-8F27-884809BFB0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614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FCCBF-6F67-4A76-85F8-D7CD9F23D297}" type="datetimeFigureOut">
              <a:rPr lang="en-US" smtClean="0"/>
              <a:t>5/22/2019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35D20-1B4F-40B4-ACBC-7EE70A787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5502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FCCBF-6F67-4A76-85F8-D7CD9F23D297}" type="datetimeFigureOut">
              <a:rPr lang="en-US" smtClean="0"/>
              <a:t>5/22/2019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35D20-1B4F-40B4-ACBC-7EE70A787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6912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FCCBF-6F67-4A76-85F8-D7CD9F23D297}" type="datetimeFigureOut">
              <a:rPr lang="en-US" smtClean="0"/>
              <a:t>5/22/2019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35D20-1B4F-40B4-ACBC-7EE70A787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97754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FCCBF-6F67-4A76-85F8-D7CD9F23D297}" type="datetimeFigureOut">
              <a:rPr lang="en-US" smtClean="0"/>
              <a:t>5/22/2019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35D20-1B4F-40B4-ACBC-7EE70A787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4480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FCCBF-6F67-4A76-85F8-D7CD9F23D297}" type="datetimeFigureOut">
              <a:rPr lang="en-US" smtClean="0"/>
              <a:t>5/22/2019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35D20-1B4F-40B4-ACBC-7EE70A787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798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FCCBF-6F67-4A76-85F8-D7CD9F23D297}" type="datetimeFigureOut">
              <a:rPr lang="en-US" smtClean="0"/>
              <a:t>5/22/2019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35D20-1B4F-40B4-ACBC-7EE70A787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3588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FCCBF-6F67-4A76-85F8-D7CD9F23D297}" type="datetimeFigureOut">
              <a:rPr lang="en-US" smtClean="0"/>
              <a:t>5/22/2019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E35D20-1B4F-40B4-ACBC-7EE70A7879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1301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5FCCBF-6F67-4A76-85F8-D7CD9F23D297}" type="datetimeFigureOut">
              <a:rPr lang="en-US" smtClean="0"/>
              <a:t>5/22/2019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E35D20-1B4F-40B4-ACBC-7EE70A78792A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/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562" y="122036"/>
            <a:ext cx="3387090" cy="719455"/>
          </a:xfrm>
          <a:prstGeom prst="rect">
            <a:avLst/>
          </a:prstGeom>
        </p:spPr>
      </p:pic>
      <p:pic>
        <p:nvPicPr>
          <p:cNvPr id="8" name="Picture 7"/>
          <p:cNvPicPr/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7487" y="158548"/>
            <a:ext cx="1504950" cy="646430"/>
          </a:xfrm>
          <a:prstGeom prst="rect">
            <a:avLst/>
          </a:prstGeom>
        </p:spPr>
      </p:pic>
      <p:pic>
        <p:nvPicPr>
          <p:cNvPr id="9" name="Picture 8" descr="C:\Users\Drivers\Documents\My Documents\2019\ianuarie - aprilie\RO PRES\RO\_LOGO\LOGO - FULL VERSION\CMYK\JPG\Logo-RO-FULL-CMYK.jpg"/>
          <p:cNvPicPr/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7828" y="158548"/>
            <a:ext cx="1829435" cy="7556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37483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34" r:id="rId1"/>
    <p:sldLayoutId id="2147484235" r:id="rId2"/>
    <p:sldLayoutId id="2147484236" r:id="rId3"/>
    <p:sldLayoutId id="2147484237" r:id="rId4"/>
    <p:sldLayoutId id="2147484238" r:id="rId5"/>
    <p:sldLayoutId id="2147484239" r:id="rId6"/>
    <p:sldLayoutId id="2147484240" r:id="rId7"/>
    <p:sldLayoutId id="2147484241" r:id="rId8"/>
    <p:sldLayoutId id="2147484242" r:id="rId9"/>
    <p:sldLayoutId id="2147484243" r:id="rId10"/>
    <p:sldLayoutId id="2147484244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5FCCBF-6F67-4A76-85F8-D7CD9F23D297}" type="datetimeFigureOut">
              <a:rPr lang="en-US" smtClean="0"/>
              <a:t>5/22/2019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E35D20-1B4F-40B4-ACBC-7EE70A78792A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/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6654" y="155364"/>
            <a:ext cx="3387090" cy="719455"/>
          </a:xfrm>
          <a:prstGeom prst="rect">
            <a:avLst/>
          </a:prstGeom>
        </p:spPr>
      </p:pic>
      <p:pic>
        <p:nvPicPr>
          <p:cNvPr id="8" name="Picture 7"/>
          <p:cNvPicPr/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8579" y="191876"/>
            <a:ext cx="1504950" cy="646430"/>
          </a:xfrm>
          <a:prstGeom prst="rect">
            <a:avLst/>
          </a:prstGeom>
        </p:spPr>
      </p:pic>
      <p:pic>
        <p:nvPicPr>
          <p:cNvPr id="9" name="Picture 8" descr="C:\Users\Drivers\Documents\My Documents\2019\ianuarie - aprilie\RO PRES\RO\_LOGO\LOGO - FULL VERSION\CMYK\JPG\Logo-RO-FULL-CMYK.jpg"/>
          <p:cNvPicPr/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48920" y="191876"/>
            <a:ext cx="1829435" cy="7556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738708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22" r:id="rId1"/>
    <p:sldLayoutId id="2147484323" r:id="rId2"/>
    <p:sldLayoutId id="2147484324" r:id="rId3"/>
    <p:sldLayoutId id="2147484325" r:id="rId4"/>
    <p:sldLayoutId id="2147484326" r:id="rId5"/>
    <p:sldLayoutId id="2147484327" r:id="rId6"/>
    <p:sldLayoutId id="2147484328" r:id="rId7"/>
    <p:sldLayoutId id="2147484329" r:id="rId8"/>
    <p:sldLayoutId id="2147484330" r:id="rId9"/>
    <p:sldLayoutId id="2147484331" r:id="rId10"/>
    <p:sldLayoutId id="214748433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mailto:office@anc.edu.ro" TargetMode="Externa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396" y="3001323"/>
            <a:ext cx="9983586" cy="3196281"/>
          </a:xfrm>
        </p:spPr>
        <p:txBody>
          <a:bodyPr>
            <a:normAutofit fontScale="90000"/>
          </a:bodyPr>
          <a:lstStyle/>
          <a:p>
            <a:r>
              <a:rPr lang="ro-RO" b="1" dirty="0" smtClean="0"/>
              <a:t/>
            </a:r>
            <a:br>
              <a:rPr lang="ro-RO" b="1" dirty="0" smtClean="0"/>
            </a:br>
            <a:r>
              <a:rPr lang="ro-RO" b="1" dirty="0"/>
              <a:t/>
            </a:r>
            <a:br>
              <a:rPr lang="ro-RO" b="1" dirty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/>
              <a:t/>
            </a:r>
            <a:br>
              <a:rPr lang="en-US" b="1" dirty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/>
              <a:t/>
            </a:r>
            <a:br>
              <a:rPr lang="en-US" b="1" dirty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/>
              <a:t/>
            </a:r>
            <a:br>
              <a:rPr lang="en-US" b="1" dirty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dirty="0" err="1">
                <a:solidFill>
                  <a:srgbClr val="222222"/>
                </a:solidFill>
                <a:latin typeface="Arial" panose="020B0604020202020204" pitchFamily="34" charset="0"/>
              </a:rPr>
              <a:t>Corelarea</a:t>
            </a:r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 ISCED cu HG </a:t>
            </a:r>
            <a:r>
              <a:rPr lang="en-US" dirty="0" err="1">
                <a:solidFill>
                  <a:srgbClr val="222222"/>
                </a:solidFill>
                <a:latin typeface="Arial" panose="020B0604020202020204" pitchFamily="34" charset="0"/>
              </a:rPr>
              <a:t>privind</a:t>
            </a:r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222222"/>
                </a:solidFill>
                <a:latin typeface="Arial" panose="020B0604020202020204" pitchFamily="34" charset="0"/>
              </a:rPr>
              <a:t>domeniile</a:t>
            </a:r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 de </a:t>
            </a:r>
            <a:r>
              <a:rPr lang="en-US" dirty="0" err="1" smtClean="0">
                <a:solidFill>
                  <a:srgbClr val="222222"/>
                </a:solidFill>
                <a:latin typeface="Arial" panose="020B0604020202020204" pitchFamily="34" charset="0"/>
              </a:rPr>
              <a:t>studii</a:t>
            </a:r>
            <a:r>
              <a:rPr lang="ro-RO" dirty="0" smtClean="0">
                <a:solidFill>
                  <a:srgbClr val="222222"/>
                </a:solidFill>
                <a:latin typeface="Arial" panose="020B0604020202020204" pitchFamily="34" charset="0"/>
              </a:rPr>
              <a:t>, </a:t>
            </a:r>
            <a:br>
              <a:rPr lang="ro-RO" dirty="0" smtClean="0">
                <a:solidFill>
                  <a:srgbClr val="222222"/>
                </a:solidFill>
                <a:latin typeface="Arial" panose="020B0604020202020204" pitchFamily="34" charset="0"/>
              </a:rPr>
            </a:br>
            <a:r>
              <a:rPr lang="ro-RO" dirty="0" smtClean="0">
                <a:solidFill>
                  <a:srgbClr val="222222"/>
                </a:solidFill>
                <a:latin typeface="Arial" panose="020B0604020202020204" pitchFamily="34" charset="0"/>
              </a:rPr>
              <a:t>pentru </a:t>
            </a:r>
            <a:br>
              <a:rPr lang="ro-RO" dirty="0" smtClean="0">
                <a:solidFill>
                  <a:srgbClr val="222222"/>
                </a:solidFill>
                <a:latin typeface="Arial" panose="020B0604020202020204" pitchFamily="34" charset="0"/>
              </a:rPr>
            </a:br>
            <a:r>
              <a:rPr lang="ro-RO" dirty="0" smtClean="0">
                <a:solidFill>
                  <a:srgbClr val="222222"/>
                </a:solidFill>
                <a:latin typeface="Arial" panose="020B0604020202020204" pitchFamily="34" charset="0"/>
              </a:rPr>
              <a:t>Universitatea TRANSILVANIA din Brașov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en-US" b="1" dirty="0" smtClean="0"/>
              <a:t> 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4210" y="5606302"/>
            <a:ext cx="11017958" cy="1182604"/>
          </a:xfrm>
        </p:spPr>
        <p:txBody>
          <a:bodyPr>
            <a:normAutofit/>
          </a:bodyPr>
          <a:lstStyle/>
          <a:p>
            <a:pPr algn="ctr"/>
            <a:r>
              <a:rPr lang="en-US" sz="3600" dirty="0" smtClean="0"/>
              <a:t>Autoritatea Na</a:t>
            </a:r>
            <a:r>
              <a:rPr lang="ro-RO" sz="3600" dirty="0" smtClean="0"/>
              <a:t>ț</a:t>
            </a:r>
            <a:r>
              <a:rPr lang="en-US" sz="3600" dirty="0" err="1" smtClean="0"/>
              <a:t>ional</a:t>
            </a:r>
            <a:r>
              <a:rPr lang="ro-RO" sz="3600" dirty="0" smtClean="0"/>
              <a:t>ă</a:t>
            </a:r>
            <a:r>
              <a:rPr lang="en-US" sz="3600" dirty="0" smtClean="0"/>
              <a:t> pentru </a:t>
            </a:r>
            <a:r>
              <a:rPr lang="en-US" sz="3600" dirty="0" err="1" smtClean="0"/>
              <a:t>Calific</a:t>
            </a:r>
            <a:r>
              <a:rPr lang="ro-RO" sz="3600" dirty="0" smtClean="0"/>
              <a:t>ă</a:t>
            </a:r>
            <a:r>
              <a:rPr lang="en-US" sz="3600" dirty="0" err="1" smtClean="0"/>
              <a:t>ri</a:t>
            </a:r>
            <a:r>
              <a:rPr lang="en-US" sz="3600" dirty="0" smtClean="0"/>
              <a:t> -</a:t>
            </a:r>
            <a:r>
              <a:rPr lang="ro-RO" sz="3600" dirty="0" smtClean="0"/>
              <a:t> </a:t>
            </a:r>
            <a:r>
              <a:rPr lang="en-US" sz="3600" dirty="0" smtClean="0"/>
              <a:t>ANC  </a:t>
            </a:r>
          </a:p>
          <a:p>
            <a:pPr algn="ctr"/>
            <a:r>
              <a:rPr lang="en-US" sz="2000" dirty="0" smtClean="0"/>
              <a:t>Pre</a:t>
            </a:r>
            <a:r>
              <a:rPr lang="ro-RO" sz="2000" dirty="0" smtClean="0"/>
              <a:t>ș</a:t>
            </a:r>
            <a:r>
              <a:rPr lang="en-US" sz="2000" dirty="0" err="1" smtClean="0"/>
              <a:t>edinte</a:t>
            </a:r>
            <a:r>
              <a:rPr lang="en-US" sz="2000" dirty="0" smtClean="0"/>
              <a:t> </a:t>
            </a:r>
            <a:r>
              <a:rPr lang="en-US" sz="2000" dirty="0" err="1" smtClean="0"/>
              <a:t>Tiberiu</a:t>
            </a:r>
            <a:r>
              <a:rPr lang="en-US" sz="2000" dirty="0" smtClean="0"/>
              <a:t> </a:t>
            </a:r>
            <a:r>
              <a:rPr lang="en-US" sz="2000" dirty="0" err="1" smtClean="0"/>
              <a:t>Dobrescu</a:t>
            </a:r>
            <a:endParaRPr lang="ro-RO" sz="2000" dirty="0" smtClean="0"/>
          </a:p>
        </p:txBody>
      </p:sp>
    </p:spTree>
    <p:extLst>
      <p:ext uri="{BB962C8B-B14F-4D97-AF65-F5344CB8AC3E}">
        <p14:creationId xmlns:p14="http://schemas.microsoft.com/office/powerpoint/2010/main" val="1252508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50D555-AD09-4184-8F27-884809BFB095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5FCBEF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5FCBEF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838199" y="826482"/>
            <a:ext cx="10515600" cy="65878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dirty="0"/>
              <a:t>7</a:t>
            </a:r>
            <a:r>
              <a:rPr lang="ro-RO" sz="4000" dirty="0" smtClean="0"/>
              <a:t> - </a:t>
            </a:r>
            <a:r>
              <a:rPr lang="en-US" sz="4000" dirty="0" smtClean="0"/>
              <a:t>INGINERIE, PRODUCŢIE ŞI CONSTRUCŢII</a:t>
            </a:r>
            <a:endParaRPr lang="ro-RO" sz="4000" dirty="0"/>
          </a:p>
        </p:txBody>
      </p:sp>
      <p:graphicFrame>
        <p:nvGraphicFramePr>
          <p:cNvPr id="6" name="Content Placeholder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05783771"/>
              </p:ext>
            </p:extLst>
          </p:nvPr>
        </p:nvGraphicFramePr>
        <p:xfrm>
          <a:off x="490820" y="1485268"/>
          <a:ext cx="11210357" cy="50653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5227">
                  <a:extLst>
                    <a:ext uri="{9D8B030D-6E8A-4147-A177-3AD203B41FA5}">
                      <a16:colId xmlns:a16="http://schemas.microsoft.com/office/drawing/2014/main" val="3479280633"/>
                    </a:ext>
                  </a:extLst>
                </a:gridCol>
                <a:gridCol w="1415267">
                  <a:extLst>
                    <a:ext uri="{9D8B030D-6E8A-4147-A177-3AD203B41FA5}">
                      <a16:colId xmlns:a16="http://schemas.microsoft.com/office/drawing/2014/main" val="3592804414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674651432"/>
                    </a:ext>
                  </a:extLst>
                </a:gridCol>
                <a:gridCol w="1367246">
                  <a:extLst>
                    <a:ext uri="{9D8B030D-6E8A-4147-A177-3AD203B41FA5}">
                      <a16:colId xmlns:a16="http://schemas.microsoft.com/office/drawing/2014/main" val="2017228955"/>
                    </a:ext>
                  </a:extLst>
                </a:gridCol>
                <a:gridCol w="600891">
                  <a:extLst>
                    <a:ext uri="{9D8B030D-6E8A-4147-A177-3AD203B41FA5}">
                      <a16:colId xmlns:a16="http://schemas.microsoft.com/office/drawing/2014/main" val="1882717908"/>
                    </a:ext>
                  </a:extLst>
                </a:gridCol>
                <a:gridCol w="2211978">
                  <a:extLst>
                    <a:ext uri="{9D8B030D-6E8A-4147-A177-3AD203B41FA5}">
                      <a16:colId xmlns:a16="http://schemas.microsoft.com/office/drawing/2014/main" val="1242605637"/>
                    </a:ext>
                  </a:extLst>
                </a:gridCol>
                <a:gridCol w="252548">
                  <a:extLst>
                    <a:ext uri="{9D8B030D-6E8A-4147-A177-3AD203B41FA5}">
                      <a16:colId xmlns:a16="http://schemas.microsoft.com/office/drawing/2014/main" val="1070881348"/>
                    </a:ext>
                  </a:extLst>
                </a:gridCol>
                <a:gridCol w="1097280">
                  <a:extLst>
                    <a:ext uri="{9D8B030D-6E8A-4147-A177-3AD203B41FA5}">
                      <a16:colId xmlns:a16="http://schemas.microsoft.com/office/drawing/2014/main" val="681253575"/>
                    </a:ext>
                  </a:extLst>
                </a:gridCol>
                <a:gridCol w="1097279">
                  <a:extLst>
                    <a:ext uri="{9D8B030D-6E8A-4147-A177-3AD203B41FA5}">
                      <a16:colId xmlns:a16="http://schemas.microsoft.com/office/drawing/2014/main" val="1848474606"/>
                    </a:ext>
                  </a:extLst>
                </a:gridCol>
                <a:gridCol w="600892">
                  <a:extLst>
                    <a:ext uri="{9D8B030D-6E8A-4147-A177-3AD203B41FA5}">
                      <a16:colId xmlns:a16="http://schemas.microsoft.com/office/drawing/2014/main" val="356358276"/>
                    </a:ext>
                  </a:extLst>
                </a:gridCol>
                <a:gridCol w="783771">
                  <a:extLst>
                    <a:ext uri="{9D8B030D-6E8A-4147-A177-3AD203B41FA5}">
                      <a16:colId xmlns:a16="http://schemas.microsoft.com/office/drawing/2014/main" val="3452526377"/>
                    </a:ext>
                  </a:extLst>
                </a:gridCol>
                <a:gridCol w="789338">
                  <a:extLst>
                    <a:ext uri="{9D8B030D-6E8A-4147-A177-3AD203B41FA5}">
                      <a16:colId xmlns:a16="http://schemas.microsoft.com/office/drawing/2014/main" val="841492197"/>
                    </a:ext>
                  </a:extLst>
                </a:gridCol>
              </a:tblGrid>
              <a:tr h="46647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larg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restrâns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detaliat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fundamental cf. HG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nr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692/2018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Ramura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știință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cf. HG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nr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DL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cf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HG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licență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Observații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 Specializare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36929202"/>
                  </a:ext>
                </a:extLst>
              </a:tr>
              <a:tr h="89206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producţie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construcţii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(Engineering, manufacturing and construction)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meserii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inginereşti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(Engineering and engineering trades)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Tehnologii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protecţia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mediului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înconjurător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(Environmental protection technology)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Științe inginerești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 mecanică, mecatronică, inginerie industrială și management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Ingineria mediului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Ingineria</a:t>
                      </a:r>
                      <a:r>
                        <a:rPr lang="it-IT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it-IT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protecția</a:t>
                      </a:r>
                      <a:r>
                        <a:rPr lang="it-IT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mediului</a:t>
                      </a:r>
                      <a:r>
                        <a:rPr lang="it-IT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în</a:t>
                      </a:r>
                      <a:r>
                        <a:rPr lang="it-IT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industrie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6474511"/>
                  </a:ext>
                </a:extLst>
              </a:tr>
              <a:tr h="89206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producţie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construcţii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(Engineering, manufacturing and construction)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meserii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inginereşti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(Engineering and engineering trades)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Tehnologii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protecţia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mediului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înconjurător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(Environmental protection technology)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inginerești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mecanică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mecatronică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industrială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management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Ingineria mediului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Ingineria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valorificării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deșeurilor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174953426"/>
                  </a:ext>
                </a:extLst>
              </a:tr>
              <a:tr h="78035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producţie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construcţii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(Engineering, manufacturing and construction)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meserii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inginereşti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(Engineering and engineering trades)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Electricitate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energie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(Electricity and energy)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Științe inginerești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electrică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electronică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telecomunicații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electrică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Electrotehnică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583777600"/>
                  </a:ext>
                </a:extLst>
              </a:tr>
              <a:tr h="82440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producţie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construcţii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(Engineering, manufacturing and construction)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meserii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inginereşti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(Engineering and engineering trades)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Electricitate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energie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(Electricity and energy)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inginerești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electrică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electronică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telecomunicații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electrică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electrică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calculatoare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79436312"/>
                  </a:ext>
                </a:extLst>
              </a:tr>
              <a:tr h="101195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producţie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construcţii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(Engineering, manufacturing and construction)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meserii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inginereşti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(Engineering and engineering trades)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Electricitate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energie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(Electricity and energy)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20. Stiinte ingineresti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Inginerie civila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Ingineria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instalaţiilor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Instalaţii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pentru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construcţii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90921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56261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50D555-AD09-4184-8F27-884809BFB095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5FCBEF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5FCBEF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838199" y="826482"/>
            <a:ext cx="10515600" cy="65878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dirty="0"/>
              <a:t>7</a:t>
            </a:r>
            <a:r>
              <a:rPr lang="ro-RO" sz="4000" dirty="0" smtClean="0"/>
              <a:t> - </a:t>
            </a:r>
            <a:r>
              <a:rPr lang="en-US" sz="4000" dirty="0" smtClean="0"/>
              <a:t>INGINERIE, PRODUCŢIE ŞI CONSTRUCŢII</a:t>
            </a:r>
            <a:endParaRPr lang="ro-RO" sz="4000" dirty="0"/>
          </a:p>
        </p:txBody>
      </p:sp>
      <p:graphicFrame>
        <p:nvGraphicFramePr>
          <p:cNvPr id="6" name="Content Placeholder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32073061"/>
              </p:ext>
            </p:extLst>
          </p:nvPr>
        </p:nvGraphicFramePr>
        <p:xfrm>
          <a:off x="490820" y="1485268"/>
          <a:ext cx="11210357" cy="50439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5227">
                  <a:extLst>
                    <a:ext uri="{9D8B030D-6E8A-4147-A177-3AD203B41FA5}">
                      <a16:colId xmlns:a16="http://schemas.microsoft.com/office/drawing/2014/main" val="3479280633"/>
                    </a:ext>
                  </a:extLst>
                </a:gridCol>
                <a:gridCol w="1415267">
                  <a:extLst>
                    <a:ext uri="{9D8B030D-6E8A-4147-A177-3AD203B41FA5}">
                      <a16:colId xmlns:a16="http://schemas.microsoft.com/office/drawing/2014/main" val="3592804414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674651432"/>
                    </a:ext>
                  </a:extLst>
                </a:gridCol>
                <a:gridCol w="1367246">
                  <a:extLst>
                    <a:ext uri="{9D8B030D-6E8A-4147-A177-3AD203B41FA5}">
                      <a16:colId xmlns:a16="http://schemas.microsoft.com/office/drawing/2014/main" val="2017228955"/>
                    </a:ext>
                  </a:extLst>
                </a:gridCol>
                <a:gridCol w="600891">
                  <a:extLst>
                    <a:ext uri="{9D8B030D-6E8A-4147-A177-3AD203B41FA5}">
                      <a16:colId xmlns:a16="http://schemas.microsoft.com/office/drawing/2014/main" val="1882717908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val="1242605637"/>
                    </a:ext>
                  </a:extLst>
                </a:gridCol>
                <a:gridCol w="243840">
                  <a:extLst>
                    <a:ext uri="{9D8B030D-6E8A-4147-A177-3AD203B41FA5}">
                      <a16:colId xmlns:a16="http://schemas.microsoft.com/office/drawing/2014/main" val="1070881348"/>
                    </a:ext>
                  </a:extLst>
                </a:gridCol>
                <a:gridCol w="1105989">
                  <a:extLst>
                    <a:ext uri="{9D8B030D-6E8A-4147-A177-3AD203B41FA5}">
                      <a16:colId xmlns:a16="http://schemas.microsoft.com/office/drawing/2014/main" val="681253575"/>
                    </a:ext>
                  </a:extLst>
                </a:gridCol>
                <a:gridCol w="1332411">
                  <a:extLst>
                    <a:ext uri="{9D8B030D-6E8A-4147-A177-3AD203B41FA5}">
                      <a16:colId xmlns:a16="http://schemas.microsoft.com/office/drawing/2014/main" val="1848474606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356358276"/>
                    </a:ext>
                  </a:extLst>
                </a:gridCol>
                <a:gridCol w="1184365">
                  <a:extLst>
                    <a:ext uri="{9D8B030D-6E8A-4147-A177-3AD203B41FA5}">
                      <a16:colId xmlns:a16="http://schemas.microsoft.com/office/drawing/2014/main" val="3452526377"/>
                    </a:ext>
                  </a:extLst>
                </a:gridCol>
                <a:gridCol w="789338">
                  <a:extLst>
                    <a:ext uri="{9D8B030D-6E8A-4147-A177-3AD203B41FA5}">
                      <a16:colId xmlns:a16="http://schemas.microsoft.com/office/drawing/2014/main" val="841492197"/>
                    </a:ext>
                  </a:extLst>
                </a:gridCol>
              </a:tblGrid>
              <a:tr h="57917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larg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restrâns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detaliat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fundamental cf. HG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nr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692/2018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Ramura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știință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cf. HG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nr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DL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cf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HG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licență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Observații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 Specializare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36929202"/>
                  </a:ext>
                </a:extLst>
              </a:tr>
              <a:tr h="99227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producţie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construcţii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(Engineering, manufacturing and construction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meserii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inginereşti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(Engineering and engineering trades)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Electronică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automatizare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(Electronics and automation)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Științe inginerești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 electrică, electronică și telecomunicații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 electronică, telecomunicații și tehnologii informaționale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Electronică aplicată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6474511"/>
                  </a:ext>
                </a:extLst>
              </a:tr>
              <a:tr h="95965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producţie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construcţii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(Engineering, manufacturing and construction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meserii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inginereşti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(Engineering and engineering trades)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Electronică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automatizare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(Electronics and automation)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Științe inginerești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 electrică, electronică și telecomunicații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 electronică, telecomunicații și tehnologii informaționale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Tehnologii și sisteme de telecomunicații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174953426"/>
                  </a:ext>
                </a:extLst>
              </a:tr>
              <a:tr h="125642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producţie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construcţii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(Engineering, manufacturing and construction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meserii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inginereşti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(Engineering and engineering trades)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Electronică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automatizare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(Electronics and automation)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inginerești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Ingineria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sistemelor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calculatoare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tehnologia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informației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Calculatoare și tehnologia informației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Calculatoare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583777600"/>
                  </a:ext>
                </a:extLst>
              </a:tr>
              <a:tr h="125642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producţie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construcţii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(Engineering, manufacturing and construction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meserii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inginereşti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(Engineering and engineering trades)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Electronică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automatizare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(Electronics and automation)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Științe inginerești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Ingineria sistemelor, calculatoare și tehnologia informației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Calculatoare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tehnologia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informației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Tehnologia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informației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794363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0478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50D555-AD09-4184-8F27-884809BFB095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5FCBEF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5FCBEF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838199" y="826482"/>
            <a:ext cx="10515600" cy="65878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dirty="0"/>
              <a:t>7</a:t>
            </a:r>
            <a:r>
              <a:rPr lang="ro-RO" sz="4000" dirty="0" smtClean="0"/>
              <a:t> - </a:t>
            </a:r>
            <a:r>
              <a:rPr lang="en-US" sz="4000" dirty="0" smtClean="0"/>
              <a:t>INGINERIE, PRODUCŢIE ŞI CONSTRUCŢII</a:t>
            </a:r>
            <a:endParaRPr lang="ro-RO" sz="4000" dirty="0"/>
          </a:p>
        </p:txBody>
      </p:sp>
      <p:graphicFrame>
        <p:nvGraphicFramePr>
          <p:cNvPr id="6" name="Content Placeholder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34336173"/>
              </p:ext>
            </p:extLst>
          </p:nvPr>
        </p:nvGraphicFramePr>
        <p:xfrm>
          <a:off x="490820" y="1485268"/>
          <a:ext cx="11210357" cy="50439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5227">
                  <a:extLst>
                    <a:ext uri="{9D8B030D-6E8A-4147-A177-3AD203B41FA5}">
                      <a16:colId xmlns:a16="http://schemas.microsoft.com/office/drawing/2014/main" val="3479280633"/>
                    </a:ext>
                  </a:extLst>
                </a:gridCol>
                <a:gridCol w="1415267">
                  <a:extLst>
                    <a:ext uri="{9D8B030D-6E8A-4147-A177-3AD203B41FA5}">
                      <a16:colId xmlns:a16="http://schemas.microsoft.com/office/drawing/2014/main" val="3592804414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674651432"/>
                    </a:ext>
                  </a:extLst>
                </a:gridCol>
                <a:gridCol w="1367246">
                  <a:extLst>
                    <a:ext uri="{9D8B030D-6E8A-4147-A177-3AD203B41FA5}">
                      <a16:colId xmlns:a16="http://schemas.microsoft.com/office/drawing/2014/main" val="2017228955"/>
                    </a:ext>
                  </a:extLst>
                </a:gridCol>
                <a:gridCol w="600891">
                  <a:extLst>
                    <a:ext uri="{9D8B030D-6E8A-4147-A177-3AD203B41FA5}">
                      <a16:colId xmlns:a16="http://schemas.microsoft.com/office/drawing/2014/main" val="1882717908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val="1242605637"/>
                    </a:ext>
                  </a:extLst>
                </a:gridCol>
                <a:gridCol w="243840">
                  <a:extLst>
                    <a:ext uri="{9D8B030D-6E8A-4147-A177-3AD203B41FA5}">
                      <a16:colId xmlns:a16="http://schemas.microsoft.com/office/drawing/2014/main" val="1070881348"/>
                    </a:ext>
                  </a:extLst>
                </a:gridCol>
                <a:gridCol w="1105989">
                  <a:extLst>
                    <a:ext uri="{9D8B030D-6E8A-4147-A177-3AD203B41FA5}">
                      <a16:colId xmlns:a16="http://schemas.microsoft.com/office/drawing/2014/main" val="681253575"/>
                    </a:ext>
                  </a:extLst>
                </a:gridCol>
                <a:gridCol w="1332411">
                  <a:extLst>
                    <a:ext uri="{9D8B030D-6E8A-4147-A177-3AD203B41FA5}">
                      <a16:colId xmlns:a16="http://schemas.microsoft.com/office/drawing/2014/main" val="1848474606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356358276"/>
                    </a:ext>
                  </a:extLst>
                </a:gridCol>
                <a:gridCol w="1184365">
                  <a:extLst>
                    <a:ext uri="{9D8B030D-6E8A-4147-A177-3AD203B41FA5}">
                      <a16:colId xmlns:a16="http://schemas.microsoft.com/office/drawing/2014/main" val="3452526377"/>
                    </a:ext>
                  </a:extLst>
                </a:gridCol>
                <a:gridCol w="789338">
                  <a:extLst>
                    <a:ext uri="{9D8B030D-6E8A-4147-A177-3AD203B41FA5}">
                      <a16:colId xmlns:a16="http://schemas.microsoft.com/office/drawing/2014/main" val="841492197"/>
                    </a:ext>
                  </a:extLst>
                </a:gridCol>
              </a:tblGrid>
              <a:tr h="57917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larg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restrâns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detaliat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fundamental cf. HG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nr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692/2018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Ramura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știință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cf. HG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nr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DL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cf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HG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licență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Observații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 Specializare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36929202"/>
                  </a:ext>
                </a:extLst>
              </a:tr>
              <a:tr h="99227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producţie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construcţii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(Engineering, manufacturing and construction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meserii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inginereşti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(Engineering and engineering trades)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Electronică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automatizare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(Electronics and automation)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inginerești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Ingineria sistemelor, calculatoare și tehnologia informației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Ingineria sistemelor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Automatică și informatică aplicată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6474511"/>
                  </a:ext>
                </a:extLst>
              </a:tr>
              <a:tr h="95965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producţie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construcţii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(Engineering, manufacturing and construction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meserii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inginereşti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(Engineering and engineering trades)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Mecanică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prelucrarea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metalelor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Mechanics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metal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trades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inginerești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 mecanică, mecatronică, inginerie industrială și management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Mecatronică și robotică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Mecatronică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174953426"/>
                  </a:ext>
                </a:extLst>
              </a:tr>
              <a:tr h="125642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producţie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construcţii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(Engineering, manufacturing and construction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meserii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inginereşti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(Engineering and engineering trades)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Mecanică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prelucrarea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metalelor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Mechanics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metal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trades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inginerești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mecanică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mecatronică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industrială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management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Mecatronică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robotică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Robotică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583777600"/>
                  </a:ext>
                </a:extLst>
              </a:tr>
              <a:tr h="125642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producţie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construcţii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(Engineering, manufacturing and construction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meserii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inginereşti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(Engineering and engineering trades)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Mecanică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prelucrarea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metalelor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Mechanics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metal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trades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Științe inginerești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mecanică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mecatronică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industrială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management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mecanică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mecanică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794363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3651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50D555-AD09-4184-8F27-884809BFB095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5FCBEF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5FCBEF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838199" y="826482"/>
            <a:ext cx="10515600" cy="65878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dirty="0"/>
              <a:t>7</a:t>
            </a:r>
            <a:r>
              <a:rPr lang="ro-RO" sz="4000" dirty="0" smtClean="0"/>
              <a:t> - </a:t>
            </a:r>
            <a:r>
              <a:rPr lang="en-US" sz="4000" dirty="0" smtClean="0"/>
              <a:t>INGINERIE, PRODUCŢIE ŞI CONSTRUCŢII</a:t>
            </a:r>
            <a:endParaRPr lang="ro-RO" sz="4000" dirty="0"/>
          </a:p>
        </p:txBody>
      </p:sp>
      <p:graphicFrame>
        <p:nvGraphicFramePr>
          <p:cNvPr id="6" name="Content Placeholder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71465050"/>
              </p:ext>
            </p:extLst>
          </p:nvPr>
        </p:nvGraphicFramePr>
        <p:xfrm>
          <a:off x="490820" y="1485268"/>
          <a:ext cx="11210357" cy="50439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5227">
                  <a:extLst>
                    <a:ext uri="{9D8B030D-6E8A-4147-A177-3AD203B41FA5}">
                      <a16:colId xmlns:a16="http://schemas.microsoft.com/office/drawing/2014/main" val="3479280633"/>
                    </a:ext>
                  </a:extLst>
                </a:gridCol>
                <a:gridCol w="1415267">
                  <a:extLst>
                    <a:ext uri="{9D8B030D-6E8A-4147-A177-3AD203B41FA5}">
                      <a16:colId xmlns:a16="http://schemas.microsoft.com/office/drawing/2014/main" val="3592804414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674651432"/>
                    </a:ext>
                  </a:extLst>
                </a:gridCol>
                <a:gridCol w="1367246">
                  <a:extLst>
                    <a:ext uri="{9D8B030D-6E8A-4147-A177-3AD203B41FA5}">
                      <a16:colId xmlns:a16="http://schemas.microsoft.com/office/drawing/2014/main" val="2017228955"/>
                    </a:ext>
                  </a:extLst>
                </a:gridCol>
                <a:gridCol w="600891">
                  <a:extLst>
                    <a:ext uri="{9D8B030D-6E8A-4147-A177-3AD203B41FA5}">
                      <a16:colId xmlns:a16="http://schemas.microsoft.com/office/drawing/2014/main" val="1882717908"/>
                    </a:ext>
                  </a:extLst>
                </a:gridCol>
                <a:gridCol w="1262886">
                  <a:extLst>
                    <a:ext uri="{9D8B030D-6E8A-4147-A177-3AD203B41FA5}">
                      <a16:colId xmlns:a16="http://schemas.microsoft.com/office/drawing/2014/main" val="1242605637"/>
                    </a:ext>
                  </a:extLst>
                </a:gridCol>
                <a:gridCol w="287240">
                  <a:extLst>
                    <a:ext uri="{9D8B030D-6E8A-4147-A177-3AD203B41FA5}">
                      <a16:colId xmlns:a16="http://schemas.microsoft.com/office/drawing/2014/main" val="1070881348"/>
                    </a:ext>
                  </a:extLst>
                </a:gridCol>
                <a:gridCol w="1105989">
                  <a:extLst>
                    <a:ext uri="{9D8B030D-6E8A-4147-A177-3AD203B41FA5}">
                      <a16:colId xmlns:a16="http://schemas.microsoft.com/office/drawing/2014/main" val="681253575"/>
                    </a:ext>
                  </a:extLst>
                </a:gridCol>
                <a:gridCol w="1332411">
                  <a:extLst>
                    <a:ext uri="{9D8B030D-6E8A-4147-A177-3AD203B41FA5}">
                      <a16:colId xmlns:a16="http://schemas.microsoft.com/office/drawing/2014/main" val="1848474606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356358276"/>
                    </a:ext>
                  </a:extLst>
                </a:gridCol>
                <a:gridCol w="1184365">
                  <a:extLst>
                    <a:ext uri="{9D8B030D-6E8A-4147-A177-3AD203B41FA5}">
                      <a16:colId xmlns:a16="http://schemas.microsoft.com/office/drawing/2014/main" val="3452526377"/>
                    </a:ext>
                  </a:extLst>
                </a:gridCol>
                <a:gridCol w="789338">
                  <a:extLst>
                    <a:ext uri="{9D8B030D-6E8A-4147-A177-3AD203B41FA5}">
                      <a16:colId xmlns:a16="http://schemas.microsoft.com/office/drawing/2014/main" val="841492197"/>
                    </a:ext>
                  </a:extLst>
                </a:gridCol>
              </a:tblGrid>
              <a:tr h="57917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larg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restrâns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detaliat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fundamental cf. HG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nr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692/2018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Ramura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știință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cf. HG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nr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DL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cf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HG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licență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Observații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 Specializare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36929202"/>
                  </a:ext>
                </a:extLst>
              </a:tr>
              <a:tr h="99227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producţie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construcţii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(Engineering, manufacturing and construction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meserii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inginereşti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(Engineering and engineering trades)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Mecanică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prelucrarea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metalelor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Mechanics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metal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trades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inginerești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mecanică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mecatronică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industrială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management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mecanică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Ingineria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designului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105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produs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6474511"/>
                  </a:ext>
                </a:extLst>
              </a:tr>
              <a:tr h="95965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producţie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construcţii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(Engineering, manufacturing and construction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meserii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inginereşti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(Engineering and engineering trades)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Mecanică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prelucrarea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metalelor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Mechanics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metal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trades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inginerești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mecanică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mecatronică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industrială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management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industrială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Ingineria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managementul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calității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174953426"/>
                  </a:ext>
                </a:extLst>
              </a:tr>
              <a:tr h="125642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producţie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construcţii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(Engineering, manufacturing and construction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meserii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inginereşti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(Engineering and engineering trades)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Mecanică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prelucrarea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metalelor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Mechanics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metal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trades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inginerești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mecanică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mecatronică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industrială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management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Mecatronică și robotică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Mecatronică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583777600"/>
                  </a:ext>
                </a:extLst>
              </a:tr>
              <a:tr h="125642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producţie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construcţii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(Engineering, manufacturing and construction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meserii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inginereşti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(Engineering and engineering trades)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Mecanică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prelucrarea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metalelor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Mechanics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metal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trades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inginerești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mecanică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mecatronică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industrială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management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Mecatronică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robotică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Robotică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794363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8511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50D555-AD09-4184-8F27-884809BFB095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5FCBEF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5FCBEF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838199" y="826482"/>
            <a:ext cx="10515600" cy="65878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dirty="0"/>
              <a:t>7</a:t>
            </a:r>
            <a:r>
              <a:rPr lang="ro-RO" sz="4000" dirty="0" smtClean="0"/>
              <a:t> - </a:t>
            </a:r>
            <a:r>
              <a:rPr lang="en-US" sz="4000" dirty="0" smtClean="0"/>
              <a:t>INGINERIE, PRODUCŢIE ŞI CONSTRUCŢII</a:t>
            </a:r>
            <a:endParaRPr lang="ro-RO" sz="4000" dirty="0"/>
          </a:p>
        </p:txBody>
      </p:sp>
      <p:graphicFrame>
        <p:nvGraphicFramePr>
          <p:cNvPr id="6" name="Content Placeholder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83312099"/>
              </p:ext>
            </p:extLst>
          </p:nvPr>
        </p:nvGraphicFramePr>
        <p:xfrm>
          <a:off x="490820" y="1485268"/>
          <a:ext cx="11210357" cy="48917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5227">
                  <a:extLst>
                    <a:ext uri="{9D8B030D-6E8A-4147-A177-3AD203B41FA5}">
                      <a16:colId xmlns:a16="http://schemas.microsoft.com/office/drawing/2014/main" val="3479280633"/>
                    </a:ext>
                  </a:extLst>
                </a:gridCol>
                <a:gridCol w="1415267">
                  <a:extLst>
                    <a:ext uri="{9D8B030D-6E8A-4147-A177-3AD203B41FA5}">
                      <a16:colId xmlns:a16="http://schemas.microsoft.com/office/drawing/2014/main" val="3592804414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674651432"/>
                    </a:ext>
                  </a:extLst>
                </a:gridCol>
                <a:gridCol w="1367246">
                  <a:extLst>
                    <a:ext uri="{9D8B030D-6E8A-4147-A177-3AD203B41FA5}">
                      <a16:colId xmlns:a16="http://schemas.microsoft.com/office/drawing/2014/main" val="2017228955"/>
                    </a:ext>
                  </a:extLst>
                </a:gridCol>
                <a:gridCol w="600891">
                  <a:extLst>
                    <a:ext uri="{9D8B030D-6E8A-4147-A177-3AD203B41FA5}">
                      <a16:colId xmlns:a16="http://schemas.microsoft.com/office/drawing/2014/main" val="1882717908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val="1242605637"/>
                    </a:ext>
                  </a:extLst>
                </a:gridCol>
                <a:gridCol w="243840">
                  <a:extLst>
                    <a:ext uri="{9D8B030D-6E8A-4147-A177-3AD203B41FA5}">
                      <a16:colId xmlns:a16="http://schemas.microsoft.com/office/drawing/2014/main" val="1070881348"/>
                    </a:ext>
                  </a:extLst>
                </a:gridCol>
                <a:gridCol w="1105989">
                  <a:extLst>
                    <a:ext uri="{9D8B030D-6E8A-4147-A177-3AD203B41FA5}">
                      <a16:colId xmlns:a16="http://schemas.microsoft.com/office/drawing/2014/main" val="681253575"/>
                    </a:ext>
                  </a:extLst>
                </a:gridCol>
                <a:gridCol w="1332411">
                  <a:extLst>
                    <a:ext uri="{9D8B030D-6E8A-4147-A177-3AD203B41FA5}">
                      <a16:colId xmlns:a16="http://schemas.microsoft.com/office/drawing/2014/main" val="1848474606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356358276"/>
                    </a:ext>
                  </a:extLst>
                </a:gridCol>
                <a:gridCol w="1184365">
                  <a:extLst>
                    <a:ext uri="{9D8B030D-6E8A-4147-A177-3AD203B41FA5}">
                      <a16:colId xmlns:a16="http://schemas.microsoft.com/office/drawing/2014/main" val="3452526377"/>
                    </a:ext>
                  </a:extLst>
                </a:gridCol>
                <a:gridCol w="789338">
                  <a:extLst>
                    <a:ext uri="{9D8B030D-6E8A-4147-A177-3AD203B41FA5}">
                      <a16:colId xmlns:a16="http://schemas.microsoft.com/office/drawing/2014/main" val="841492197"/>
                    </a:ext>
                  </a:extLst>
                </a:gridCol>
              </a:tblGrid>
              <a:tr h="57917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larg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restrâns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detaliat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fundamental cf. HG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nr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692/2018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Ramura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știință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cf. HG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nr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DL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cf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HG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licență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Observații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 Specializare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36929202"/>
                  </a:ext>
                </a:extLst>
              </a:tr>
              <a:tr h="99227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producţie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construcţii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(Engineering, manufacturing and construction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meserii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inginereşti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(Engineering and engineering trades)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Mecanică şi prelucrarea metalelor</a:t>
                      </a:r>
                      <a:r>
                        <a:rPr kumimoji="0" lang="ro-RO" sz="10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(Mechanics and metal trades)</a:t>
                      </a:r>
                      <a:endParaRPr kumimoji="0" lang="en-US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inginerești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 mecanică, mecatronică, inginerie industrială și management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 mecanică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Mașini și instalații pentru agricultură și industrie alimentară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6474511"/>
                  </a:ext>
                </a:extLst>
              </a:tr>
              <a:tr h="95965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Inginerie, producţie şi construcţii (Engineering, manufacturing and construction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meserii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inginereşti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(Engineering and engineering trades)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Mecanică şi prelucrarea metalelor</a:t>
                      </a:r>
                      <a:r>
                        <a:rPr kumimoji="0" lang="ro-RO" sz="10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(Mechanics and metal trades)</a:t>
                      </a:r>
                      <a:endParaRPr kumimoji="0" lang="en-US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inginerești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 mecanică, mecatronică, inginerie industrială și management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 industrială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Ingineria sudării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174953426"/>
                  </a:ext>
                </a:extLst>
              </a:tr>
              <a:tr h="110427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Inginerie, producţie şi construcţii (Engineering, manufacturing and construction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Inginerie şi meserii inginereşti (Engineering and engineering trades)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Mecanică</a:t>
                      </a:r>
                      <a:r>
                        <a:rPr kumimoji="0" lang="en-US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şi</a:t>
                      </a:r>
                      <a:r>
                        <a:rPr kumimoji="0" lang="en-US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prelucrarea</a:t>
                      </a:r>
                      <a:r>
                        <a:rPr kumimoji="0" lang="en-US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metalelor</a:t>
                      </a:r>
                      <a:r>
                        <a:rPr kumimoji="0" lang="ro-RO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</a:t>
                      </a:r>
                      <a:r>
                        <a:rPr kumimoji="0" lang="ro-RO" sz="10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Mechanics</a:t>
                      </a:r>
                      <a:r>
                        <a:rPr kumimoji="0" lang="ro-RO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o-RO" sz="10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and</a:t>
                      </a:r>
                      <a:r>
                        <a:rPr kumimoji="0" lang="ro-RO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metal </a:t>
                      </a:r>
                      <a:r>
                        <a:rPr kumimoji="0" lang="ro-RO" sz="10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trades</a:t>
                      </a:r>
                      <a:r>
                        <a:rPr kumimoji="0" lang="ro-RO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  <a:endParaRPr kumimoji="0" lang="en-US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inginerești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mecanică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mecatronică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industrială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management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industrială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Design industrial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583777600"/>
                  </a:ext>
                </a:extLst>
              </a:tr>
              <a:tr h="125642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producţie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construcţii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(Engineering, manufacturing and construction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meserii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inginereşti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(Engineering and engineering trades)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Mecanică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prelucrarea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metalelor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Mechanics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metal </a:t>
                      </a:r>
                      <a:r>
                        <a:rPr lang="ro-RO" sz="105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trades</a:t>
                      </a:r>
                      <a:r>
                        <a:rPr lang="ro-RO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Științe inginerești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mecanică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mecatronică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industrială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management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industrială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Tehnologia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construcțiilor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mașini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794363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3720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50D555-AD09-4184-8F27-884809BFB095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5FCBEF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5FCBEF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838199" y="826482"/>
            <a:ext cx="10515600" cy="65878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dirty="0"/>
              <a:t>7</a:t>
            </a:r>
            <a:r>
              <a:rPr lang="ro-RO" sz="4000" dirty="0" smtClean="0"/>
              <a:t> - </a:t>
            </a:r>
            <a:r>
              <a:rPr lang="en-US" sz="4000" dirty="0" smtClean="0"/>
              <a:t>INGINERIE, PRODUCŢIE ŞI CONSTRUCŢII</a:t>
            </a:r>
            <a:endParaRPr lang="ro-RO" sz="4000" dirty="0"/>
          </a:p>
        </p:txBody>
      </p:sp>
      <p:graphicFrame>
        <p:nvGraphicFramePr>
          <p:cNvPr id="6" name="Content Placeholder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58319564"/>
              </p:ext>
            </p:extLst>
          </p:nvPr>
        </p:nvGraphicFramePr>
        <p:xfrm>
          <a:off x="490820" y="1485268"/>
          <a:ext cx="11210357" cy="48917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5227">
                  <a:extLst>
                    <a:ext uri="{9D8B030D-6E8A-4147-A177-3AD203B41FA5}">
                      <a16:colId xmlns:a16="http://schemas.microsoft.com/office/drawing/2014/main" val="3479280633"/>
                    </a:ext>
                  </a:extLst>
                </a:gridCol>
                <a:gridCol w="1415267">
                  <a:extLst>
                    <a:ext uri="{9D8B030D-6E8A-4147-A177-3AD203B41FA5}">
                      <a16:colId xmlns:a16="http://schemas.microsoft.com/office/drawing/2014/main" val="3592804414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674651432"/>
                    </a:ext>
                  </a:extLst>
                </a:gridCol>
                <a:gridCol w="1367246">
                  <a:extLst>
                    <a:ext uri="{9D8B030D-6E8A-4147-A177-3AD203B41FA5}">
                      <a16:colId xmlns:a16="http://schemas.microsoft.com/office/drawing/2014/main" val="2017228955"/>
                    </a:ext>
                  </a:extLst>
                </a:gridCol>
                <a:gridCol w="600891">
                  <a:extLst>
                    <a:ext uri="{9D8B030D-6E8A-4147-A177-3AD203B41FA5}">
                      <a16:colId xmlns:a16="http://schemas.microsoft.com/office/drawing/2014/main" val="1882717908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val="1242605637"/>
                    </a:ext>
                  </a:extLst>
                </a:gridCol>
                <a:gridCol w="243840">
                  <a:extLst>
                    <a:ext uri="{9D8B030D-6E8A-4147-A177-3AD203B41FA5}">
                      <a16:colId xmlns:a16="http://schemas.microsoft.com/office/drawing/2014/main" val="1070881348"/>
                    </a:ext>
                  </a:extLst>
                </a:gridCol>
                <a:gridCol w="1105989">
                  <a:extLst>
                    <a:ext uri="{9D8B030D-6E8A-4147-A177-3AD203B41FA5}">
                      <a16:colId xmlns:a16="http://schemas.microsoft.com/office/drawing/2014/main" val="681253575"/>
                    </a:ext>
                  </a:extLst>
                </a:gridCol>
                <a:gridCol w="1332411">
                  <a:extLst>
                    <a:ext uri="{9D8B030D-6E8A-4147-A177-3AD203B41FA5}">
                      <a16:colId xmlns:a16="http://schemas.microsoft.com/office/drawing/2014/main" val="1848474606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356358276"/>
                    </a:ext>
                  </a:extLst>
                </a:gridCol>
                <a:gridCol w="1184365">
                  <a:extLst>
                    <a:ext uri="{9D8B030D-6E8A-4147-A177-3AD203B41FA5}">
                      <a16:colId xmlns:a16="http://schemas.microsoft.com/office/drawing/2014/main" val="3452526377"/>
                    </a:ext>
                  </a:extLst>
                </a:gridCol>
                <a:gridCol w="789338">
                  <a:extLst>
                    <a:ext uri="{9D8B030D-6E8A-4147-A177-3AD203B41FA5}">
                      <a16:colId xmlns:a16="http://schemas.microsoft.com/office/drawing/2014/main" val="841492197"/>
                    </a:ext>
                  </a:extLst>
                </a:gridCol>
              </a:tblGrid>
              <a:tr h="57917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larg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restrâns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detaliat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fundamental cf. HG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nr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692/2018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Ramura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știință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cf. HG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nr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DL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cf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HG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licență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Observații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 Specializare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36929202"/>
                  </a:ext>
                </a:extLst>
              </a:tr>
              <a:tr h="99227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producţie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construcţii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(Engineering, manufacturing and construction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meserii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inginereşti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(Engineering and engineering trades)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Mecanică şi prelucrarea metalelor</a:t>
                      </a:r>
                      <a:r>
                        <a:rPr kumimoji="0" lang="ro-RO" sz="100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(Mechanics and metal trades)</a:t>
                      </a:r>
                      <a:endParaRPr kumimoji="0" lang="en-US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inginerești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Ingineria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mecanică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mecatronică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industrială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management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industrială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Ingineria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securității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în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industrie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6474511"/>
                  </a:ext>
                </a:extLst>
              </a:tr>
              <a:tr h="95965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producţie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construcţii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(Engineering, manufacturing and construction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meserii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inginereşti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(Engineering and engineering trades)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0716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Autovehicule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nave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aeronave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(Motor vehicles, ships and aircraft)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inginerești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Ingineria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transporturilor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aerospațială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Construcții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aerospațiale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174953426"/>
                  </a:ext>
                </a:extLst>
              </a:tr>
              <a:tr h="110427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producţie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construcţii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(Engineering, manufacturing and construction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meserii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inginereşti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(Engineering and engineering trades)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0716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Autovehicule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nave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aeronave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(Motor vehicles, ships and aircraft)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inginerești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Ingineria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transporturilor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Ingineria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autovehiculelor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Autovehicule rutiere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583777600"/>
                  </a:ext>
                </a:extLst>
              </a:tr>
              <a:tr h="125642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Inginerie, producţie şi construcţii (Engineering, manufacturing and construction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Inginerie şi meserii inginereşti (Engineering and engineering trades)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0716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Autovehicule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nave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aeronave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(Motor vehicles, ships and aircraft)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inginerești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Ingineria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transporturilor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Ingineria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transporturilor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Ingineria</a:t>
                      </a:r>
                      <a:r>
                        <a:rPr lang="pt-BR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pt-BR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transporturilor</a:t>
                      </a:r>
                      <a:r>
                        <a:rPr lang="pt-BR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pt-BR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pt-BR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 </a:t>
                      </a:r>
                      <a:r>
                        <a:rPr lang="pt-BR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traficului</a:t>
                      </a:r>
                      <a:endParaRPr lang="pt-BR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794363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2791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50D555-AD09-4184-8F27-884809BFB095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5FCBEF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5FCBEF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838199" y="826482"/>
            <a:ext cx="10515600" cy="65878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dirty="0"/>
              <a:t>7</a:t>
            </a:r>
            <a:r>
              <a:rPr lang="ro-RO" sz="4000" dirty="0" smtClean="0"/>
              <a:t> - </a:t>
            </a:r>
            <a:r>
              <a:rPr lang="en-US" sz="4000" dirty="0" smtClean="0"/>
              <a:t>INGINERIE, PRODUCŢIE ŞI CONSTRUCŢII</a:t>
            </a:r>
            <a:endParaRPr lang="ro-RO" sz="4000" dirty="0"/>
          </a:p>
        </p:txBody>
      </p:sp>
      <p:graphicFrame>
        <p:nvGraphicFramePr>
          <p:cNvPr id="6" name="Content Placeholder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66305062"/>
              </p:ext>
            </p:extLst>
          </p:nvPr>
        </p:nvGraphicFramePr>
        <p:xfrm>
          <a:off x="490820" y="1485268"/>
          <a:ext cx="11210357" cy="48917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5227">
                  <a:extLst>
                    <a:ext uri="{9D8B030D-6E8A-4147-A177-3AD203B41FA5}">
                      <a16:colId xmlns:a16="http://schemas.microsoft.com/office/drawing/2014/main" val="3479280633"/>
                    </a:ext>
                  </a:extLst>
                </a:gridCol>
                <a:gridCol w="1415267">
                  <a:extLst>
                    <a:ext uri="{9D8B030D-6E8A-4147-A177-3AD203B41FA5}">
                      <a16:colId xmlns:a16="http://schemas.microsoft.com/office/drawing/2014/main" val="3592804414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674651432"/>
                    </a:ext>
                  </a:extLst>
                </a:gridCol>
                <a:gridCol w="1367246">
                  <a:extLst>
                    <a:ext uri="{9D8B030D-6E8A-4147-A177-3AD203B41FA5}">
                      <a16:colId xmlns:a16="http://schemas.microsoft.com/office/drawing/2014/main" val="2017228955"/>
                    </a:ext>
                  </a:extLst>
                </a:gridCol>
                <a:gridCol w="600891">
                  <a:extLst>
                    <a:ext uri="{9D8B030D-6E8A-4147-A177-3AD203B41FA5}">
                      <a16:colId xmlns:a16="http://schemas.microsoft.com/office/drawing/2014/main" val="1882717908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val="1242605637"/>
                    </a:ext>
                  </a:extLst>
                </a:gridCol>
                <a:gridCol w="243840">
                  <a:extLst>
                    <a:ext uri="{9D8B030D-6E8A-4147-A177-3AD203B41FA5}">
                      <a16:colId xmlns:a16="http://schemas.microsoft.com/office/drawing/2014/main" val="1070881348"/>
                    </a:ext>
                  </a:extLst>
                </a:gridCol>
                <a:gridCol w="1105989">
                  <a:extLst>
                    <a:ext uri="{9D8B030D-6E8A-4147-A177-3AD203B41FA5}">
                      <a16:colId xmlns:a16="http://schemas.microsoft.com/office/drawing/2014/main" val="681253575"/>
                    </a:ext>
                  </a:extLst>
                </a:gridCol>
                <a:gridCol w="1332411">
                  <a:extLst>
                    <a:ext uri="{9D8B030D-6E8A-4147-A177-3AD203B41FA5}">
                      <a16:colId xmlns:a16="http://schemas.microsoft.com/office/drawing/2014/main" val="1848474606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356358276"/>
                    </a:ext>
                  </a:extLst>
                </a:gridCol>
                <a:gridCol w="1184365">
                  <a:extLst>
                    <a:ext uri="{9D8B030D-6E8A-4147-A177-3AD203B41FA5}">
                      <a16:colId xmlns:a16="http://schemas.microsoft.com/office/drawing/2014/main" val="3452526377"/>
                    </a:ext>
                  </a:extLst>
                </a:gridCol>
                <a:gridCol w="789338">
                  <a:extLst>
                    <a:ext uri="{9D8B030D-6E8A-4147-A177-3AD203B41FA5}">
                      <a16:colId xmlns:a16="http://schemas.microsoft.com/office/drawing/2014/main" val="841492197"/>
                    </a:ext>
                  </a:extLst>
                </a:gridCol>
              </a:tblGrid>
              <a:tr h="57917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larg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restrâns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detaliat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fundamental cf. HG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nr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692/2018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Ramura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știință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cf. HG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nr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DL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cf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HG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licență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Observații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 Specializare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36929202"/>
                  </a:ext>
                </a:extLst>
              </a:tr>
              <a:tr h="99227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producţie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construcţii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(Engineering, manufacturing and construction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Prelucrare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industrie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prelucrătoare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(Manufacturing and processing)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0721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Procesarea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alimentelor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(Food processing)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inginerești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Ingineria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resurselor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vegetale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animale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Ingineria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produselor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alimentare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Ingineria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produselor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alimentare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6474511"/>
                  </a:ext>
                </a:extLst>
              </a:tr>
              <a:tr h="95965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producţie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construcţii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(Engineering, manufacturing and construction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meserii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inginereşti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(Engineering and engineering trades)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0721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Procesarea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alimentelor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(Food processing)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inginerești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Ingineria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resurselor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vegetale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animale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Ingineria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produselor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alimentare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Controlul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expertiza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produselor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alimentare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174953426"/>
                  </a:ext>
                </a:extLst>
              </a:tr>
              <a:tr h="110427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producţie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construcţii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(Engineering, manufacturing and construction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meserii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inginereşti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(Engineering and engineering trades)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0721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Procesarea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alimentelor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(Food processing)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inginerești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Ingineria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resurselor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vegetale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animale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Ingineria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produselor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alimentare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Controlul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expertiza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produselor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alimentare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583777600"/>
                  </a:ext>
                </a:extLst>
              </a:tr>
              <a:tr h="125642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producţie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construcţii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(Engineering, manufacturing and construction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meserii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inginereşti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(Engineering and engineering trades)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0722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Materiale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sticlă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hârtie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plastic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lemn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 (Materials (glass, paper, plastic and wood))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inginerești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Ingineria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resurselor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vegetale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animale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forestieră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Ingineria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prelucrării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lemnului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794363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1519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50D555-AD09-4184-8F27-884809BFB095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5FCBEF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5FCBEF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838199" y="826482"/>
            <a:ext cx="10515600" cy="65878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dirty="0"/>
              <a:t>7</a:t>
            </a:r>
            <a:r>
              <a:rPr lang="ro-RO" sz="4000" dirty="0" smtClean="0"/>
              <a:t> - </a:t>
            </a:r>
            <a:r>
              <a:rPr lang="en-US" sz="4000" dirty="0" smtClean="0"/>
              <a:t>INGINERIE, PRODUCŢIE ŞI CONSTRUCŢII</a:t>
            </a:r>
            <a:endParaRPr lang="ro-RO" sz="4000" dirty="0"/>
          </a:p>
        </p:txBody>
      </p:sp>
      <p:graphicFrame>
        <p:nvGraphicFramePr>
          <p:cNvPr id="6" name="Content Placeholder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40902495"/>
              </p:ext>
            </p:extLst>
          </p:nvPr>
        </p:nvGraphicFramePr>
        <p:xfrm>
          <a:off x="490820" y="1485268"/>
          <a:ext cx="11210357" cy="48917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5227">
                  <a:extLst>
                    <a:ext uri="{9D8B030D-6E8A-4147-A177-3AD203B41FA5}">
                      <a16:colId xmlns:a16="http://schemas.microsoft.com/office/drawing/2014/main" val="3479280633"/>
                    </a:ext>
                  </a:extLst>
                </a:gridCol>
                <a:gridCol w="1415267">
                  <a:extLst>
                    <a:ext uri="{9D8B030D-6E8A-4147-A177-3AD203B41FA5}">
                      <a16:colId xmlns:a16="http://schemas.microsoft.com/office/drawing/2014/main" val="3592804414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674651432"/>
                    </a:ext>
                  </a:extLst>
                </a:gridCol>
                <a:gridCol w="1367246">
                  <a:extLst>
                    <a:ext uri="{9D8B030D-6E8A-4147-A177-3AD203B41FA5}">
                      <a16:colId xmlns:a16="http://schemas.microsoft.com/office/drawing/2014/main" val="2017228955"/>
                    </a:ext>
                  </a:extLst>
                </a:gridCol>
                <a:gridCol w="600891">
                  <a:extLst>
                    <a:ext uri="{9D8B030D-6E8A-4147-A177-3AD203B41FA5}">
                      <a16:colId xmlns:a16="http://schemas.microsoft.com/office/drawing/2014/main" val="1882717908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val="1242605637"/>
                    </a:ext>
                  </a:extLst>
                </a:gridCol>
                <a:gridCol w="243840">
                  <a:extLst>
                    <a:ext uri="{9D8B030D-6E8A-4147-A177-3AD203B41FA5}">
                      <a16:colId xmlns:a16="http://schemas.microsoft.com/office/drawing/2014/main" val="1070881348"/>
                    </a:ext>
                  </a:extLst>
                </a:gridCol>
                <a:gridCol w="1105989">
                  <a:extLst>
                    <a:ext uri="{9D8B030D-6E8A-4147-A177-3AD203B41FA5}">
                      <a16:colId xmlns:a16="http://schemas.microsoft.com/office/drawing/2014/main" val="681253575"/>
                    </a:ext>
                  </a:extLst>
                </a:gridCol>
                <a:gridCol w="1332411">
                  <a:extLst>
                    <a:ext uri="{9D8B030D-6E8A-4147-A177-3AD203B41FA5}">
                      <a16:colId xmlns:a16="http://schemas.microsoft.com/office/drawing/2014/main" val="1848474606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356358276"/>
                    </a:ext>
                  </a:extLst>
                </a:gridCol>
                <a:gridCol w="1184365">
                  <a:extLst>
                    <a:ext uri="{9D8B030D-6E8A-4147-A177-3AD203B41FA5}">
                      <a16:colId xmlns:a16="http://schemas.microsoft.com/office/drawing/2014/main" val="3452526377"/>
                    </a:ext>
                  </a:extLst>
                </a:gridCol>
                <a:gridCol w="789338">
                  <a:extLst>
                    <a:ext uri="{9D8B030D-6E8A-4147-A177-3AD203B41FA5}">
                      <a16:colId xmlns:a16="http://schemas.microsoft.com/office/drawing/2014/main" val="841492197"/>
                    </a:ext>
                  </a:extLst>
                </a:gridCol>
              </a:tblGrid>
              <a:tr h="57917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larg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restrâns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detaliat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fundamental cf. HG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nr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692/2018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Ramura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știință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cf. HG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nr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DL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cf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HG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licență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Observații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 Specializare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36929202"/>
                  </a:ext>
                </a:extLst>
              </a:tr>
              <a:tr h="99227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producţie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construcţii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(Engineering, manufacturing and construction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meserii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inginereşti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(Engineering and engineering trades)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0722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Materiale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sticlă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hârtie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plastic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lemn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 (Materials (glass, paper, plastic and wood))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inginerești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Ingineria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resurselor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vegetale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animale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forestieră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Ingineria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designul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produselor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finite din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lemn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6474511"/>
                  </a:ext>
                </a:extLst>
              </a:tr>
              <a:tr h="95965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producţie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construcţii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(Engineering, manufacturing and construction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meserii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inginereşti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(Engineering and engineering trades)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0722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Materiale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sticlă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hârtie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plastic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lemn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 (Materials (glass, paper, plastic and wood))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inginerești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Ingineria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resurselor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vegetale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animale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forestieră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Ingineria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prelucrării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lemnului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174953426"/>
                  </a:ext>
                </a:extLst>
              </a:tr>
              <a:tr h="110427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producţie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construcţii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(Engineering, manufacturing and construction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meserii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inginereşti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(Engineering and engineering trades)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0722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Materiale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sticlă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hârtie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plastic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lemn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 (Materials (glass, paper, plastic and wood))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inginerești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mecanică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mecatronică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industrială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management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Ingineria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materialelor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Știința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materialelor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583777600"/>
                  </a:ext>
                </a:extLst>
              </a:tr>
              <a:tr h="125642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producţie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construcţii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(Engineering, manufacturing and construction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meserii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inginereşti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(Engineering and engineering trades)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0722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Materiale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sticlă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hârtie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plastic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lemn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 (Materials (glass, paper, plastic and wood))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inginerești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mecanică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mecatronică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industrială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management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Ingineria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materialelor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Știința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materialelor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794363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24875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50D555-AD09-4184-8F27-884809BFB095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5FCBEF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5FCBEF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838199" y="826482"/>
            <a:ext cx="10515600" cy="65878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dirty="0"/>
              <a:t>7</a:t>
            </a:r>
            <a:r>
              <a:rPr lang="ro-RO" sz="4000" dirty="0" smtClean="0"/>
              <a:t> - </a:t>
            </a:r>
            <a:r>
              <a:rPr lang="en-US" sz="4000" dirty="0" smtClean="0"/>
              <a:t>INGINERIE, PRODUCŢIE ŞI CONSTRUCŢII</a:t>
            </a:r>
            <a:endParaRPr lang="ro-RO" sz="4000" dirty="0"/>
          </a:p>
        </p:txBody>
      </p:sp>
      <p:graphicFrame>
        <p:nvGraphicFramePr>
          <p:cNvPr id="6" name="Content Placeholder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77845879"/>
              </p:ext>
            </p:extLst>
          </p:nvPr>
        </p:nvGraphicFramePr>
        <p:xfrm>
          <a:off x="490820" y="1485268"/>
          <a:ext cx="11210357" cy="40496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5227">
                  <a:extLst>
                    <a:ext uri="{9D8B030D-6E8A-4147-A177-3AD203B41FA5}">
                      <a16:colId xmlns:a16="http://schemas.microsoft.com/office/drawing/2014/main" val="3479280633"/>
                    </a:ext>
                  </a:extLst>
                </a:gridCol>
                <a:gridCol w="1415267">
                  <a:extLst>
                    <a:ext uri="{9D8B030D-6E8A-4147-A177-3AD203B41FA5}">
                      <a16:colId xmlns:a16="http://schemas.microsoft.com/office/drawing/2014/main" val="3592804414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674651432"/>
                    </a:ext>
                  </a:extLst>
                </a:gridCol>
                <a:gridCol w="1367246">
                  <a:extLst>
                    <a:ext uri="{9D8B030D-6E8A-4147-A177-3AD203B41FA5}">
                      <a16:colId xmlns:a16="http://schemas.microsoft.com/office/drawing/2014/main" val="2017228955"/>
                    </a:ext>
                  </a:extLst>
                </a:gridCol>
                <a:gridCol w="600891">
                  <a:extLst>
                    <a:ext uri="{9D8B030D-6E8A-4147-A177-3AD203B41FA5}">
                      <a16:colId xmlns:a16="http://schemas.microsoft.com/office/drawing/2014/main" val="1882717908"/>
                    </a:ext>
                  </a:extLst>
                </a:gridCol>
                <a:gridCol w="1306286">
                  <a:extLst>
                    <a:ext uri="{9D8B030D-6E8A-4147-A177-3AD203B41FA5}">
                      <a16:colId xmlns:a16="http://schemas.microsoft.com/office/drawing/2014/main" val="1242605637"/>
                    </a:ext>
                  </a:extLst>
                </a:gridCol>
                <a:gridCol w="243840">
                  <a:extLst>
                    <a:ext uri="{9D8B030D-6E8A-4147-A177-3AD203B41FA5}">
                      <a16:colId xmlns:a16="http://schemas.microsoft.com/office/drawing/2014/main" val="1070881348"/>
                    </a:ext>
                  </a:extLst>
                </a:gridCol>
                <a:gridCol w="1105989">
                  <a:extLst>
                    <a:ext uri="{9D8B030D-6E8A-4147-A177-3AD203B41FA5}">
                      <a16:colId xmlns:a16="http://schemas.microsoft.com/office/drawing/2014/main" val="681253575"/>
                    </a:ext>
                  </a:extLst>
                </a:gridCol>
                <a:gridCol w="1332411">
                  <a:extLst>
                    <a:ext uri="{9D8B030D-6E8A-4147-A177-3AD203B41FA5}">
                      <a16:colId xmlns:a16="http://schemas.microsoft.com/office/drawing/2014/main" val="1848474606"/>
                    </a:ext>
                  </a:extLst>
                </a:gridCol>
                <a:gridCol w="870857">
                  <a:extLst>
                    <a:ext uri="{9D8B030D-6E8A-4147-A177-3AD203B41FA5}">
                      <a16:colId xmlns:a16="http://schemas.microsoft.com/office/drawing/2014/main" val="356358276"/>
                    </a:ext>
                  </a:extLst>
                </a:gridCol>
                <a:gridCol w="1184365">
                  <a:extLst>
                    <a:ext uri="{9D8B030D-6E8A-4147-A177-3AD203B41FA5}">
                      <a16:colId xmlns:a16="http://schemas.microsoft.com/office/drawing/2014/main" val="3452526377"/>
                    </a:ext>
                  </a:extLst>
                </a:gridCol>
                <a:gridCol w="789338">
                  <a:extLst>
                    <a:ext uri="{9D8B030D-6E8A-4147-A177-3AD203B41FA5}">
                      <a16:colId xmlns:a16="http://schemas.microsoft.com/office/drawing/2014/main" val="841492197"/>
                    </a:ext>
                  </a:extLst>
                </a:gridCol>
              </a:tblGrid>
              <a:tr h="50546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larg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restrâns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detaliat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fundamental cf. HG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nr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692/2018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Ramura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știință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cf. HG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nr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DL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cf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HG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licență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Observații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 Specializare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36929202"/>
                  </a:ext>
                </a:extLst>
              </a:tr>
              <a:tr h="78572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producţie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construcţii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(Engineering, manufacturing and construction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Prelucrare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industrie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prelucrătoare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(Manufacturing and processing)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0724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Minerit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industrie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extractive (Mining and extraction)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inginerești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it-IT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geologică</a:t>
                      </a:r>
                      <a:r>
                        <a:rPr lang="it-IT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mine, </a:t>
                      </a:r>
                      <a:r>
                        <a:rPr lang="it-IT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petrol</a:t>
                      </a:r>
                      <a:r>
                        <a:rPr lang="it-IT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it-IT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gaze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geodezică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Măsurători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terestre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cadastru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6474511"/>
                  </a:ext>
                </a:extLst>
              </a:tr>
              <a:tr h="78572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producţie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construcţii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(Engineering, manufacturing and construction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Prelucrare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industrie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prelucrătoare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(Manufacturing and processing)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0724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Minerit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industrie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extractive (Mining and extraction)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inginerești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it-IT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geologică</a:t>
                      </a:r>
                      <a:r>
                        <a:rPr lang="it-IT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mine, </a:t>
                      </a:r>
                      <a:r>
                        <a:rPr lang="it-IT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petrol</a:t>
                      </a:r>
                      <a:r>
                        <a:rPr lang="it-IT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it-IT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gaze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geodezică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Măsurători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terestre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cadastru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174953426"/>
                  </a:ext>
                </a:extLst>
              </a:tr>
              <a:tr h="82843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producţie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construcţii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(Engineering, manufacturing and construction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Arhitectură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construcţii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(Architecture and construction)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0732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Construcţii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civilă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(Building and civil engineering)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inginerești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civilă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civilă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Construcții</a:t>
                      </a:r>
                      <a:r>
                        <a:rPr lang="it-IT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civile, industriale </a:t>
                      </a:r>
                      <a:r>
                        <a:rPr lang="it-IT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it-IT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agricole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583777600"/>
                  </a:ext>
                </a:extLst>
              </a:tr>
              <a:tr h="109653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producţie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construcţii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(Engineering, manufacturing and construction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Arhitectură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construcţii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(Architecture and construction)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0732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Construcţii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civilă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(Building and civil engineering)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inginerești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civilă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civilă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Căi</a:t>
                      </a:r>
                      <a:r>
                        <a:rPr lang="it-IT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ferate</a:t>
                      </a:r>
                      <a:r>
                        <a:rPr lang="it-IT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it-IT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drumuri</a:t>
                      </a:r>
                      <a:r>
                        <a:rPr lang="it-IT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it-IT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poduri</a:t>
                      </a:r>
                      <a:endParaRPr lang="it-IT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794363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3066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50D555-AD09-4184-8F27-884809BFB095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5FCBEF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5FCBEF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838199" y="826482"/>
            <a:ext cx="10515600" cy="65878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dirty="0"/>
              <a:t>7</a:t>
            </a:r>
            <a:r>
              <a:rPr lang="ro-RO" sz="4000" dirty="0" smtClean="0"/>
              <a:t> - </a:t>
            </a:r>
            <a:r>
              <a:rPr lang="en-US" sz="4000" dirty="0" smtClean="0"/>
              <a:t>INGINERIE, PRODUCŢIE ŞI CONSTRUCŢII</a:t>
            </a:r>
            <a:endParaRPr lang="ro-RO" sz="4000" dirty="0"/>
          </a:p>
        </p:txBody>
      </p:sp>
      <p:graphicFrame>
        <p:nvGraphicFramePr>
          <p:cNvPr id="6" name="Content Placeholder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73445468"/>
              </p:ext>
            </p:extLst>
          </p:nvPr>
        </p:nvGraphicFramePr>
        <p:xfrm>
          <a:off x="490820" y="1485268"/>
          <a:ext cx="11318004" cy="40544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502">
                  <a:extLst>
                    <a:ext uri="{9D8B030D-6E8A-4147-A177-3AD203B41FA5}">
                      <a16:colId xmlns:a16="http://schemas.microsoft.com/office/drawing/2014/main" val="3479280633"/>
                    </a:ext>
                  </a:extLst>
                </a:gridCol>
                <a:gridCol w="1112338">
                  <a:extLst>
                    <a:ext uri="{9D8B030D-6E8A-4147-A177-3AD203B41FA5}">
                      <a16:colId xmlns:a16="http://schemas.microsoft.com/office/drawing/2014/main" val="3592804414"/>
                    </a:ext>
                  </a:extLst>
                </a:gridCol>
                <a:gridCol w="457193">
                  <a:extLst>
                    <a:ext uri="{9D8B030D-6E8A-4147-A177-3AD203B41FA5}">
                      <a16:colId xmlns:a16="http://schemas.microsoft.com/office/drawing/2014/main" val="674651432"/>
                    </a:ext>
                  </a:extLst>
                </a:gridCol>
                <a:gridCol w="2088273">
                  <a:extLst>
                    <a:ext uri="{9D8B030D-6E8A-4147-A177-3AD203B41FA5}">
                      <a16:colId xmlns:a16="http://schemas.microsoft.com/office/drawing/2014/main" val="2017228955"/>
                    </a:ext>
                  </a:extLst>
                </a:gridCol>
                <a:gridCol w="487841">
                  <a:extLst>
                    <a:ext uri="{9D8B030D-6E8A-4147-A177-3AD203B41FA5}">
                      <a16:colId xmlns:a16="http://schemas.microsoft.com/office/drawing/2014/main" val="1882717908"/>
                    </a:ext>
                  </a:extLst>
                </a:gridCol>
                <a:gridCol w="2116022">
                  <a:extLst>
                    <a:ext uri="{9D8B030D-6E8A-4147-A177-3AD203B41FA5}">
                      <a16:colId xmlns:a16="http://schemas.microsoft.com/office/drawing/2014/main" val="1242605637"/>
                    </a:ext>
                  </a:extLst>
                </a:gridCol>
                <a:gridCol w="240286">
                  <a:extLst>
                    <a:ext uri="{9D8B030D-6E8A-4147-A177-3AD203B41FA5}">
                      <a16:colId xmlns:a16="http://schemas.microsoft.com/office/drawing/2014/main" val="1070881348"/>
                    </a:ext>
                  </a:extLst>
                </a:gridCol>
                <a:gridCol w="1028687">
                  <a:extLst>
                    <a:ext uri="{9D8B030D-6E8A-4147-A177-3AD203B41FA5}">
                      <a16:colId xmlns:a16="http://schemas.microsoft.com/office/drawing/2014/main" val="681253575"/>
                    </a:ext>
                  </a:extLst>
                </a:gridCol>
                <a:gridCol w="1037479">
                  <a:extLst>
                    <a:ext uri="{9D8B030D-6E8A-4147-A177-3AD203B41FA5}">
                      <a16:colId xmlns:a16="http://schemas.microsoft.com/office/drawing/2014/main" val="1848474606"/>
                    </a:ext>
                  </a:extLst>
                </a:gridCol>
                <a:gridCol w="606662">
                  <a:extLst>
                    <a:ext uri="{9D8B030D-6E8A-4147-A177-3AD203B41FA5}">
                      <a16:colId xmlns:a16="http://schemas.microsoft.com/office/drawing/2014/main" val="356358276"/>
                    </a:ext>
                  </a:extLst>
                </a:gridCol>
                <a:gridCol w="822863">
                  <a:extLst>
                    <a:ext uri="{9D8B030D-6E8A-4147-A177-3AD203B41FA5}">
                      <a16:colId xmlns:a16="http://schemas.microsoft.com/office/drawing/2014/main" val="3452526377"/>
                    </a:ext>
                  </a:extLst>
                </a:gridCol>
                <a:gridCol w="870858">
                  <a:extLst>
                    <a:ext uri="{9D8B030D-6E8A-4147-A177-3AD203B41FA5}">
                      <a16:colId xmlns:a16="http://schemas.microsoft.com/office/drawing/2014/main" val="841492197"/>
                    </a:ext>
                  </a:extLst>
                </a:gridCol>
              </a:tblGrid>
              <a:tr h="50546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larg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restrâns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detaliat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fundamental cf. HG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nr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692/2018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Ramura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știință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cf. HG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nr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DL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cf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HG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licență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Observații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 Specializare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36929202"/>
                  </a:ext>
                </a:extLst>
              </a:tr>
              <a:tr h="78572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producţie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construcţii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(Engineering, manufacturing and construction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078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Programe</a:t>
                      </a:r>
                      <a:r>
                        <a:rPr lang="it-IT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it-IT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calificări</a:t>
                      </a:r>
                      <a:r>
                        <a:rPr lang="it-IT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interdisciplinare, care </a:t>
                      </a:r>
                      <a:r>
                        <a:rPr lang="it-IT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implică</a:t>
                      </a:r>
                      <a:r>
                        <a:rPr lang="it-IT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ingineria</a:t>
                      </a:r>
                      <a:r>
                        <a:rPr lang="it-IT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it-IT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producţia</a:t>
                      </a:r>
                      <a:r>
                        <a:rPr lang="it-IT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it-IT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construcţiile</a:t>
                      </a:r>
                      <a:r>
                        <a:rPr lang="it-IT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Inter-disciplinary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programmes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and qualifications involving engineering, manufacturing and construction)</a:t>
                      </a:r>
                      <a:r>
                        <a:rPr lang="it-IT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it-IT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0788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Programe</a:t>
                      </a:r>
                      <a:r>
                        <a:rPr lang="it-IT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it-IT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calificări</a:t>
                      </a:r>
                      <a:r>
                        <a:rPr lang="it-IT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interdisciplinare care </a:t>
                      </a:r>
                      <a:r>
                        <a:rPr lang="it-IT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implică</a:t>
                      </a:r>
                      <a:r>
                        <a:rPr lang="it-IT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ingineria</a:t>
                      </a:r>
                      <a:r>
                        <a:rPr lang="it-IT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it-IT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producţia</a:t>
                      </a:r>
                      <a:r>
                        <a:rPr lang="it-IT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it-IT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construcţiile</a:t>
                      </a:r>
                      <a:r>
                        <a:rPr lang="it-IT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Inter-disciplinary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programmes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and qualifications involving engineering, manufacturing and construction)</a:t>
                      </a:r>
                      <a:r>
                        <a:rPr lang="it-IT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it-IT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Științe inginerești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 mecanică, mecatronică, inginerie industrială și management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 și management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 și management în industria turismului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174953426"/>
                  </a:ext>
                </a:extLst>
              </a:tr>
              <a:tr h="82843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producţie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construcţii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(Engineering, manufacturing and construction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078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kumimoji="0" lang="it-IT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Programe şi calificări interdisciplinare, care implică ingineria, producţia şi construcţiile (</a:t>
                      </a:r>
                      <a:r>
                        <a:rPr kumimoji="0" lang="en-US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Inter-disciplinary programmes and qualifications involving engineering, manufacturing and construction</a:t>
                      </a:r>
                      <a:endParaRPr lang="it-IT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0788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Programe</a:t>
                      </a:r>
                      <a:r>
                        <a:rPr lang="it-IT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it-IT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calificări</a:t>
                      </a:r>
                      <a:r>
                        <a:rPr lang="it-IT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interdisciplinare care </a:t>
                      </a:r>
                      <a:r>
                        <a:rPr lang="it-IT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implică</a:t>
                      </a:r>
                      <a:r>
                        <a:rPr lang="it-IT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ingineria</a:t>
                      </a:r>
                      <a:r>
                        <a:rPr lang="it-IT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it-IT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producţia</a:t>
                      </a:r>
                      <a:r>
                        <a:rPr lang="it-IT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it-IT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construcţiile</a:t>
                      </a:r>
                      <a:r>
                        <a:rPr lang="it-IT" sz="105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en-US" sz="105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Inter-disciplinary </a:t>
                      </a:r>
                      <a:r>
                        <a:rPr lang="en-US" sz="1050" b="1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programmes</a:t>
                      </a:r>
                      <a:r>
                        <a:rPr lang="en-US" sz="105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and qualifications involving engineering, manufacturing and construction)</a:t>
                      </a:r>
                      <a:endParaRPr lang="it-IT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Științe inginerești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 mecanică, mecatronică, inginerie industrială și management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 inginerești aplicate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 medicală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583777600"/>
                  </a:ext>
                </a:extLst>
              </a:tr>
              <a:tr h="109653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producţie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construcţii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(Engineering, manufacturing and construction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078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kumimoji="0" lang="it-IT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Programe</a:t>
                      </a:r>
                      <a:r>
                        <a:rPr kumimoji="0" lang="it-IT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it-IT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şi</a:t>
                      </a:r>
                      <a:r>
                        <a:rPr kumimoji="0" lang="it-IT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it-IT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calificări</a:t>
                      </a:r>
                      <a:r>
                        <a:rPr kumimoji="0" lang="it-IT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interdisciplinare, care </a:t>
                      </a:r>
                      <a:r>
                        <a:rPr kumimoji="0" lang="it-IT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implică</a:t>
                      </a:r>
                      <a:r>
                        <a:rPr kumimoji="0" lang="it-IT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it-IT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ingineria</a:t>
                      </a:r>
                      <a:r>
                        <a:rPr kumimoji="0" lang="it-IT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</a:t>
                      </a:r>
                      <a:r>
                        <a:rPr kumimoji="0" lang="it-IT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producţia</a:t>
                      </a:r>
                      <a:r>
                        <a:rPr kumimoji="0" lang="it-IT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it-IT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şi</a:t>
                      </a:r>
                      <a:r>
                        <a:rPr kumimoji="0" lang="it-IT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it-IT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construcţiile</a:t>
                      </a:r>
                      <a:r>
                        <a:rPr kumimoji="0" lang="it-IT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Inter-disciplinary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programmes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and qualifications involving engineering, manufacturing and construction</a:t>
                      </a:r>
                      <a:endParaRPr lang="it-IT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0788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Programe</a:t>
                      </a:r>
                      <a:r>
                        <a:rPr lang="it-IT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it-IT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calificări</a:t>
                      </a:r>
                      <a:r>
                        <a:rPr lang="it-IT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interdisciplinare care </a:t>
                      </a:r>
                      <a:r>
                        <a:rPr lang="it-IT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implică</a:t>
                      </a:r>
                      <a:r>
                        <a:rPr lang="it-IT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ingineria</a:t>
                      </a:r>
                      <a:r>
                        <a:rPr lang="it-IT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it-IT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producţia</a:t>
                      </a:r>
                      <a:r>
                        <a:rPr lang="it-IT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it-IT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construcţiile</a:t>
                      </a:r>
                      <a:r>
                        <a:rPr lang="it-IT" sz="105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en-US" sz="105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Inter-disciplinary </a:t>
                      </a:r>
                      <a:r>
                        <a:rPr lang="en-US" sz="1050" b="1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programmes</a:t>
                      </a:r>
                      <a:r>
                        <a:rPr lang="en-US" sz="105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and qualifications involving engineering, manufacturing and construction)</a:t>
                      </a:r>
                      <a:endParaRPr lang="it-IT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inginerești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mecanică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mecatronică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industrială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management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inginerești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aplicate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Optometrie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794363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54527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52120" y="880107"/>
            <a:ext cx="8613316" cy="940068"/>
          </a:xfrm>
        </p:spPr>
        <p:txBody>
          <a:bodyPr>
            <a:noAutofit/>
          </a:bodyPr>
          <a:lstStyle/>
          <a:p>
            <a:pPr algn="ctr"/>
            <a:r>
              <a:rPr lang="ro-RO" sz="4000" dirty="0" smtClean="0"/>
              <a:t>ISCED–F – DOMENII LARGI 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7281" y="1820175"/>
            <a:ext cx="8596668" cy="4316304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ro-RO" b="1" dirty="0" smtClean="0"/>
          </a:p>
          <a:p>
            <a:r>
              <a:rPr lang="en-US" b="1" i="1" dirty="0"/>
              <a:t>01 </a:t>
            </a:r>
            <a:r>
              <a:rPr lang="en-US" b="1" i="1" dirty="0" err="1" smtClean="0"/>
              <a:t>Educa</a:t>
            </a:r>
            <a:r>
              <a:rPr lang="ro-RO" b="1" i="1" dirty="0" smtClean="0"/>
              <a:t>ție</a:t>
            </a:r>
            <a:r>
              <a:rPr lang="en-US" b="1" i="1" dirty="0" smtClean="0"/>
              <a:t> </a:t>
            </a:r>
            <a:endParaRPr lang="ro-RO" b="1" i="1" dirty="0" smtClean="0"/>
          </a:p>
          <a:p>
            <a:r>
              <a:rPr lang="en-US" b="1" i="1" dirty="0"/>
              <a:t>02 Arte </a:t>
            </a:r>
            <a:r>
              <a:rPr lang="en-US" b="1" i="1" dirty="0" err="1"/>
              <a:t>şi</a:t>
            </a:r>
            <a:r>
              <a:rPr lang="en-US" b="1" i="1" dirty="0"/>
              <a:t> </a:t>
            </a:r>
            <a:r>
              <a:rPr lang="en-US" b="1" i="1" dirty="0" err="1"/>
              <a:t>ştiinţe</a:t>
            </a:r>
            <a:r>
              <a:rPr lang="en-US" b="1" i="1" dirty="0"/>
              <a:t> </a:t>
            </a:r>
            <a:r>
              <a:rPr lang="en-US" b="1" i="1" dirty="0" err="1" smtClean="0"/>
              <a:t>umaniste</a:t>
            </a:r>
            <a:endParaRPr lang="ro-RO" b="1" i="1" dirty="0" smtClean="0"/>
          </a:p>
          <a:p>
            <a:r>
              <a:rPr lang="en-US" b="1" i="1" dirty="0" smtClean="0"/>
              <a:t>03 </a:t>
            </a:r>
            <a:r>
              <a:rPr lang="ro-RO" b="1" i="1" dirty="0" smtClean="0"/>
              <a:t>Științe sociale, jurnalism și informații</a:t>
            </a:r>
          </a:p>
          <a:p>
            <a:r>
              <a:rPr lang="en-US" b="1" i="1" dirty="0"/>
              <a:t>04 </a:t>
            </a:r>
            <a:r>
              <a:rPr lang="en-US" b="1" i="1" dirty="0" err="1"/>
              <a:t>Afaceri</a:t>
            </a:r>
            <a:r>
              <a:rPr lang="en-US" b="1" i="1" dirty="0"/>
              <a:t>, </a:t>
            </a:r>
            <a:r>
              <a:rPr lang="en-US" b="1" i="1" dirty="0" err="1"/>
              <a:t>administraţie</a:t>
            </a:r>
            <a:r>
              <a:rPr lang="en-US" b="1" i="1" dirty="0"/>
              <a:t> </a:t>
            </a:r>
            <a:r>
              <a:rPr lang="en-US" b="1" i="1" dirty="0" err="1"/>
              <a:t>şi</a:t>
            </a:r>
            <a:r>
              <a:rPr lang="en-US" b="1" i="1" dirty="0"/>
              <a:t> </a:t>
            </a:r>
            <a:r>
              <a:rPr lang="en-US" b="1" i="1" dirty="0" err="1" smtClean="0"/>
              <a:t>drept</a:t>
            </a:r>
            <a:endParaRPr lang="ro-RO" b="1" i="1" dirty="0" smtClean="0"/>
          </a:p>
          <a:p>
            <a:r>
              <a:rPr lang="en-US" b="1" i="1" dirty="0"/>
              <a:t>05 </a:t>
            </a:r>
            <a:r>
              <a:rPr lang="en-US" b="1" i="1" dirty="0" err="1"/>
              <a:t>Ştiinţele</a:t>
            </a:r>
            <a:r>
              <a:rPr lang="en-US" b="1" i="1" dirty="0"/>
              <a:t> </a:t>
            </a:r>
            <a:r>
              <a:rPr lang="en-US" b="1" i="1" dirty="0" err="1"/>
              <a:t>naturii</a:t>
            </a:r>
            <a:r>
              <a:rPr lang="en-US" b="1" i="1" dirty="0"/>
              <a:t>, </a:t>
            </a:r>
            <a:r>
              <a:rPr lang="en-US" b="1" i="1" dirty="0" err="1"/>
              <a:t>matematică</a:t>
            </a:r>
            <a:r>
              <a:rPr lang="en-US" b="1" i="1" dirty="0"/>
              <a:t> </a:t>
            </a:r>
            <a:r>
              <a:rPr lang="en-US" b="1" i="1" dirty="0" err="1"/>
              <a:t>şi</a:t>
            </a:r>
            <a:r>
              <a:rPr lang="en-US" b="1" i="1" dirty="0"/>
              <a:t> </a:t>
            </a:r>
            <a:r>
              <a:rPr lang="en-US" b="1" i="1" dirty="0" err="1"/>
              <a:t>statistică</a:t>
            </a:r>
            <a:endParaRPr lang="ro-RO" b="1" i="1" dirty="0" smtClean="0"/>
          </a:p>
          <a:p>
            <a:r>
              <a:rPr lang="fr-FR" b="1" i="1" dirty="0"/>
              <a:t>06 </a:t>
            </a:r>
            <a:r>
              <a:rPr lang="fr-FR" b="1" i="1" dirty="0" err="1"/>
              <a:t>Tehnologia</a:t>
            </a:r>
            <a:r>
              <a:rPr lang="fr-FR" b="1" i="1" dirty="0"/>
              <a:t> </a:t>
            </a:r>
            <a:r>
              <a:rPr lang="fr-FR" b="1" i="1" dirty="0" err="1"/>
              <a:t>informaţiei</a:t>
            </a:r>
            <a:r>
              <a:rPr lang="fr-FR" b="1" i="1" dirty="0"/>
              <a:t> </a:t>
            </a:r>
            <a:r>
              <a:rPr lang="fr-FR" b="1" i="1" dirty="0" err="1"/>
              <a:t>şi</a:t>
            </a:r>
            <a:r>
              <a:rPr lang="fr-FR" b="1" i="1" dirty="0"/>
              <a:t> </a:t>
            </a:r>
            <a:r>
              <a:rPr lang="fr-FR" b="1" i="1" dirty="0" err="1"/>
              <a:t>comunicaţiilor</a:t>
            </a:r>
            <a:r>
              <a:rPr lang="fr-FR" b="1" i="1" dirty="0"/>
              <a:t> (TIC)</a:t>
            </a:r>
            <a:endParaRPr lang="ro-RO" b="1" i="1" dirty="0" smtClean="0"/>
          </a:p>
          <a:p>
            <a:r>
              <a:rPr lang="en-US" b="1" i="1" dirty="0"/>
              <a:t>07 </a:t>
            </a:r>
            <a:r>
              <a:rPr lang="en-US" b="1" i="1" dirty="0" err="1"/>
              <a:t>Inginerie</a:t>
            </a:r>
            <a:r>
              <a:rPr lang="en-US" b="1" i="1" dirty="0"/>
              <a:t>, </a:t>
            </a:r>
            <a:r>
              <a:rPr lang="en-US" b="1" i="1" dirty="0" err="1"/>
              <a:t>producţie</a:t>
            </a:r>
            <a:r>
              <a:rPr lang="en-US" b="1" i="1" dirty="0"/>
              <a:t> </a:t>
            </a:r>
            <a:r>
              <a:rPr lang="en-US" b="1" i="1" dirty="0" err="1"/>
              <a:t>şi</a:t>
            </a:r>
            <a:r>
              <a:rPr lang="en-US" b="1" i="1" dirty="0"/>
              <a:t> </a:t>
            </a:r>
            <a:r>
              <a:rPr lang="en-US" b="1" i="1" dirty="0" err="1"/>
              <a:t>construcţii</a:t>
            </a:r>
            <a:endParaRPr lang="ro-RO" b="1" i="1" dirty="0" smtClean="0"/>
          </a:p>
          <a:p>
            <a:r>
              <a:rPr lang="en-US" b="1" i="1" dirty="0"/>
              <a:t>08 </a:t>
            </a:r>
            <a:r>
              <a:rPr lang="en-US" b="1" i="1" dirty="0" err="1"/>
              <a:t>Agricultură</a:t>
            </a:r>
            <a:r>
              <a:rPr lang="en-US" b="1" i="1" dirty="0"/>
              <a:t>, </a:t>
            </a:r>
            <a:r>
              <a:rPr lang="en-US" b="1" i="1" dirty="0" err="1"/>
              <a:t>silvicultură</a:t>
            </a:r>
            <a:r>
              <a:rPr lang="en-US" b="1" i="1" dirty="0"/>
              <a:t>, </a:t>
            </a:r>
            <a:r>
              <a:rPr lang="en-US" b="1" i="1" dirty="0" err="1"/>
              <a:t>piscicultură</a:t>
            </a:r>
            <a:r>
              <a:rPr lang="en-US" b="1" i="1" dirty="0"/>
              <a:t> </a:t>
            </a:r>
            <a:r>
              <a:rPr lang="en-US" b="1" i="1" dirty="0" err="1"/>
              <a:t>şi</a:t>
            </a:r>
            <a:r>
              <a:rPr lang="en-US" b="1" i="1" dirty="0"/>
              <a:t> </a:t>
            </a:r>
            <a:r>
              <a:rPr lang="en-US" b="1" i="1" dirty="0" err="1"/>
              <a:t>ştiinţe</a:t>
            </a:r>
            <a:r>
              <a:rPr lang="en-US" b="1" i="1" dirty="0"/>
              <a:t> </a:t>
            </a:r>
            <a:r>
              <a:rPr lang="en-US" b="1" i="1" dirty="0" err="1" smtClean="0"/>
              <a:t>veterinare</a:t>
            </a:r>
            <a:endParaRPr lang="ro-RO" b="1" i="1" dirty="0" smtClean="0"/>
          </a:p>
          <a:p>
            <a:r>
              <a:rPr lang="en-US" b="1" i="1" dirty="0" smtClean="0"/>
              <a:t>09 </a:t>
            </a:r>
            <a:r>
              <a:rPr lang="en-US" b="1" i="1" dirty="0" err="1"/>
              <a:t>Sănătate</a:t>
            </a:r>
            <a:r>
              <a:rPr lang="en-US" b="1" i="1" dirty="0"/>
              <a:t> </a:t>
            </a:r>
            <a:r>
              <a:rPr lang="en-US" b="1" i="1" dirty="0" err="1"/>
              <a:t>şi</a:t>
            </a:r>
            <a:r>
              <a:rPr lang="en-US" b="1" i="1" dirty="0"/>
              <a:t> </a:t>
            </a:r>
            <a:r>
              <a:rPr lang="en-US" b="1" i="1" dirty="0" err="1"/>
              <a:t>asistenţă</a:t>
            </a:r>
            <a:r>
              <a:rPr lang="en-US" b="1" i="1" dirty="0"/>
              <a:t> </a:t>
            </a:r>
            <a:r>
              <a:rPr lang="en-US" b="1" i="1" dirty="0" smtClean="0"/>
              <a:t>social</a:t>
            </a:r>
            <a:r>
              <a:rPr lang="ro-RO" b="1" i="1" dirty="0" smtClean="0"/>
              <a:t>ă</a:t>
            </a:r>
          </a:p>
          <a:p>
            <a:r>
              <a:rPr lang="en-US" b="1" i="1" dirty="0" smtClean="0"/>
              <a:t>10 </a:t>
            </a:r>
            <a:r>
              <a:rPr lang="en-US" b="1" i="1" dirty="0" err="1" smtClean="0"/>
              <a:t>Servic</a:t>
            </a:r>
            <a:r>
              <a:rPr lang="ro-RO" b="1" i="1" dirty="0" smtClean="0"/>
              <a:t>ii</a:t>
            </a:r>
            <a:endParaRPr lang="en-US" b="1" i="1" dirty="0" smtClean="0"/>
          </a:p>
          <a:p>
            <a:pPr marL="0" indent="0">
              <a:buNone/>
            </a:pPr>
            <a:endParaRPr lang="ro-RO" sz="1900" b="1" i="1" dirty="0" smtClean="0"/>
          </a:p>
          <a:p>
            <a:pPr marL="0" indent="0">
              <a:buNone/>
            </a:pPr>
            <a:r>
              <a:rPr lang="en-US" sz="1900" b="1" i="1" dirty="0" smtClean="0"/>
              <a:t>Bold</a:t>
            </a:r>
            <a:r>
              <a:rPr lang="ro-RO" sz="1900" b="1" i="1" dirty="0" smtClean="0"/>
              <a:t>ui</a:t>
            </a:r>
            <a:r>
              <a:rPr lang="en-US" sz="1900" b="1" i="1" dirty="0" smtClean="0"/>
              <a:t>t </a:t>
            </a:r>
            <a:r>
              <a:rPr lang="en-US" sz="1900" b="1" i="1" dirty="0" err="1" smtClean="0"/>
              <a:t>ce</a:t>
            </a:r>
            <a:r>
              <a:rPr lang="en-US" sz="1900" b="1" i="1" dirty="0" smtClean="0"/>
              <a:t> </a:t>
            </a:r>
            <a:r>
              <a:rPr lang="ro-RO" sz="1900" b="1" i="1" dirty="0" smtClean="0"/>
              <a:t>se regăsește</a:t>
            </a:r>
            <a:r>
              <a:rPr lang="en-US" sz="1900" b="1" i="1" dirty="0" smtClean="0"/>
              <a:t> la </a:t>
            </a:r>
            <a:r>
              <a:rPr lang="ro-RO" sz="1900" b="1" i="1" dirty="0" smtClean="0"/>
              <a:t>Universitatea Transilvania din Brașov</a:t>
            </a:r>
            <a:endParaRPr lang="en-US" sz="1900" b="1" i="1" dirty="0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50D555-AD09-4184-8F27-884809BFB095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5FCBEF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5FCBEF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90716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50D555-AD09-4184-8F27-884809BFB095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5FCBEF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5FCBEF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838199" y="826482"/>
            <a:ext cx="10515600" cy="65878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dirty="0"/>
              <a:t>7</a:t>
            </a:r>
            <a:r>
              <a:rPr lang="ro-RO" sz="4000" dirty="0" smtClean="0"/>
              <a:t> - </a:t>
            </a:r>
            <a:r>
              <a:rPr lang="en-US" sz="4000" dirty="0" smtClean="0"/>
              <a:t>INGINERIE, PRODUCŢIE ŞI CONSTRUCŢII</a:t>
            </a:r>
            <a:endParaRPr lang="ro-RO" sz="4000" dirty="0"/>
          </a:p>
        </p:txBody>
      </p:sp>
      <p:graphicFrame>
        <p:nvGraphicFramePr>
          <p:cNvPr id="6" name="Content Placeholder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16481727"/>
              </p:ext>
            </p:extLst>
          </p:nvPr>
        </p:nvGraphicFramePr>
        <p:xfrm>
          <a:off x="490820" y="1485268"/>
          <a:ext cx="11431215" cy="50241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3999">
                  <a:extLst>
                    <a:ext uri="{9D8B030D-6E8A-4147-A177-3AD203B41FA5}">
                      <a16:colId xmlns:a16="http://schemas.microsoft.com/office/drawing/2014/main" val="3479280633"/>
                    </a:ext>
                  </a:extLst>
                </a:gridCol>
                <a:gridCol w="1123465">
                  <a:extLst>
                    <a:ext uri="{9D8B030D-6E8A-4147-A177-3AD203B41FA5}">
                      <a16:colId xmlns:a16="http://schemas.microsoft.com/office/drawing/2014/main" val="3592804414"/>
                    </a:ext>
                  </a:extLst>
                </a:gridCol>
                <a:gridCol w="461766">
                  <a:extLst>
                    <a:ext uri="{9D8B030D-6E8A-4147-A177-3AD203B41FA5}">
                      <a16:colId xmlns:a16="http://schemas.microsoft.com/office/drawing/2014/main" val="674651432"/>
                    </a:ext>
                  </a:extLst>
                </a:gridCol>
                <a:gridCol w="2109161">
                  <a:extLst>
                    <a:ext uri="{9D8B030D-6E8A-4147-A177-3AD203B41FA5}">
                      <a16:colId xmlns:a16="http://schemas.microsoft.com/office/drawing/2014/main" val="2017228955"/>
                    </a:ext>
                  </a:extLst>
                </a:gridCol>
                <a:gridCol w="492721">
                  <a:extLst>
                    <a:ext uri="{9D8B030D-6E8A-4147-A177-3AD203B41FA5}">
                      <a16:colId xmlns:a16="http://schemas.microsoft.com/office/drawing/2014/main" val="1882717908"/>
                    </a:ext>
                  </a:extLst>
                </a:gridCol>
                <a:gridCol w="2137188">
                  <a:extLst>
                    <a:ext uri="{9D8B030D-6E8A-4147-A177-3AD203B41FA5}">
                      <a16:colId xmlns:a16="http://schemas.microsoft.com/office/drawing/2014/main" val="1242605637"/>
                    </a:ext>
                  </a:extLst>
                </a:gridCol>
                <a:gridCol w="242690">
                  <a:extLst>
                    <a:ext uri="{9D8B030D-6E8A-4147-A177-3AD203B41FA5}">
                      <a16:colId xmlns:a16="http://schemas.microsoft.com/office/drawing/2014/main" val="1070881348"/>
                    </a:ext>
                  </a:extLst>
                </a:gridCol>
                <a:gridCol w="1038976">
                  <a:extLst>
                    <a:ext uri="{9D8B030D-6E8A-4147-A177-3AD203B41FA5}">
                      <a16:colId xmlns:a16="http://schemas.microsoft.com/office/drawing/2014/main" val="681253575"/>
                    </a:ext>
                  </a:extLst>
                </a:gridCol>
                <a:gridCol w="1047857">
                  <a:extLst>
                    <a:ext uri="{9D8B030D-6E8A-4147-A177-3AD203B41FA5}">
                      <a16:colId xmlns:a16="http://schemas.microsoft.com/office/drawing/2014/main" val="1848474606"/>
                    </a:ext>
                  </a:extLst>
                </a:gridCol>
                <a:gridCol w="564260">
                  <a:extLst>
                    <a:ext uri="{9D8B030D-6E8A-4147-A177-3AD203B41FA5}">
                      <a16:colId xmlns:a16="http://schemas.microsoft.com/office/drawing/2014/main" val="356358276"/>
                    </a:ext>
                  </a:extLst>
                </a:gridCol>
                <a:gridCol w="818606">
                  <a:extLst>
                    <a:ext uri="{9D8B030D-6E8A-4147-A177-3AD203B41FA5}">
                      <a16:colId xmlns:a16="http://schemas.microsoft.com/office/drawing/2014/main" val="3452526377"/>
                    </a:ext>
                  </a:extLst>
                </a:gridCol>
                <a:gridCol w="940526">
                  <a:extLst>
                    <a:ext uri="{9D8B030D-6E8A-4147-A177-3AD203B41FA5}">
                      <a16:colId xmlns:a16="http://schemas.microsoft.com/office/drawing/2014/main" val="841492197"/>
                    </a:ext>
                  </a:extLst>
                </a:gridCol>
              </a:tblGrid>
              <a:tr h="50546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larg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restrâns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detaliat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fundamental cf. HG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nr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692/2018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Ramura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știință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cf. HG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nr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DL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cf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HG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licență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Observații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 Specializare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36929202"/>
                  </a:ext>
                </a:extLst>
              </a:tr>
              <a:tr h="78572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producţie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construcţii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(Engineering, manufacturing and construction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078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Programe</a:t>
                      </a:r>
                      <a:r>
                        <a:rPr lang="it-IT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it-IT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calificări</a:t>
                      </a:r>
                      <a:r>
                        <a:rPr lang="it-IT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interdisciplinare, care </a:t>
                      </a:r>
                      <a:r>
                        <a:rPr lang="it-IT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implică</a:t>
                      </a:r>
                      <a:r>
                        <a:rPr lang="it-IT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ingineria</a:t>
                      </a:r>
                      <a:r>
                        <a:rPr lang="it-IT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it-IT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producţia</a:t>
                      </a:r>
                      <a:r>
                        <a:rPr lang="it-IT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it-IT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construcţiile</a:t>
                      </a:r>
                      <a:r>
                        <a:rPr lang="it-IT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Inter-disciplinary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programmes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and qualifications involving engineering, manufacturing and construction)</a:t>
                      </a:r>
                      <a:r>
                        <a:rPr lang="it-IT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it-IT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0788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Programe</a:t>
                      </a:r>
                      <a:r>
                        <a:rPr lang="it-IT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it-IT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calificări</a:t>
                      </a:r>
                      <a:r>
                        <a:rPr lang="it-IT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interdisciplinare care </a:t>
                      </a:r>
                      <a:r>
                        <a:rPr lang="it-IT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implică</a:t>
                      </a:r>
                      <a:r>
                        <a:rPr lang="it-IT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ingineria</a:t>
                      </a:r>
                      <a:r>
                        <a:rPr lang="it-IT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it-IT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producţia</a:t>
                      </a:r>
                      <a:r>
                        <a:rPr lang="it-IT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it-IT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construcţiile</a:t>
                      </a:r>
                      <a:r>
                        <a:rPr lang="it-IT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Inter-disciplinary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programmes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and qualifications involving engineering, manufacturing and construction)</a:t>
                      </a:r>
                      <a:r>
                        <a:rPr lang="it-IT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it-IT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inginerești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 mecanică, mecatronică, inginerie industrială și management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Ingineria materialelor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Ingineria biomaterialelor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6474511"/>
                  </a:ext>
                </a:extLst>
              </a:tr>
              <a:tr h="78572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producţie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construcţii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(Engineering, manufacturing and construction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078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Programe</a:t>
                      </a:r>
                      <a:r>
                        <a:rPr lang="it-IT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it-IT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calificări</a:t>
                      </a:r>
                      <a:r>
                        <a:rPr lang="it-IT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interdisciplinare, care </a:t>
                      </a:r>
                      <a:r>
                        <a:rPr lang="it-IT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implică</a:t>
                      </a:r>
                      <a:r>
                        <a:rPr lang="it-IT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ingineria</a:t>
                      </a:r>
                      <a:r>
                        <a:rPr lang="it-IT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it-IT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producţia</a:t>
                      </a:r>
                      <a:r>
                        <a:rPr lang="it-IT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it-IT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construcţiile</a:t>
                      </a:r>
                      <a:r>
                        <a:rPr lang="it-IT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Inter-disciplinary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programmes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and qualifications involving engineering, manufacturing and construction)</a:t>
                      </a:r>
                      <a:r>
                        <a:rPr lang="it-IT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it-IT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0788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Programe</a:t>
                      </a:r>
                      <a:r>
                        <a:rPr lang="it-IT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it-IT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calificări</a:t>
                      </a:r>
                      <a:r>
                        <a:rPr lang="it-IT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interdisciplinare care </a:t>
                      </a:r>
                      <a:r>
                        <a:rPr lang="it-IT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implică</a:t>
                      </a:r>
                      <a:r>
                        <a:rPr lang="it-IT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ingineria</a:t>
                      </a:r>
                      <a:r>
                        <a:rPr lang="it-IT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it-IT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producţia</a:t>
                      </a:r>
                      <a:r>
                        <a:rPr lang="it-IT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it-IT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construcţiile</a:t>
                      </a:r>
                      <a:r>
                        <a:rPr lang="it-IT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Inter-disciplinary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programmes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and qualifications involving engineering, manufacturing and construction)</a:t>
                      </a:r>
                      <a:r>
                        <a:rPr lang="it-IT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it-IT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Științe inginerești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mecanică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mecatronică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industrială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management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management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 economică industrială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174953426"/>
                  </a:ext>
                </a:extLst>
              </a:tr>
              <a:tr h="82843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producţie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construcţii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(Engineering, manufacturing and construction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078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kumimoji="0" lang="it-IT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Programe şi calificări interdisciplinare, care implică ingineria, producţia şi construcţiile (</a:t>
                      </a:r>
                      <a:r>
                        <a:rPr kumimoji="0" lang="en-US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Inter-disciplinary programmes and qualifications involving engineering, manufacturing and construction</a:t>
                      </a:r>
                      <a:endParaRPr lang="it-IT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0788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Programe</a:t>
                      </a:r>
                      <a:r>
                        <a:rPr lang="it-IT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it-IT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calificări</a:t>
                      </a:r>
                      <a:r>
                        <a:rPr lang="it-IT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interdisciplinare care </a:t>
                      </a:r>
                      <a:r>
                        <a:rPr lang="it-IT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implică</a:t>
                      </a:r>
                      <a:r>
                        <a:rPr lang="it-IT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ingineria</a:t>
                      </a:r>
                      <a:r>
                        <a:rPr lang="it-IT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it-IT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producţia</a:t>
                      </a:r>
                      <a:r>
                        <a:rPr lang="it-IT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it-IT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construcţiile</a:t>
                      </a:r>
                      <a:r>
                        <a:rPr lang="it-IT" sz="105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en-US" sz="105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Inter-disciplinary </a:t>
                      </a:r>
                      <a:r>
                        <a:rPr lang="en-US" sz="1050" b="1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programmes</a:t>
                      </a:r>
                      <a:r>
                        <a:rPr lang="en-US" sz="105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and qualifications involving engineering, manufacturing and construction)</a:t>
                      </a:r>
                      <a:endParaRPr lang="it-IT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Științe inginerești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 mecanică, mecatronică, inginerie industrială și management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management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it-IT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economică</a:t>
                      </a:r>
                      <a:r>
                        <a:rPr lang="it-IT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în</a:t>
                      </a:r>
                      <a:r>
                        <a:rPr lang="it-IT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domeniul</a:t>
                      </a:r>
                      <a:r>
                        <a:rPr lang="it-IT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mecanic</a:t>
                      </a:r>
                      <a:endParaRPr lang="it-IT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583777600"/>
                  </a:ext>
                </a:extLst>
              </a:tr>
              <a:tr h="109653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producţie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construcţii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(Engineering, manufacturing and construction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078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kumimoji="0" lang="it-IT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Programe</a:t>
                      </a:r>
                      <a:r>
                        <a:rPr kumimoji="0" lang="it-IT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it-IT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şi</a:t>
                      </a:r>
                      <a:r>
                        <a:rPr kumimoji="0" lang="it-IT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it-IT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calificări</a:t>
                      </a:r>
                      <a:r>
                        <a:rPr kumimoji="0" lang="it-IT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interdisciplinare, care </a:t>
                      </a:r>
                      <a:r>
                        <a:rPr kumimoji="0" lang="it-IT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implică</a:t>
                      </a:r>
                      <a:r>
                        <a:rPr kumimoji="0" lang="it-IT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it-IT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ingineria</a:t>
                      </a:r>
                      <a:r>
                        <a:rPr kumimoji="0" lang="it-IT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</a:t>
                      </a:r>
                      <a:r>
                        <a:rPr kumimoji="0" lang="it-IT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producţia</a:t>
                      </a:r>
                      <a:r>
                        <a:rPr kumimoji="0" lang="it-IT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it-IT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şi</a:t>
                      </a:r>
                      <a:r>
                        <a:rPr kumimoji="0" lang="it-IT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it-IT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construcţiile</a:t>
                      </a:r>
                      <a:r>
                        <a:rPr kumimoji="0" lang="it-IT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Inter-disciplinary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programmes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and qualifications involving engineering, manufacturing and construction</a:t>
                      </a:r>
                      <a:endParaRPr lang="it-IT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0788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Programe</a:t>
                      </a:r>
                      <a:r>
                        <a:rPr lang="it-IT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it-IT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calificări</a:t>
                      </a:r>
                      <a:r>
                        <a:rPr lang="it-IT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interdisciplinare care </a:t>
                      </a:r>
                      <a:r>
                        <a:rPr lang="it-IT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implică</a:t>
                      </a:r>
                      <a:r>
                        <a:rPr lang="it-IT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ingineria</a:t>
                      </a:r>
                      <a:r>
                        <a:rPr lang="it-IT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it-IT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producţia</a:t>
                      </a:r>
                      <a:r>
                        <a:rPr lang="it-IT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it-IT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construcţiile</a:t>
                      </a:r>
                      <a:r>
                        <a:rPr lang="it-IT" sz="105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en-US" sz="105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Inter-disciplinary </a:t>
                      </a:r>
                      <a:r>
                        <a:rPr lang="en-US" sz="1050" b="1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programmes</a:t>
                      </a:r>
                      <a:r>
                        <a:rPr lang="en-US" sz="105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and qualifications involving engineering, manufacturing and construction)</a:t>
                      </a:r>
                      <a:endParaRPr lang="it-IT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Științe inginerești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 mecanică, mecatronică, inginerie industrială și management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management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Ingineria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managementul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afacerilor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794363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24243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50D555-AD09-4184-8F27-884809BFB095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5FCBEF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5FCBEF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9670" y="826482"/>
            <a:ext cx="12035244" cy="6587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200" dirty="0" smtClean="0"/>
              <a:t>8</a:t>
            </a:r>
            <a:r>
              <a:rPr lang="ro-RO" sz="3200" dirty="0" smtClean="0"/>
              <a:t> - </a:t>
            </a:r>
            <a:r>
              <a:rPr lang="en-US" sz="3200" dirty="0" smtClean="0"/>
              <a:t>AGRICULTURĂ, SILVICULTURĂ, PISCICULTURĂ ŞI ŞTIINŢE VETERINARE</a:t>
            </a:r>
            <a:endParaRPr lang="ro-RO" sz="3200" dirty="0"/>
          </a:p>
        </p:txBody>
      </p:sp>
      <p:graphicFrame>
        <p:nvGraphicFramePr>
          <p:cNvPr id="6" name="Content Placeholder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93420542"/>
              </p:ext>
            </p:extLst>
          </p:nvPr>
        </p:nvGraphicFramePr>
        <p:xfrm>
          <a:off x="490821" y="1485268"/>
          <a:ext cx="11152539" cy="474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2931">
                  <a:extLst>
                    <a:ext uri="{9D8B030D-6E8A-4147-A177-3AD203B41FA5}">
                      <a16:colId xmlns:a16="http://schemas.microsoft.com/office/drawing/2014/main" val="3479280633"/>
                    </a:ext>
                  </a:extLst>
                </a:gridCol>
                <a:gridCol w="1712058">
                  <a:extLst>
                    <a:ext uri="{9D8B030D-6E8A-4147-A177-3AD203B41FA5}">
                      <a16:colId xmlns:a16="http://schemas.microsoft.com/office/drawing/2014/main" val="3592804414"/>
                    </a:ext>
                  </a:extLst>
                </a:gridCol>
                <a:gridCol w="524110">
                  <a:extLst>
                    <a:ext uri="{9D8B030D-6E8A-4147-A177-3AD203B41FA5}">
                      <a16:colId xmlns:a16="http://schemas.microsoft.com/office/drawing/2014/main" val="674651432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17228955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1882717908"/>
                    </a:ext>
                  </a:extLst>
                </a:gridCol>
                <a:gridCol w="1628503">
                  <a:extLst>
                    <a:ext uri="{9D8B030D-6E8A-4147-A177-3AD203B41FA5}">
                      <a16:colId xmlns:a16="http://schemas.microsoft.com/office/drawing/2014/main" val="1242605637"/>
                    </a:ext>
                  </a:extLst>
                </a:gridCol>
                <a:gridCol w="261257">
                  <a:extLst>
                    <a:ext uri="{9D8B030D-6E8A-4147-A177-3AD203B41FA5}">
                      <a16:colId xmlns:a16="http://schemas.microsoft.com/office/drawing/2014/main" val="1070881348"/>
                    </a:ext>
                  </a:extLst>
                </a:gridCol>
                <a:gridCol w="1323703">
                  <a:extLst>
                    <a:ext uri="{9D8B030D-6E8A-4147-A177-3AD203B41FA5}">
                      <a16:colId xmlns:a16="http://schemas.microsoft.com/office/drawing/2014/main" val="681253575"/>
                    </a:ext>
                  </a:extLst>
                </a:gridCol>
                <a:gridCol w="1140823">
                  <a:extLst>
                    <a:ext uri="{9D8B030D-6E8A-4147-A177-3AD203B41FA5}">
                      <a16:colId xmlns:a16="http://schemas.microsoft.com/office/drawing/2014/main" val="1848474606"/>
                    </a:ext>
                  </a:extLst>
                </a:gridCol>
                <a:gridCol w="574766">
                  <a:extLst>
                    <a:ext uri="{9D8B030D-6E8A-4147-A177-3AD203B41FA5}">
                      <a16:colId xmlns:a16="http://schemas.microsoft.com/office/drawing/2014/main" val="356358276"/>
                    </a:ext>
                  </a:extLst>
                </a:gridCol>
                <a:gridCol w="888274">
                  <a:extLst>
                    <a:ext uri="{9D8B030D-6E8A-4147-A177-3AD203B41FA5}">
                      <a16:colId xmlns:a16="http://schemas.microsoft.com/office/drawing/2014/main" val="3452526377"/>
                    </a:ext>
                  </a:extLst>
                </a:gridCol>
                <a:gridCol w="975360">
                  <a:extLst>
                    <a:ext uri="{9D8B030D-6E8A-4147-A177-3AD203B41FA5}">
                      <a16:colId xmlns:a16="http://schemas.microsoft.com/office/drawing/2014/main" val="841492197"/>
                    </a:ext>
                  </a:extLst>
                </a:gridCol>
              </a:tblGrid>
              <a:tr h="60799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larg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restrâns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detaliat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fundamental cf. HG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nr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692/2018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Ramura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știință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cf. HG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nr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DL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cf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HG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licență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Observații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 Specializare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36929202"/>
                  </a:ext>
                </a:extLst>
              </a:tr>
              <a:tr h="97384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08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Agricultură, silvicultură, piscicultură şi ştiinţe veterinare (Agriculture, forestry, fisheries and veterinary)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082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Agricultură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(Agriculture)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0821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Silvicultură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(Forestry)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Științe inginerești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Ingineria resurselor vegetale și animale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Silvicultură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Silvicultură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174953426"/>
                  </a:ext>
                </a:extLst>
              </a:tr>
              <a:tr h="86482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08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Agricultură, silvicultură, piscicultură şi ştiinţe veterinare (Agriculture, forestry, fisheries and veterinary)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082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Agricultură (Agriculture)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0821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Silvicultură (Forestry)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inginerești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Ingineria resurselor vegetale și animale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Silvicultură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Exploatări forestiere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583777600"/>
                  </a:ext>
                </a:extLst>
              </a:tr>
              <a:tr h="97840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08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Agricultură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silvicultură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piscicultură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ştiinţe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veterinare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(Agriculture, forestry, fisheries and veterinary)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082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Agricultură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(Agriculture)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0821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Silvicultură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(Forestry)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inginerești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Ingineria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resurselor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vegetale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animale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Silvicultură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Cinegetică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79436312"/>
                  </a:ext>
                </a:extLst>
              </a:tr>
              <a:tr h="1318940">
                <a:tc>
                  <a:txBody>
                    <a:bodyPr/>
                    <a:lstStyle/>
                    <a:p>
                      <a:pPr algn="l" fontAlgn="ctr"/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08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Agricultură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silvicultură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piscicultură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ştiinţe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veterinare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(Agriculture, forestry, fisheries and veterinary)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081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Agricultură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(Agriculture)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08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88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Programe</a:t>
                      </a:r>
                      <a:r>
                        <a:rPr lang="it-IT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it-IT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calificări</a:t>
                      </a:r>
                      <a:r>
                        <a:rPr lang="it-IT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interdisciplinare care </a:t>
                      </a:r>
                      <a:r>
                        <a:rPr lang="it-IT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implică</a:t>
                      </a:r>
                      <a:r>
                        <a:rPr lang="it-IT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agricultura</a:t>
                      </a:r>
                      <a:r>
                        <a:rPr lang="it-IT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it-IT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silvicultura</a:t>
                      </a:r>
                      <a:r>
                        <a:rPr lang="it-IT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it-IT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piscicultura</a:t>
                      </a:r>
                      <a:r>
                        <a:rPr lang="it-IT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it-IT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ştiinţele</a:t>
                      </a:r>
                      <a:r>
                        <a:rPr lang="it-IT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veterinare</a:t>
                      </a:r>
                      <a:endParaRPr lang="it-IT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20.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inginerești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Ingineria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resurselor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vegetale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animale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management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în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agricultură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dezvoltare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rurală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Inginerie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management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în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alimentația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publică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agroturism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869974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9258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50D555-AD09-4184-8F27-884809BFB095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5FCBEF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22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5FCBEF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9468" y="904859"/>
            <a:ext cx="12035244" cy="6587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dirty="0"/>
              <a:t>9</a:t>
            </a:r>
            <a:r>
              <a:rPr lang="ro-RO" sz="4000" dirty="0" smtClean="0"/>
              <a:t> - </a:t>
            </a:r>
            <a:r>
              <a:rPr lang="en-US" sz="4000" dirty="0" smtClean="0"/>
              <a:t>SĂNĂTATE ŞI ASISTENŢĂ SOCIAL</a:t>
            </a:r>
            <a:r>
              <a:rPr lang="ro-RO" sz="4000" dirty="0" smtClean="0"/>
              <a:t>Ă</a:t>
            </a:r>
            <a:endParaRPr lang="ro-RO" sz="4000" dirty="0"/>
          </a:p>
        </p:txBody>
      </p:sp>
      <p:graphicFrame>
        <p:nvGraphicFramePr>
          <p:cNvPr id="6" name="Content Placeholder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69103947"/>
              </p:ext>
            </p:extLst>
          </p:nvPr>
        </p:nvGraphicFramePr>
        <p:xfrm>
          <a:off x="490821" y="1485268"/>
          <a:ext cx="11152539" cy="42798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2931">
                  <a:extLst>
                    <a:ext uri="{9D8B030D-6E8A-4147-A177-3AD203B41FA5}">
                      <a16:colId xmlns:a16="http://schemas.microsoft.com/office/drawing/2014/main" val="3479280633"/>
                    </a:ext>
                  </a:extLst>
                </a:gridCol>
                <a:gridCol w="1712058">
                  <a:extLst>
                    <a:ext uri="{9D8B030D-6E8A-4147-A177-3AD203B41FA5}">
                      <a16:colId xmlns:a16="http://schemas.microsoft.com/office/drawing/2014/main" val="3592804414"/>
                    </a:ext>
                  </a:extLst>
                </a:gridCol>
                <a:gridCol w="524110">
                  <a:extLst>
                    <a:ext uri="{9D8B030D-6E8A-4147-A177-3AD203B41FA5}">
                      <a16:colId xmlns:a16="http://schemas.microsoft.com/office/drawing/2014/main" val="674651432"/>
                    </a:ext>
                  </a:extLst>
                </a:gridCol>
                <a:gridCol w="1132114">
                  <a:extLst>
                    <a:ext uri="{9D8B030D-6E8A-4147-A177-3AD203B41FA5}">
                      <a16:colId xmlns:a16="http://schemas.microsoft.com/office/drawing/2014/main" val="2017228955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1882717908"/>
                    </a:ext>
                  </a:extLst>
                </a:gridCol>
                <a:gridCol w="1628503">
                  <a:extLst>
                    <a:ext uri="{9D8B030D-6E8A-4147-A177-3AD203B41FA5}">
                      <a16:colId xmlns:a16="http://schemas.microsoft.com/office/drawing/2014/main" val="1242605637"/>
                    </a:ext>
                  </a:extLst>
                </a:gridCol>
                <a:gridCol w="261257">
                  <a:extLst>
                    <a:ext uri="{9D8B030D-6E8A-4147-A177-3AD203B41FA5}">
                      <a16:colId xmlns:a16="http://schemas.microsoft.com/office/drawing/2014/main" val="1070881348"/>
                    </a:ext>
                  </a:extLst>
                </a:gridCol>
                <a:gridCol w="1323703">
                  <a:extLst>
                    <a:ext uri="{9D8B030D-6E8A-4147-A177-3AD203B41FA5}">
                      <a16:colId xmlns:a16="http://schemas.microsoft.com/office/drawing/2014/main" val="681253575"/>
                    </a:ext>
                  </a:extLst>
                </a:gridCol>
                <a:gridCol w="1140823">
                  <a:extLst>
                    <a:ext uri="{9D8B030D-6E8A-4147-A177-3AD203B41FA5}">
                      <a16:colId xmlns:a16="http://schemas.microsoft.com/office/drawing/2014/main" val="1848474606"/>
                    </a:ext>
                  </a:extLst>
                </a:gridCol>
                <a:gridCol w="574766">
                  <a:extLst>
                    <a:ext uri="{9D8B030D-6E8A-4147-A177-3AD203B41FA5}">
                      <a16:colId xmlns:a16="http://schemas.microsoft.com/office/drawing/2014/main" val="356358276"/>
                    </a:ext>
                  </a:extLst>
                </a:gridCol>
                <a:gridCol w="888274">
                  <a:extLst>
                    <a:ext uri="{9D8B030D-6E8A-4147-A177-3AD203B41FA5}">
                      <a16:colId xmlns:a16="http://schemas.microsoft.com/office/drawing/2014/main" val="3452526377"/>
                    </a:ext>
                  </a:extLst>
                </a:gridCol>
                <a:gridCol w="975360">
                  <a:extLst>
                    <a:ext uri="{9D8B030D-6E8A-4147-A177-3AD203B41FA5}">
                      <a16:colId xmlns:a16="http://schemas.microsoft.com/office/drawing/2014/main" val="841492197"/>
                    </a:ext>
                  </a:extLst>
                </a:gridCol>
              </a:tblGrid>
              <a:tr h="44825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larg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restrâns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detaliat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fundamental cf. HG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nr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692/2018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Ramura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știință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cf. HG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nr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DL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cf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HG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licență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Observații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 Specializare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36929202"/>
                  </a:ext>
                </a:extLst>
              </a:tr>
              <a:tr h="75598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Sănătate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asistenţă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social (Health and welfare)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091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Sănătate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(Health)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0912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Medicină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(Medicine)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30. Științe biologice și biomedicale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Medicină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Sănătate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Medicină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6474511"/>
                  </a:ext>
                </a:extLst>
              </a:tr>
              <a:tr h="63409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Sănătate şi asistenţă social (Health and welfare)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091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Sănătate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(Health)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0913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Asistenţă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medicală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moşit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asistenţi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medicali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moaşe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 (Nursing and midwifery)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30. Științe biologice și biomedicale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Medicină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Sănătate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Asistență medicală generală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174953426"/>
                  </a:ext>
                </a:extLst>
              </a:tr>
              <a:tr h="64883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Sănătate şi asistenţă social (Health and welfare)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091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Sănătate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(Health)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0914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Tehnologii</a:t>
                      </a:r>
                      <a:r>
                        <a:rPr lang="it-IT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pentru</a:t>
                      </a:r>
                      <a:r>
                        <a:rPr lang="it-IT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diagnosticare </a:t>
                      </a:r>
                      <a:r>
                        <a:rPr lang="it-IT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it-IT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tratament</a:t>
                      </a:r>
                      <a:r>
                        <a:rPr lang="it-IT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medical</a:t>
                      </a:r>
                      <a:r>
                        <a:rPr lang="it-IT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Medical diagnostic and treatment technology)</a:t>
                      </a:r>
                      <a:endParaRPr lang="it-IT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30. Științe biologice și biomedicale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Medicină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Sănătate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Laborator clinic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583777600"/>
                  </a:ext>
                </a:extLst>
              </a:tr>
              <a:tr h="72572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Sănătate şi asistenţă social (Health and welfare)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091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Sănătate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(Health)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0915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Terapie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recuperare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(Therapy and rehabilitation)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30. Științe biologice și biomedicale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Medicină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Sănătate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Balneofiziokinetoterapie și recuperare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382812667"/>
                  </a:ext>
                </a:extLst>
              </a:tr>
              <a:tr h="85880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Sănătate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asistenţă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social (Health and welfare)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092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Asistenţă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social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ă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(Welfare)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0923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Asistenţă</a:t>
                      </a:r>
                      <a:r>
                        <a:rPr lang="it-IT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socială</a:t>
                      </a:r>
                      <a:r>
                        <a:rPr lang="it-IT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it-IT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consiliere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(Social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work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counselling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it-IT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40. Științe sociale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Sociologie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Asistență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socială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Asistență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socială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701507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16673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50D555-AD09-4184-8F27-884809BFB095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5FCBEF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5FCBEF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37796" y="1148075"/>
            <a:ext cx="12035244" cy="6587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dirty="0" smtClean="0"/>
              <a:t>10</a:t>
            </a:r>
            <a:r>
              <a:rPr lang="ro-RO" sz="4000" dirty="0" smtClean="0"/>
              <a:t> - </a:t>
            </a:r>
            <a:r>
              <a:rPr lang="en-US" sz="4000" dirty="0" smtClean="0"/>
              <a:t>SERVIC</a:t>
            </a:r>
            <a:r>
              <a:rPr lang="ro-RO" sz="4000" dirty="0" smtClean="0"/>
              <a:t>II</a:t>
            </a:r>
            <a:endParaRPr lang="en-US" sz="4000" dirty="0"/>
          </a:p>
        </p:txBody>
      </p:sp>
      <p:graphicFrame>
        <p:nvGraphicFramePr>
          <p:cNvPr id="6" name="Content Placeholder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4196944"/>
              </p:ext>
            </p:extLst>
          </p:nvPr>
        </p:nvGraphicFramePr>
        <p:xfrm>
          <a:off x="511022" y="1911988"/>
          <a:ext cx="11088793" cy="40098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0399">
                  <a:extLst>
                    <a:ext uri="{9D8B030D-6E8A-4147-A177-3AD203B41FA5}">
                      <a16:colId xmlns:a16="http://schemas.microsoft.com/office/drawing/2014/main" val="3479280633"/>
                    </a:ext>
                  </a:extLst>
                </a:gridCol>
                <a:gridCol w="1530522">
                  <a:extLst>
                    <a:ext uri="{9D8B030D-6E8A-4147-A177-3AD203B41FA5}">
                      <a16:colId xmlns:a16="http://schemas.microsoft.com/office/drawing/2014/main" val="3592804414"/>
                    </a:ext>
                  </a:extLst>
                </a:gridCol>
                <a:gridCol w="531223">
                  <a:extLst>
                    <a:ext uri="{9D8B030D-6E8A-4147-A177-3AD203B41FA5}">
                      <a16:colId xmlns:a16="http://schemas.microsoft.com/office/drawing/2014/main" val="674651432"/>
                    </a:ext>
                  </a:extLst>
                </a:gridCol>
                <a:gridCol w="1287284">
                  <a:extLst>
                    <a:ext uri="{9D8B030D-6E8A-4147-A177-3AD203B41FA5}">
                      <a16:colId xmlns:a16="http://schemas.microsoft.com/office/drawing/2014/main" val="2017228955"/>
                    </a:ext>
                  </a:extLst>
                </a:gridCol>
                <a:gridCol w="545504">
                  <a:extLst>
                    <a:ext uri="{9D8B030D-6E8A-4147-A177-3AD203B41FA5}">
                      <a16:colId xmlns:a16="http://schemas.microsoft.com/office/drawing/2014/main" val="1882717908"/>
                    </a:ext>
                  </a:extLst>
                </a:gridCol>
                <a:gridCol w="1619195">
                  <a:extLst>
                    <a:ext uri="{9D8B030D-6E8A-4147-A177-3AD203B41FA5}">
                      <a16:colId xmlns:a16="http://schemas.microsoft.com/office/drawing/2014/main" val="1242605637"/>
                    </a:ext>
                  </a:extLst>
                </a:gridCol>
                <a:gridCol w="259764">
                  <a:extLst>
                    <a:ext uri="{9D8B030D-6E8A-4147-A177-3AD203B41FA5}">
                      <a16:colId xmlns:a16="http://schemas.microsoft.com/office/drawing/2014/main" val="1070881348"/>
                    </a:ext>
                  </a:extLst>
                </a:gridCol>
                <a:gridCol w="1316137">
                  <a:extLst>
                    <a:ext uri="{9D8B030D-6E8A-4147-A177-3AD203B41FA5}">
                      <a16:colId xmlns:a16="http://schemas.microsoft.com/office/drawing/2014/main" val="681253575"/>
                    </a:ext>
                  </a:extLst>
                </a:gridCol>
                <a:gridCol w="1134302">
                  <a:extLst>
                    <a:ext uri="{9D8B030D-6E8A-4147-A177-3AD203B41FA5}">
                      <a16:colId xmlns:a16="http://schemas.microsoft.com/office/drawing/2014/main" val="1848474606"/>
                    </a:ext>
                  </a:extLst>
                </a:gridCol>
                <a:gridCol w="571481">
                  <a:extLst>
                    <a:ext uri="{9D8B030D-6E8A-4147-A177-3AD203B41FA5}">
                      <a16:colId xmlns:a16="http://schemas.microsoft.com/office/drawing/2014/main" val="356358276"/>
                    </a:ext>
                  </a:extLst>
                </a:gridCol>
                <a:gridCol w="883197">
                  <a:extLst>
                    <a:ext uri="{9D8B030D-6E8A-4147-A177-3AD203B41FA5}">
                      <a16:colId xmlns:a16="http://schemas.microsoft.com/office/drawing/2014/main" val="3452526377"/>
                    </a:ext>
                  </a:extLst>
                </a:gridCol>
                <a:gridCol w="969785">
                  <a:extLst>
                    <a:ext uri="{9D8B030D-6E8A-4147-A177-3AD203B41FA5}">
                      <a16:colId xmlns:a16="http://schemas.microsoft.com/office/drawing/2014/main" val="841492197"/>
                    </a:ext>
                  </a:extLst>
                </a:gridCol>
              </a:tblGrid>
              <a:tr h="71109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larg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restrâns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detaliat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fundamental cf. HG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nr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692/2018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Ramura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știință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cf. HG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nr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DL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cf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HG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licență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Observații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 Specializare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36929202"/>
                  </a:ext>
                </a:extLst>
              </a:tr>
              <a:tr h="111982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Servicii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(Services)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Servicii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individuale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personale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(Personal services)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1014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Sport (Sports)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60. Știința sportului și educației fizice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Știința sportului și educației fizice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Educație fizică și sport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Educație fizică și sportivă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6474511"/>
                  </a:ext>
                </a:extLst>
              </a:tr>
              <a:tr h="93927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Servicii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(Services)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Servicii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individuale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personale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(Personal services)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1014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Sport (Sports)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60.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Știința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sportului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educației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fizice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Știința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sportului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educației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fizice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Educație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fizică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sport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Sport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performanță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motrică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174953426"/>
                  </a:ext>
                </a:extLst>
              </a:tr>
              <a:tr h="123964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Servicii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(Services)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Servicii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individuale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personale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(Personal services)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1014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Sport (Sports)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60.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Știința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sportului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educației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fizice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Știința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sportului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educației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fizice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Kinetoterapie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Kinetoterapie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motricitate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specială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5837776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15604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3" y="2660073"/>
            <a:ext cx="10676467" cy="3266194"/>
          </a:xfrm>
        </p:spPr>
        <p:txBody>
          <a:bodyPr/>
          <a:lstStyle/>
          <a:p>
            <a:pPr marL="0" indent="0">
              <a:buNone/>
            </a:pPr>
            <a:endParaRPr lang="ro-RO" dirty="0" smtClean="0"/>
          </a:p>
          <a:p>
            <a:pPr marL="0" indent="0" algn="ctr">
              <a:buNone/>
            </a:pPr>
            <a:r>
              <a:rPr lang="ro-RO" sz="5400" dirty="0" smtClean="0"/>
              <a:t>Vă mulțumim!</a:t>
            </a:r>
            <a:endParaRPr lang="en-US" sz="5400" dirty="0"/>
          </a:p>
        </p:txBody>
      </p:sp>
      <p:sp>
        <p:nvSpPr>
          <p:cNvPr id="5" name="Text Placeholder 2"/>
          <p:cNvSpPr txBox="1">
            <a:spLocks/>
          </p:cNvSpPr>
          <p:nvPr/>
        </p:nvSpPr>
        <p:spPr>
          <a:xfrm>
            <a:off x="677334" y="4606506"/>
            <a:ext cx="5982258" cy="17252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dirty="0" smtClean="0"/>
              <a:t>AUTORITATEA NA</a:t>
            </a:r>
            <a:r>
              <a:rPr lang="ro-RO" dirty="0" smtClean="0"/>
              <a:t>ȚIONALĂ PENTRU CALIFICĂRI</a:t>
            </a:r>
          </a:p>
          <a:p>
            <a:pPr marL="0" indent="0">
              <a:buFont typeface="Wingdings 3" charset="2"/>
              <a:buNone/>
            </a:pPr>
            <a:r>
              <a:rPr lang="ro-RO" dirty="0" smtClean="0">
                <a:hlinkClick r:id="rId2"/>
              </a:rPr>
              <a:t>office@anc.edu.ro</a:t>
            </a:r>
            <a:r>
              <a:rPr lang="ro-RO" dirty="0" smtClean="0"/>
              <a:t> </a:t>
            </a:r>
          </a:p>
          <a:p>
            <a:pPr marL="0" indent="0">
              <a:buFont typeface="Wingdings 3" charset="2"/>
              <a:buNone/>
            </a:pPr>
            <a:r>
              <a:rPr lang="ro-RO" dirty="0" smtClean="0"/>
              <a:t>www.anc.edu.ro</a:t>
            </a:r>
            <a:endParaRPr lang="en-US" dirty="0"/>
          </a:p>
        </p:txBody>
      </p:sp>
      <p:sp>
        <p:nvSpPr>
          <p:cNvPr id="6" name="Slide Number Placeholder 3"/>
          <p:cNvSpPr txBox="1">
            <a:spLocks/>
          </p:cNvSpPr>
          <p:nvPr/>
        </p:nvSpPr>
        <p:spPr>
          <a:xfrm>
            <a:off x="8832012" y="626721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9E50D555-AD09-4184-8F27-884809BFB095}" type="slidenum">
              <a:rPr lang="en-US" sz="900" smtClean="0">
                <a:solidFill>
                  <a:srgbClr val="5FCBEF"/>
                </a:solidFill>
                <a:latin typeface="Trebuchet MS" panose="020B0603020202020204"/>
              </a:rPr>
              <a:pPr>
                <a:defRPr/>
              </a:pPr>
              <a:t>24</a:t>
            </a:fld>
            <a:endParaRPr lang="en-US" sz="900">
              <a:solidFill>
                <a:srgbClr val="5FCBEF"/>
              </a:solidFill>
              <a:latin typeface="Trebuchet MS" panose="020B0603020202020204"/>
            </a:endParaRPr>
          </a:p>
        </p:txBody>
      </p:sp>
    </p:spTree>
    <p:extLst>
      <p:ext uri="{BB962C8B-B14F-4D97-AF65-F5344CB8AC3E}">
        <p14:creationId xmlns:p14="http://schemas.microsoft.com/office/powerpoint/2010/main" val="2915012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309" y="2510287"/>
            <a:ext cx="10515600" cy="1250741"/>
          </a:xfrm>
        </p:spPr>
        <p:txBody>
          <a:bodyPr>
            <a:noAutofit/>
          </a:bodyPr>
          <a:lstStyle/>
          <a:p>
            <a:pPr algn="ctr"/>
            <a:r>
              <a:rPr lang="en-US" sz="4800" dirty="0" err="1" smtClean="0"/>
              <a:t>Universitatea</a:t>
            </a:r>
            <a:r>
              <a:rPr lang="en-US" sz="4800" dirty="0" smtClean="0"/>
              <a:t> </a:t>
            </a:r>
            <a:r>
              <a:rPr lang="ro-RO" sz="4800" dirty="0" smtClean="0"/>
              <a:t>TRANSILVANIA din Brașov</a:t>
            </a:r>
            <a:endParaRPr lang="en-US" sz="4800" dirty="0"/>
          </a:p>
        </p:txBody>
      </p:sp>
      <p:sp>
        <p:nvSpPr>
          <p:cNvPr id="3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50D555-AD09-4184-8F27-884809BFB095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5FCBEF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5FCBEF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94977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257581" y="6364977"/>
            <a:ext cx="2743200" cy="365125"/>
          </a:xfr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50D555-AD09-4184-8F27-884809BFB095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5FCBEF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5FCBEF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838200" y="1121177"/>
            <a:ext cx="10515600" cy="65878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o-RO" sz="4000" dirty="0"/>
              <a:t>1</a:t>
            </a:r>
            <a:r>
              <a:rPr lang="ro-RO" sz="4000" dirty="0" smtClean="0"/>
              <a:t> – EDUCAȚIE</a:t>
            </a:r>
            <a:endParaRPr lang="en-US" sz="4000" dirty="0"/>
          </a:p>
        </p:txBody>
      </p:sp>
      <p:graphicFrame>
        <p:nvGraphicFramePr>
          <p:cNvPr id="10" name="Content Placeholder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78678995"/>
              </p:ext>
            </p:extLst>
          </p:nvPr>
        </p:nvGraphicFramePr>
        <p:xfrm>
          <a:off x="838200" y="2003369"/>
          <a:ext cx="11033185" cy="29996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940">
                  <a:extLst>
                    <a:ext uri="{9D8B030D-6E8A-4147-A177-3AD203B41FA5}">
                      <a16:colId xmlns:a16="http://schemas.microsoft.com/office/drawing/2014/main" val="3479280633"/>
                    </a:ext>
                  </a:extLst>
                </a:gridCol>
                <a:gridCol w="874912">
                  <a:extLst>
                    <a:ext uri="{9D8B030D-6E8A-4147-A177-3AD203B41FA5}">
                      <a16:colId xmlns:a16="http://schemas.microsoft.com/office/drawing/2014/main" val="3592804414"/>
                    </a:ext>
                  </a:extLst>
                </a:gridCol>
                <a:gridCol w="557348">
                  <a:extLst>
                    <a:ext uri="{9D8B030D-6E8A-4147-A177-3AD203B41FA5}">
                      <a16:colId xmlns:a16="http://schemas.microsoft.com/office/drawing/2014/main" val="674651432"/>
                    </a:ext>
                  </a:extLst>
                </a:gridCol>
                <a:gridCol w="1310639">
                  <a:extLst>
                    <a:ext uri="{9D8B030D-6E8A-4147-A177-3AD203B41FA5}">
                      <a16:colId xmlns:a16="http://schemas.microsoft.com/office/drawing/2014/main" val="2017228955"/>
                    </a:ext>
                  </a:extLst>
                </a:gridCol>
                <a:gridCol w="687977">
                  <a:extLst>
                    <a:ext uri="{9D8B030D-6E8A-4147-A177-3AD203B41FA5}">
                      <a16:colId xmlns:a16="http://schemas.microsoft.com/office/drawing/2014/main" val="1882717908"/>
                    </a:ext>
                  </a:extLst>
                </a:gridCol>
                <a:gridCol w="2105666">
                  <a:extLst>
                    <a:ext uri="{9D8B030D-6E8A-4147-A177-3AD203B41FA5}">
                      <a16:colId xmlns:a16="http://schemas.microsoft.com/office/drawing/2014/main" val="1242605637"/>
                    </a:ext>
                  </a:extLst>
                </a:gridCol>
                <a:gridCol w="198407">
                  <a:extLst>
                    <a:ext uri="{9D8B030D-6E8A-4147-A177-3AD203B41FA5}">
                      <a16:colId xmlns:a16="http://schemas.microsoft.com/office/drawing/2014/main" val="1070881348"/>
                    </a:ext>
                  </a:extLst>
                </a:gridCol>
                <a:gridCol w="1199072">
                  <a:extLst>
                    <a:ext uri="{9D8B030D-6E8A-4147-A177-3AD203B41FA5}">
                      <a16:colId xmlns:a16="http://schemas.microsoft.com/office/drawing/2014/main" val="681253575"/>
                    </a:ext>
                  </a:extLst>
                </a:gridCol>
                <a:gridCol w="1026543">
                  <a:extLst>
                    <a:ext uri="{9D8B030D-6E8A-4147-A177-3AD203B41FA5}">
                      <a16:colId xmlns:a16="http://schemas.microsoft.com/office/drawing/2014/main" val="1848474606"/>
                    </a:ext>
                  </a:extLst>
                </a:gridCol>
                <a:gridCol w="508959">
                  <a:extLst>
                    <a:ext uri="{9D8B030D-6E8A-4147-A177-3AD203B41FA5}">
                      <a16:colId xmlns:a16="http://schemas.microsoft.com/office/drawing/2014/main" val="356358276"/>
                    </a:ext>
                  </a:extLst>
                </a:gridCol>
                <a:gridCol w="750498">
                  <a:extLst>
                    <a:ext uri="{9D8B030D-6E8A-4147-A177-3AD203B41FA5}">
                      <a16:colId xmlns:a16="http://schemas.microsoft.com/office/drawing/2014/main" val="3452526377"/>
                    </a:ext>
                  </a:extLst>
                </a:gridCol>
                <a:gridCol w="1380224">
                  <a:extLst>
                    <a:ext uri="{9D8B030D-6E8A-4147-A177-3AD203B41FA5}">
                      <a16:colId xmlns:a16="http://schemas.microsoft.com/office/drawing/2014/main" val="841492197"/>
                    </a:ext>
                  </a:extLst>
                </a:gridCol>
              </a:tblGrid>
              <a:tr h="60978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larg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restrâns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detaliat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fundamental cf. HG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nr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692/2018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Ramura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știință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cf. HG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nr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DL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cf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HG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licență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Observații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 Specializare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36929202"/>
                  </a:ext>
                </a:extLst>
              </a:tr>
              <a:tr h="61886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Educaţie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Education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011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Programe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educaţionale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Education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0112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Formarea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cadrelor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didactice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din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învăţământul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preşcolar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(Training for pre-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school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teachers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40.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sociale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Psihologie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comportamentale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 ale educației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Pedagogia învățământului primar și preșcolar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83815471"/>
                  </a:ext>
                </a:extLst>
              </a:tr>
              <a:tr h="61886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Educaţie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Education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011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Programe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educaţionale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Education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0113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Formarea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cadrelor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didactice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fără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specializare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anumită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disciplină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Teacher training without subject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specialisation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40.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sociale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Psihologie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comportamentale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ale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educației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Psihopedagogie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specială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55216054"/>
                  </a:ext>
                </a:extLst>
              </a:tr>
              <a:tr h="53016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Educaţie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Education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011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Programe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educaţionale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Education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0114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Formarea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cadrelor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didactice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cu </a:t>
                      </a:r>
                      <a:r>
                        <a:rPr lang="en-US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specializare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pe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o </a:t>
                      </a:r>
                      <a:r>
                        <a:rPr lang="en-US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anumită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disciplină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60. Știința sportului și educației fizice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Știința sportului și educației fizice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Educație fizică și sport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Educație fizică și sportivă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142210382"/>
                  </a:ext>
                </a:extLst>
              </a:tr>
              <a:tr h="53016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Educaţie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Education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011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Programe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educaţionale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Education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0114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n-US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Formarea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cadrelor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didactice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cu </a:t>
                      </a:r>
                      <a:r>
                        <a:rPr lang="en-US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specializare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pe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o </a:t>
                      </a:r>
                      <a:r>
                        <a:rPr lang="en-US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anumită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en-US" sz="10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disciplină</a:t>
                      </a:r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60.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Știința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sportului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educației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fizice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Știința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sportului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educației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fizice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Educație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fizică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sport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Sport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performanță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motrică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224674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62545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51545526"/>
              </p:ext>
            </p:extLst>
          </p:nvPr>
        </p:nvGraphicFramePr>
        <p:xfrm>
          <a:off x="430577" y="1682679"/>
          <a:ext cx="11186657" cy="47964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4286">
                  <a:extLst>
                    <a:ext uri="{9D8B030D-6E8A-4147-A177-3AD203B41FA5}">
                      <a16:colId xmlns:a16="http://schemas.microsoft.com/office/drawing/2014/main" val="3479280633"/>
                    </a:ext>
                  </a:extLst>
                </a:gridCol>
                <a:gridCol w="1671066">
                  <a:extLst>
                    <a:ext uri="{9D8B030D-6E8A-4147-A177-3AD203B41FA5}">
                      <a16:colId xmlns:a16="http://schemas.microsoft.com/office/drawing/2014/main" val="3592804414"/>
                    </a:ext>
                  </a:extLst>
                </a:gridCol>
                <a:gridCol w="485490">
                  <a:extLst>
                    <a:ext uri="{9D8B030D-6E8A-4147-A177-3AD203B41FA5}">
                      <a16:colId xmlns:a16="http://schemas.microsoft.com/office/drawing/2014/main" val="674651432"/>
                    </a:ext>
                  </a:extLst>
                </a:gridCol>
                <a:gridCol w="1499817">
                  <a:extLst>
                    <a:ext uri="{9D8B030D-6E8A-4147-A177-3AD203B41FA5}">
                      <a16:colId xmlns:a16="http://schemas.microsoft.com/office/drawing/2014/main" val="2017228955"/>
                    </a:ext>
                  </a:extLst>
                </a:gridCol>
                <a:gridCol w="476821">
                  <a:extLst>
                    <a:ext uri="{9D8B030D-6E8A-4147-A177-3AD203B41FA5}">
                      <a16:colId xmlns:a16="http://schemas.microsoft.com/office/drawing/2014/main" val="1882717908"/>
                    </a:ext>
                  </a:extLst>
                </a:gridCol>
                <a:gridCol w="1389093">
                  <a:extLst>
                    <a:ext uri="{9D8B030D-6E8A-4147-A177-3AD203B41FA5}">
                      <a16:colId xmlns:a16="http://schemas.microsoft.com/office/drawing/2014/main" val="1242605637"/>
                    </a:ext>
                  </a:extLst>
                </a:gridCol>
                <a:gridCol w="247870">
                  <a:extLst>
                    <a:ext uri="{9D8B030D-6E8A-4147-A177-3AD203B41FA5}">
                      <a16:colId xmlns:a16="http://schemas.microsoft.com/office/drawing/2014/main" val="1070881348"/>
                    </a:ext>
                  </a:extLst>
                </a:gridCol>
                <a:gridCol w="920528">
                  <a:extLst>
                    <a:ext uri="{9D8B030D-6E8A-4147-A177-3AD203B41FA5}">
                      <a16:colId xmlns:a16="http://schemas.microsoft.com/office/drawing/2014/main" val="681253575"/>
                    </a:ext>
                  </a:extLst>
                </a:gridCol>
                <a:gridCol w="1231064">
                  <a:extLst>
                    <a:ext uri="{9D8B030D-6E8A-4147-A177-3AD203B41FA5}">
                      <a16:colId xmlns:a16="http://schemas.microsoft.com/office/drawing/2014/main" val="1848474606"/>
                    </a:ext>
                  </a:extLst>
                </a:gridCol>
                <a:gridCol w="537507">
                  <a:extLst>
                    <a:ext uri="{9D8B030D-6E8A-4147-A177-3AD203B41FA5}">
                      <a16:colId xmlns:a16="http://schemas.microsoft.com/office/drawing/2014/main" val="356358276"/>
                    </a:ext>
                  </a:extLst>
                </a:gridCol>
                <a:gridCol w="1002385">
                  <a:extLst>
                    <a:ext uri="{9D8B030D-6E8A-4147-A177-3AD203B41FA5}">
                      <a16:colId xmlns:a16="http://schemas.microsoft.com/office/drawing/2014/main" val="3452526377"/>
                    </a:ext>
                  </a:extLst>
                </a:gridCol>
                <a:gridCol w="1280730">
                  <a:extLst>
                    <a:ext uri="{9D8B030D-6E8A-4147-A177-3AD203B41FA5}">
                      <a16:colId xmlns:a16="http://schemas.microsoft.com/office/drawing/2014/main" val="841492197"/>
                    </a:ext>
                  </a:extLst>
                </a:gridCol>
              </a:tblGrid>
              <a:tr h="68480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larg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restrâns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detaliat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fundamental cf. HG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nr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692/2018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Ramura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știință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cf. HG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nr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DL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cf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HG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licență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Observații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 Specializare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36929202"/>
                  </a:ext>
                </a:extLst>
              </a:tr>
              <a:tr h="68528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Arte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ştiinţe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umaniste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Arts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humanities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Arte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Arts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0215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Muzica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arta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spectacolului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(Music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performing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arts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50. Științe umaniste și arte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Arte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Muzică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Muzică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6474511"/>
                  </a:ext>
                </a:extLst>
              </a:tr>
              <a:tr h="68528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Arte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ştiinţe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umaniste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Arts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humanities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Arte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Arts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0215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Muzica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arta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spectacolului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(Music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performing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arts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50. Științe umaniste și arte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Arte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Muzică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Interpretare muzicală - canto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914026595"/>
                  </a:ext>
                </a:extLst>
              </a:tr>
              <a:tr h="68528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Arte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ştiinţe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umaniste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Arts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humanities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Arte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Arts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0215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Muzica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arta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spectacolului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(Music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performing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arts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50. </a:t>
                      </a:r>
                      <a:r>
                        <a:rPr lang="pt-BR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pt-BR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pt-BR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umaniste</a:t>
                      </a:r>
                      <a:r>
                        <a:rPr lang="pt-BR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pt-BR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pt-BR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arte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Arte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Muzică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Interpretare muzicală - instrumente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22911579"/>
                  </a:ext>
                </a:extLst>
              </a:tr>
              <a:tr h="68528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Arte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ştiinţe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umaniste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Arts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humanities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Limbi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Languages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0231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Însuşirea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limbilor</a:t>
                      </a:r>
                      <a:r>
                        <a:rPr lang="ro-RO" sz="105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Language</a:t>
                      </a:r>
                      <a:r>
                        <a:rPr lang="ro-RO" sz="105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acquisition</a:t>
                      </a:r>
                      <a:r>
                        <a:rPr lang="ro-RO" sz="105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50. </a:t>
                      </a:r>
                      <a:r>
                        <a:rPr lang="pt-BR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pt-BR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pt-BR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umaniste</a:t>
                      </a:r>
                      <a:r>
                        <a:rPr lang="pt-BR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pt-BR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pt-BR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arte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Filologie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Limbă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literatură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Limba și literatura modernă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76616418"/>
                  </a:ext>
                </a:extLst>
              </a:tr>
              <a:tr h="68528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Arte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ştiinţe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umaniste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Arts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humanities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Limbi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Languages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0231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Însuşirea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limbilor</a:t>
                      </a:r>
                      <a:r>
                        <a:rPr lang="ro-RO" sz="105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Language</a:t>
                      </a:r>
                      <a:r>
                        <a:rPr lang="ro-RO" sz="105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baseline="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acquisition</a:t>
                      </a:r>
                      <a:r>
                        <a:rPr lang="ro-RO" sz="1050" b="1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50. Științe umaniste și arte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Filologie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Limbi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moderne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aplicate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Limbi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moderne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aplicate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83785683"/>
                  </a:ext>
                </a:extLst>
              </a:tr>
              <a:tr h="68528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Arte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ştiinţe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umaniste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Arts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humanities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Limbi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Languages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0232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Literatură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lingvistică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Literature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linguistics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50. Științe umaniste și arte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Filologie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Limbă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literatură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Limba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literatura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română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9492355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50D555-AD09-4184-8F27-884809BFB095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5FCBEF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5FCBEF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1228232" y="1035158"/>
            <a:ext cx="10515600" cy="65878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o-RO" sz="4000" smtClean="0"/>
              <a:t>2 - ȘTIINȚE UMANISTE ȘI ARTE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262056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4315834"/>
              </p:ext>
            </p:extLst>
          </p:nvPr>
        </p:nvGraphicFramePr>
        <p:xfrm>
          <a:off x="502671" y="1456257"/>
          <a:ext cx="11245194" cy="52652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6611">
                  <a:extLst>
                    <a:ext uri="{9D8B030D-6E8A-4147-A177-3AD203B41FA5}">
                      <a16:colId xmlns:a16="http://schemas.microsoft.com/office/drawing/2014/main" val="3479280633"/>
                    </a:ext>
                  </a:extLst>
                </a:gridCol>
                <a:gridCol w="1698124">
                  <a:extLst>
                    <a:ext uri="{9D8B030D-6E8A-4147-A177-3AD203B41FA5}">
                      <a16:colId xmlns:a16="http://schemas.microsoft.com/office/drawing/2014/main" val="3592804414"/>
                    </a:ext>
                  </a:extLst>
                </a:gridCol>
                <a:gridCol w="469716">
                  <a:extLst>
                    <a:ext uri="{9D8B030D-6E8A-4147-A177-3AD203B41FA5}">
                      <a16:colId xmlns:a16="http://schemas.microsoft.com/office/drawing/2014/main" val="674651432"/>
                    </a:ext>
                  </a:extLst>
                </a:gridCol>
                <a:gridCol w="1707427">
                  <a:extLst>
                    <a:ext uri="{9D8B030D-6E8A-4147-A177-3AD203B41FA5}">
                      <a16:colId xmlns:a16="http://schemas.microsoft.com/office/drawing/2014/main" val="2017228955"/>
                    </a:ext>
                  </a:extLst>
                </a:gridCol>
                <a:gridCol w="487680">
                  <a:extLst>
                    <a:ext uri="{9D8B030D-6E8A-4147-A177-3AD203B41FA5}">
                      <a16:colId xmlns:a16="http://schemas.microsoft.com/office/drawing/2014/main" val="1882717908"/>
                    </a:ext>
                  </a:extLst>
                </a:gridCol>
                <a:gridCol w="1593668">
                  <a:extLst>
                    <a:ext uri="{9D8B030D-6E8A-4147-A177-3AD203B41FA5}">
                      <a16:colId xmlns:a16="http://schemas.microsoft.com/office/drawing/2014/main" val="1242605637"/>
                    </a:ext>
                  </a:extLst>
                </a:gridCol>
                <a:gridCol w="235132">
                  <a:extLst>
                    <a:ext uri="{9D8B030D-6E8A-4147-A177-3AD203B41FA5}">
                      <a16:colId xmlns:a16="http://schemas.microsoft.com/office/drawing/2014/main" val="1070881348"/>
                    </a:ext>
                  </a:extLst>
                </a:gridCol>
                <a:gridCol w="1071154">
                  <a:extLst>
                    <a:ext uri="{9D8B030D-6E8A-4147-A177-3AD203B41FA5}">
                      <a16:colId xmlns:a16="http://schemas.microsoft.com/office/drawing/2014/main" val="681253575"/>
                    </a:ext>
                  </a:extLst>
                </a:gridCol>
                <a:gridCol w="1036320">
                  <a:extLst>
                    <a:ext uri="{9D8B030D-6E8A-4147-A177-3AD203B41FA5}">
                      <a16:colId xmlns:a16="http://schemas.microsoft.com/office/drawing/2014/main" val="1848474606"/>
                    </a:ext>
                  </a:extLst>
                </a:gridCol>
                <a:gridCol w="618308">
                  <a:extLst>
                    <a:ext uri="{9D8B030D-6E8A-4147-A177-3AD203B41FA5}">
                      <a16:colId xmlns:a16="http://schemas.microsoft.com/office/drawing/2014/main" val="356358276"/>
                    </a:ext>
                  </a:extLst>
                </a:gridCol>
                <a:gridCol w="940526">
                  <a:extLst>
                    <a:ext uri="{9D8B030D-6E8A-4147-A177-3AD203B41FA5}">
                      <a16:colId xmlns:a16="http://schemas.microsoft.com/office/drawing/2014/main" val="3452526377"/>
                    </a:ext>
                  </a:extLst>
                </a:gridCol>
                <a:gridCol w="940528">
                  <a:extLst>
                    <a:ext uri="{9D8B030D-6E8A-4147-A177-3AD203B41FA5}">
                      <a16:colId xmlns:a16="http://schemas.microsoft.com/office/drawing/2014/main" val="841492197"/>
                    </a:ext>
                  </a:extLst>
                </a:gridCol>
              </a:tblGrid>
              <a:tr h="75172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larg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restrâns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detaliat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fundamental cf. HG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nr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692/2018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Ramura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știință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cf. HG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nr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DL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cf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HG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licență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Observații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 Specializare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36929202"/>
                  </a:ext>
                </a:extLst>
              </a:tr>
              <a:tr h="75224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Ştiinţe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sociale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jurnalism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informare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(Social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sciences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journalism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information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031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Ştiinţe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sociale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comportamentale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(Social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behavioural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sciences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0311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Economie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Economics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40. Științe sociale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 economice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Economie și afaceri internaționale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Afaceri internaționale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6474511"/>
                  </a:ext>
                </a:extLst>
              </a:tr>
              <a:tr h="75224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Ştiinţe sociale, jurnalism şi informare</a:t>
                      </a:r>
                      <a:r>
                        <a:rPr kumimoji="0" lang="ro-RO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(Social sciences, journalism and information)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031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Ştiinţe sociale şi comportamentale</a:t>
                      </a:r>
                      <a:r>
                        <a:rPr kumimoji="0" lang="ro-RO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(Social and behavioural sciences)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0313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Psihologie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Psychology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40.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sociale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Psihologie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comportamentale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Psihologie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Psihologie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22911579"/>
                  </a:ext>
                </a:extLst>
              </a:tr>
              <a:tr h="75224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Ştiinţe sociale, jurnalism şi informare</a:t>
                      </a:r>
                      <a:r>
                        <a:rPr kumimoji="0" lang="ro-RO" sz="1050" b="1" i="0" u="none" strike="noStrike" kern="120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(Social sciences, journalism and information)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031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Ştiinţe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sociale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comportamentale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(Social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and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behavioural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sciences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0314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Sociologie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studii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culturale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Sociology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cultural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studies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40.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sociale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Sociologie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Sociologie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Sociologie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76616418"/>
                  </a:ext>
                </a:extLst>
              </a:tr>
              <a:tr h="75224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Ştiinţe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sociale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jurnalism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informare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(Social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sciences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journalism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and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information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031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Ştiinţe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sociale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comportamentale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(Social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and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behavioural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sciences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0314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Sociologie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studii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culturale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Sociology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cultural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studies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40. Științe sociale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Sociologie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Sociologie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Resurse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umane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83785683"/>
                  </a:ext>
                </a:extLst>
              </a:tr>
              <a:tr h="75224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Ştiinţe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sociale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jurnalism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informare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(Social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sciences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journalism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and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information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031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Ştiinţe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sociale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comportamentale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(Social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and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behavioural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sciences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0314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Sociologie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studii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culturale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Sociology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cultural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studies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50. Științe umaniste și arte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Studii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culturale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Studii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culturale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Studii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americane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954857693"/>
                  </a:ext>
                </a:extLst>
              </a:tr>
              <a:tr h="75224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Ştiinţe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sociale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jurnalism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şi</a:t>
                      </a:r>
                      <a:r>
                        <a:rPr kumimoji="0" lang="en-US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en-US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informare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(Social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sciences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,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journalism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and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ro-RO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information</a:t>
                      </a:r>
                      <a:r>
                        <a:rPr kumimoji="0" lang="ro-RO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  <a:endParaRPr kumimoji="0" lang="en-US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032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Jurnalism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informare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Journalism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information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0321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Jurnalism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realizare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reportaje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Journalism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and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o-RO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reporting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40. Științe sociale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 ale comunicării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ale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comunicării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Media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digitală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73930209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50D555-AD09-4184-8F27-884809BFB095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5FCBEF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5FCBEF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838200" y="878403"/>
            <a:ext cx="10515600" cy="65878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o-RO" sz="4000" dirty="0"/>
              <a:t>3</a:t>
            </a:r>
            <a:r>
              <a:rPr lang="ro-RO" sz="4000" dirty="0" smtClean="0"/>
              <a:t> - ȘTIINȚE SOCIALE, JURNALISM ȘI INFORMAȚII</a:t>
            </a:r>
            <a:endParaRPr lang="ro-RO" sz="4000" dirty="0"/>
          </a:p>
        </p:txBody>
      </p:sp>
    </p:spTree>
    <p:extLst>
      <p:ext uri="{BB962C8B-B14F-4D97-AF65-F5344CB8AC3E}">
        <p14:creationId xmlns:p14="http://schemas.microsoft.com/office/powerpoint/2010/main" val="1666718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68465542"/>
              </p:ext>
            </p:extLst>
          </p:nvPr>
        </p:nvGraphicFramePr>
        <p:xfrm>
          <a:off x="490821" y="1938831"/>
          <a:ext cx="11210357" cy="40158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5227">
                  <a:extLst>
                    <a:ext uri="{9D8B030D-6E8A-4147-A177-3AD203B41FA5}">
                      <a16:colId xmlns:a16="http://schemas.microsoft.com/office/drawing/2014/main" val="3479280633"/>
                    </a:ext>
                  </a:extLst>
                </a:gridCol>
                <a:gridCol w="1674606">
                  <a:extLst>
                    <a:ext uri="{9D8B030D-6E8A-4147-A177-3AD203B41FA5}">
                      <a16:colId xmlns:a16="http://schemas.microsoft.com/office/drawing/2014/main" val="3592804414"/>
                    </a:ext>
                  </a:extLst>
                </a:gridCol>
                <a:gridCol w="486519">
                  <a:extLst>
                    <a:ext uri="{9D8B030D-6E8A-4147-A177-3AD203B41FA5}">
                      <a16:colId xmlns:a16="http://schemas.microsoft.com/office/drawing/2014/main" val="674651432"/>
                    </a:ext>
                  </a:extLst>
                </a:gridCol>
                <a:gridCol w="1502995">
                  <a:extLst>
                    <a:ext uri="{9D8B030D-6E8A-4147-A177-3AD203B41FA5}">
                      <a16:colId xmlns:a16="http://schemas.microsoft.com/office/drawing/2014/main" val="2017228955"/>
                    </a:ext>
                  </a:extLst>
                </a:gridCol>
                <a:gridCol w="477831">
                  <a:extLst>
                    <a:ext uri="{9D8B030D-6E8A-4147-A177-3AD203B41FA5}">
                      <a16:colId xmlns:a16="http://schemas.microsoft.com/office/drawing/2014/main" val="1882717908"/>
                    </a:ext>
                  </a:extLst>
                </a:gridCol>
                <a:gridCol w="1392036">
                  <a:extLst>
                    <a:ext uri="{9D8B030D-6E8A-4147-A177-3AD203B41FA5}">
                      <a16:colId xmlns:a16="http://schemas.microsoft.com/office/drawing/2014/main" val="1242605637"/>
                    </a:ext>
                  </a:extLst>
                </a:gridCol>
                <a:gridCol w="248395">
                  <a:extLst>
                    <a:ext uri="{9D8B030D-6E8A-4147-A177-3AD203B41FA5}">
                      <a16:colId xmlns:a16="http://schemas.microsoft.com/office/drawing/2014/main" val="1070881348"/>
                    </a:ext>
                  </a:extLst>
                </a:gridCol>
                <a:gridCol w="922478">
                  <a:extLst>
                    <a:ext uri="{9D8B030D-6E8A-4147-A177-3AD203B41FA5}">
                      <a16:colId xmlns:a16="http://schemas.microsoft.com/office/drawing/2014/main" val="681253575"/>
                    </a:ext>
                  </a:extLst>
                </a:gridCol>
                <a:gridCol w="1233672">
                  <a:extLst>
                    <a:ext uri="{9D8B030D-6E8A-4147-A177-3AD203B41FA5}">
                      <a16:colId xmlns:a16="http://schemas.microsoft.com/office/drawing/2014/main" val="1848474606"/>
                    </a:ext>
                  </a:extLst>
                </a:gridCol>
                <a:gridCol w="538646">
                  <a:extLst>
                    <a:ext uri="{9D8B030D-6E8A-4147-A177-3AD203B41FA5}">
                      <a16:colId xmlns:a16="http://schemas.microsoft.com/office/drawing/2014/main" val="356358276"/>
                    </a:ext>
                  </a:extLst>
                </a:gridCol>
                <a:gridCol w="1004509">
                  <a:extLst>
                    <a:ext uri="{9D8B030D-6E8A-4147-A177-3AD203B41FA5}">
                      <a16:colId xmlns:a16="http://schemas.microsoft.com/office/drawing/2014/main" val="3452526377"/>
                    </a:ext>
                  </a:extLst>
                </a:gridCol>
                <a:gridCol w="1283443">
                  <a:extLst>
                    <a:ext uri="{9D8B030D-6E8A-4147-A177-3AD203B41FA5}">
                      <a16:colId xmlns:a16="http://schemas.microsoft.com/office/drawing/2014/main" val="841492197"/>
                    </a:ext>
                  </a:extLst>
                </a:gridCol>
              </a:tblGrid>
              <a:tr h="80272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larg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restrâns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detaliat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fundamental cf. HG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nr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692/2018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Ramura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știință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cf. HG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nr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DL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cf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HG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licență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Observații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 Specializare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36929202"/>
                  </a:ext>
                </a:extLst>
              </a:tr>
              <a:tr h="80328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Afaceri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administraţie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drept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(Business, administration and law)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041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Afaceri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administraţie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(Business and administration)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0411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Contabilitate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fiscalitate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(Accounting and taxation)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40.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sociale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 economice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Contabilitate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Contabilitate</a:t>
                      </a:r>
                      <a:r>
                        <a:rPr lang="it-IT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it-IT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informatică</a:t>
                      </a:r>
                      <a:r>
                        <a:rPr lang="it-IT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it-IT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gestiune</a:t>
                      </a:r>
                      <a:endParaRPr lang="it-IT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6474511"/>
                  </a:ext>
                </a:extLst>
              </a:tr>
              <a:tr h="80328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Afaceri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administraţie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drept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(Business, administration and law)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041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Afaceri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administraţie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(Business and administration)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0412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Finanţe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bănci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asigurări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(Finance, banking and insurance)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40.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sociale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economice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Finanțe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Finanțe și bănci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22911579"/>
                  </a:ext>
                </a:extLst>
              </a:tr>
              <a:tr h="80328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Afaceri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administraţie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drept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(Business, administration and law)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041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Afaceri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administraţie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(Business and administration)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0413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Management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administraţie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(Management and administration)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40. Științe sociale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economice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Management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Management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76616418"/>
                  </a:ext>
                </a:extLst>
              </a:tr>
              <a:tr h="80328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Afaceri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administraţie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drept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(Business, administration and law)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041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Afaceri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administraţie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(Business and administration)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0413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Management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administraţie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(Management and administration)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40.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sociale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economice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Administrarea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afacerilor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Administrarea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afacerilor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83785683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50D555-AD09-4184-8F27-884809BFB095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5FCBEF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5FCBEF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838200" y="878403"/>
            <a:ext cx="10515600" cy="65878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o-RO" sz="4000" dirty="0" smtClean="0"/>
              <a:t>4 - </a:t>
            </a:r>
            <a:r>
              <a:rPr lang="en-US" sz="4000" dirty="0" smtClean="0"/>
              <a:t>AFACERI, ADMINISTRAŢIE ŞI DREPT</a:t>
            </a:r>
            <a:endParaRPr lang="ro-RO" sz="4000" dirty="0"/>
          </a:p>
        </p:txBody>
      </p:sp>
    </p:spTree>
    <p:extLst>
      <p:ext uri="{BB962C8B-B14F-4D97-AF65-F5344CB8AC3E}">
        <p14:creationId xmlns:p14="http://schemas.microsoft.com/office/powerpoint/2010/main" val="1822559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83382724"/>
              </p:ext>
            </p:extLst>
          </p:nvPr>
        </p:nvGraphicFramePr>
        <p:xfrm>
          <a:off x="502671" y="1537191"/>
          <a:ext cx="11210357" cy="49823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5227">
                  <a:extLst>
                    <a:ext uri="{9D8B030D-6E8A-4147-A177-3AD203B41FA5}">
                      <a16:colId xmlns:a16="http://schemas.microsoft.com/office/drawing/2014/main" val="3479280633"/>
                    </a:ext>
                  </a:extLst>
                </a:gridCol>
                <a:gridCol w="1674606">
                  <a:extLst>
                    <a:ext uri="{9D8B030D-6E8A-4147-A177-3AD203B41FA5}">
                      <a16:colId xmlns:a16="http://schemas.microsoft.com/office/drawing/2014/main" val="3592804414"/>
                    </a:ext>
                  </a:extLst>
                </a:gridCol>
                <a:gridCol w="486519">
                  <a:extLst>
                    <a:ext uri="{9D8B030D-6E8A-4147-A177-3AD203B41FA5}">
                      <a16:colId xmlns:a16="http://schemas.microsoft.com/office/drawing/2014/main" val="674651432"/>
                    </a:ext>
                  </a:extLst>
                </a:gridCol>
                <a:gridCol w="1502995">
                  <a:extLst>
                    <a:ext uri="{9D8B030D-6E8A-4147-A177-3AD203B41FA5}">
                      <a16:colId xmlns:a16="http://schemas.microsoft.com/office/drawing/2014/main" val="2017228955"/>
                    </a:ext>
                  </a:extLst>
                </a:gridCol>
                <a:gridCol w="477831">
                  <a:extLst>
                    <a:ext uri="{9D8B030D-6E8A-4147-A177-3AD203B41FA5}">
                      <a16:colId xmlns:a16="http://schemas.microsoft.com/office/drawing/2014/main" val="1882717908"/>
                    </a:ext>
                  </a:extLst>
                </a:gridCol>
                <a:gridCol w="1392036">
                  <a:extLst>
                    <a:ext uri="{9D8B030D-6E8A-4147-A177-3AD203B41FA5}">
                      <a16:colId xmlns:a16="http://schemas.microsoft.com/office/drawing/2014/main" val="1242605637"/>
                    </a:ext>
                  </a:extLst>
                </a:gridCol>
                <a:gridCol w="248395">
                  <a:extLst>
                    <a:ext uri="{9D8B030D-6E8A-4147-A177-3AD203B41FA5}">
                      <a16:colId xmlns:a16="http://schemas.microsoft.com/office/drawing/2014/main" val="1070881348"/>
                    </a:ext>
                  </a:extLst>
                </a:gridCol>
                <a:gridCol w="922478">
                  <a:extLst>
                    <a:ext uri="{9D8B030D-6E8A-4147-A177-3AD203B41FA5}">
                      <a16:colId xmlns:a16="http://schemas.microsoft.com/office/drawing/2014/main" val="681253575"/>
                    </a:ext>
                  </a:extLst>
                </a:gridCol>
                <a:gridCol w="1233672">
                  <a:extLst>
                    <a:ext uri="{9D8B030D-6E8A-4147-A177-3AD203B41FA5}">
                      <a16:colId xmlns:a16="http://schemas.microsoft.com/office/drawing/2014/main" val="1848474606"/>
                    </a:ext>
                  </a:extLst>
                </a:gridCol>
                <a:gridCol w="538646">
                  <a:extLst>
                    <a:ext uri="{9D8B030D-6E8A-4147-A177-3AD203B41FA5}">
                      <a16:colId xmlns:a16="http://schemas.microsoft.com/office/drawing/2014/main" val="356358276"/>
                    </a:ext>
                  </a:extLst>
                </a:gridCol>
                <a:gridCol w="1004509">
                  <a:extLst>
                    <a:ext uri="{9D8B030D-6E8A-4147-A177-3AD203B41FA5}">
                      <a16:colId xmlns:a16="http://schemas.microsoft.com/office/drawing/2014/main" val="3452526377"/>
                    </a:ext>
                  </a:extLst>
                </a:gridCol>
                <a:gridCol w="1283443">
                  <a:extLst>
                    <a:ext uri="{9D8B030D-6E8A-4147-A177-3AD203B41FA5}">
                      <a16:colId xmlns:a16="http://schemas.microsoft.com/office/drawing/2014/main" val="841492197"/>
                    </a:ext>
                  </a:extLst>
                </a:gridCol>
              </a:tblGrid>
              <a:tr h="80272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larg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restrâns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detaliat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fundamental cf. HG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nr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692/2018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Ramura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știință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cf. HG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nr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DL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cf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HG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licență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Observații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 Specializare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36929202"/>
                  </a:ext>
                </a:extLst>
              </a:tr>
              <a:tr h="80328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Afaceri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administraţie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drept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(Business, administration and law)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041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Afaceri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administraţie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(Business and administration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0414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Marketing,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publicitate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relaţii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publice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40. Științe sociale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 economice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Marketing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Marketing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6474511"/>
                  </a:ext>
                </a:extLst>
              </a:tr>
              <a:tr h="80328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Afaceri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administraţie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drept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(Business, administration and law)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041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Afaceri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administraţie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(Business and administration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0414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Marketing,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publicitate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relaţii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publice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40.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sociale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ale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comunicării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ale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comunicării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Comunicare și relații publice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22911579"/>
                  </a:ext>
                </a:extLst>
              </a:tr>
              <a:tr h="80328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Afaceri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administraţie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drept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(Business, administration and law)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042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Drept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(Law)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0421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Drept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(Law)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40.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sociale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juridice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Drept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Drept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76616418"/>
                  </a:ext>
                </a:extLst>
              </a:tr>
              <a:tr h="80328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Afaceri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administraţie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drept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(Business, administration and law)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048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Programe</a:t>
                      </a:r>
                      <a:r>
                        <a:rPr lang="it-IT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it-IT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calificări</a:t>
                      </a:r>
                      <a:r>
                        <a:rPr lang="it-IT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interdisciplinare care </a:t>
                      </a:r>
                      <a:r>
                        <a:rPr lang="it-IT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implică</a:t>
                      </a:r>
                      <a:r>
                        <a:rPr lang="it-IT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afaceri</a:t>
                      </a:r>
                      <a:r>
                        <a:rPr lang="it-IT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it-IT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administraţie</a:t>
                      </a:r>
                      <a:r>
                        <a:rPr lang="it-IT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it-IT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legislaţie</a:t>
                      </a:r>
                      <a:r>
                        <a:rPr lang="it-IT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Inter-disciplinary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programmes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and qualifications involving business, administration and law)</a:t>
                      </a:r>
                      <a:endParaRPr lang="it-IT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0488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Programe</a:t>
                      </a:r>
                      <a:r>
                        <a:rPr lang="it-IT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it-IT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calificări</a:t>
                      </a:r>
                      <a:r>
                        <a:rPr lang="it-IT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interdisciplinare care </a:t>
                      </a:r>
                      <a:r>
                        <a:rPr lang="it-IT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implică</a:t>
                      </a:r>
                      <a:r>
                        <a:rPr lang="it-IT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afaceri</a:t>
                      </a:r>
                      <a:r>
                        <a:rPr lang="it-IT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it-IT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administraţie</a:t>
                      </a:r>
                      <a:r>
                        <a:rPr lang="it-IT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it-IT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legislaţie</a:t>
                      </a:r>
                      <a:r>
                        <a:rPr lang="it-IT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Inter-disciplinary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programmes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and qualifications involving business, administration and law)</a:t>
                      </a:r>
                      <a:endParaRPr lang="it-IT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40. Științe sociale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 economice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Administrarea afacerilor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Economia </a:t>
                      </a:r>
                      <a:r>
                        <a:rPr lang="it-IT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comerțului</a:t>
                      </a:r>
                      <a:r>
                        <a:rPr lang="it-IT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it-IT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turismului</a:t>
                      </a:r>
                      <a:r>
                        <a:rPr lang="it-IT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it-IT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serviciilor</a:t>
                      </a:r>
                      <a:endParaRPr lang="it-IT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83785683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50D555-AD09-4184-8F27-884809BFB095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5FCBEF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5FCBEF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838200" y="878403"/>
            <a:ext cx="10515600" cy="65878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o-RO" sz="4000" dirty="0" smtClean="0"/>
              <a:t>4 - </a:t>
            </a:r>
            <a:r>
              <a:rPr lang="en-US" sz="4000" dirty="0" smtClean="0"/>
              <a:t>AFACERI, ADMINISTRAŢIE ŞI DREPT</a:t>
            </a:r>
            <a:endParaRPr lang="ro-RO" sz="4000" dirty="0"/>
          </a:p>
        </p:txBody>
      </p:sp>
    </p:spTree>
    <p:extLst>
      <p:ext uri="{BB962C8B-B14F-4D97-AF65-F5344CB8AC3E}">
        <p14:creationId xmlns:p14="http://schemas.microsoft.com/office/powerpoint/2010/main" val="4020609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88421532"/>
              </p:ext>
            </p:extLst>
          </p:nvPr>
        </p:nvGraphicFramePr>
        <p:xfrm>
          <a:off x="490821" y="1375954"/>
          <a:ext cx="11210357" cy="12147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5227">
                  <a:extLst>
                    <a:ext uri="{9D8B030D-6E8A-4147-A177-3AD203B41FA5}">
                      <a16:colId xmlns:a16="http://schemas.microsoft.com/office/drawing/2014/main" val="3479280633"/>
                    </a:ext>
                  </a:extLst>
                </a:gridCol>
                <a:gridCol w="2178479">
                  <a:extLst>
                    <a:ext uri="{9D8B030D-6E8A-4147-A177-3AD203B41FA5}">
                      <a16:colId xmlns:a16="http://schemas.microsoft.com/office/drawing/2014/main" val="3592804414"/>
                    </a:ext>
                  </a:extLst>
                </a:gridCol>
                <a:gridCol w="566057">
                  <a:extLst>
                    <a:ext uri="{9D8B030D-6E8A-4147-A177-3AD203B41FA5}">
                      <a16:colId xmlns:a16="http://schemas.microsoft.com/office/drawing/2014/main" val="674651432"/>
                    </a:ext>
                  </a:extLst>
                </a:gridCol>
                <a:gridCol w="1863635">
                  <a:extLst>
                    <a:ext uri="{9D8B030D-6E8A-4147-A177-3AD203B41FA5}">
                      <a16:colId xmlns:a16="http://schemas.microsoft.com/office/drawing/2014/main" val="2017228955"/>
                    </a:ext>
                  </a:extLst>
                </a:gridCol>
                <a:gridCol w="635725">
                  <a:extLst>
                    <a:ext uri="{9D8B030D-6E8A-4147-A177-3AD203B41FA5}">
                      <a16:colId xmlns:a16="http://schemas.microsoft.com/office/drawing/2014/main" val="1882717908"/>
                    </a:ext>
                  </a:extLst>
                </a:gridCol>
                <a:gridCol w="992777">
                  <a:extLst>
                    <a:ext uri="{9D8B030D-6E8A-4147-A177-3AD203B41FA5}">
                      <a16:colId xmlns:a16="http://schemas.microsoft.com/office/drawing/2014/main" val="1242605637"/>
                    </a:ext>
                  </a:extLst>
                </a:gridCol>
                <a:gridCol w="243840">
                  <a:extLst>
                    <a:ext uri="{9D8B030D-6E8A-4147-A177-3AD203B41FA5}">
                      <a16:colId xmlns:a16="http://schemas.microsoft.com/office/drawing/2014/main" val="1070881348"/>
                    </a:ext>
                  </a:extLst>
                </a:gridCol>
                <a:gridCol w="1010195">
                  <a:extLst>
                    <a:ext uri="{9D8B030D-6E8A-4147-A177-3AD203B41FA5}">
                      <a16:colId xmlns:a16="http://schemas.microsoft.com/office/drawing/2014/main" val="681253575"/>
                    </a:ext>
                  </a:extLst>
                </a:gridCol>
                <a:gridCol w="905691">
                  <a:extLst>
                    <a:ext uri="{9D8B030D-6E8A-4147-A177-3AD203B41FA5}">
                      <a16:colId xmlns:a16="http://schemas.microsoft.com/office/drawing/2014/main" val="1848474606"/>
                    </a:ext>
                  </a:extLst>
                </a:gridCol>
                <a:gridCol w="574766">
                  <a:extLst>
                    <a:ext uri="{9D8B030D-6E8A-4147-A177-3AD203B41FA5}">
                      <a16:colId xmlns:a16="http://schemas.microsoft.com/office/drawing/2014/main" val="356358276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452526377"/>
                    </a:ext>
                  </a:extLst>
                </a:gridCol>
                <a:gridCol w="879565">
                  <a:extLst>
                    <a:ext uri="{9D8B030D-6E8A-4147-A177-3AD203B41FA5}">
                      <a16:colId xmlns:a16="http://schemas.microsoft.com/office/drawing/2014/main" val="841492197"/>
                    </a:ext>
                  </a:extLst>
                </a:gridCol>
              </a:tblGrid>
              <a:tr h="60714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larg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restrâns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detaliat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fundamental cf. HG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nr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692/2018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Ramura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știință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cf. HG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nr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DL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cf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HG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licență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Observații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 Specializare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36929202"/>
                  </a:ext>
                </a:extLst>
              </a:tr>
              <a:tr h="60757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Ştiinţele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naturii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matematică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statistică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(Natural sciences, mathematics and statistics)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054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Matematică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statistică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(Mathematics and statistics)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0541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Matematică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(Mathematics)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Matematică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ale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naturii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Matematică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Matematică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Matematică</a:t>
                      </a:r>
                      <a:r>
                        <a:rPr lang="en-US" sz="105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informatică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6474511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50D555-AD09-4184-8F27-884809BFB095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rgbClr val="5FCBEF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5FCBEF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838199" y="924188"/>
            <a:ext cx="10515600" cy="49755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dirty="0"/>
              <a:t>5</a:t>
            </a:r>
            <a:r>
              <a:rPr lang="ro-RO" sz="4000" dirty="0" smtClean="0"/>
              <a:t> - </a:t>
            </a:r>
            <a:r>
              <a:rPr lang="en-US" sz="4000" dirty="0" smtClean="0"/>
              <a:t>ŞTIINŢELE NATURII, MATEMATICĂ ŞI STATISTICĂ</a:t>
            </a:r>
            <a:endParaRPr lang="ro-RO" sz="4000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95942" y="2590672"/>
            <a:ext cx="11800114" cy="6587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dirty="0" smtClean="0"/>
              <a:t>6</a:t>
            </a:r>
            <a:r>
              <a:rPr lang="ro-RO" sz="4000" dirty="0" smtClean="0"/>
              <a:t> - </a:t>
            </a:r>
            <a:r>
              <a:rPr lang="fr-FR" sz="4000" dirty="0" smtClean="0"/>
              <a:t>TEHNOLOGIA INFORMAŢIEI ŞI COMUNICAŢIILOR (TIC)</a:t>
            </a:r>
            <a:endParaRPr lang="ro-RO" sz="4000" dirty="0"/>
          </a:p>
        </p:txBody>
      </p:sp>
      <p:graphicFrame>
        <p:nvGraphicFramePr>
          <p:cNvPr id="6" name="Content Placeholder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05721896"/>
              </p:ext>
            </p:extLst>
          </p:nvPr>
        </p:nvGraphicFramePr>
        <p:xfrm>
          <a:off x="490821" y="3108962"/>
          <a:ext cx="11210357" cy="35087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5227">
                  <a:extLst>
                    <a:ext uri="{9D8B030D-6E8A-4147-A177-3AD203B41FA5}">
                      <a16:colId xmlns:a16="http://schemas.microsoft.com/office/drawing/2014/main" val="3479280633"/>
                    </a:ext>
                  </a:extLst>
                </a:gridCol>
                <a:gridCol w="1676523">
                  <a:extLst>
                    <a:ext uri="{9D8B030D-6E8A-4147-A177-3AD203B41FA5}">
                      <a16:colId xmlns:a16="http://schemas.microsoft.com/office/drawing/2014/main" val="3592804414"/>
                    </a:ext>
                  </a:extLst>
                </a:gridCol>
                <a:gridCol w="426720">
                  <a:extLst>
                    <a:ext uri="{9D8B030D-6E8A-4147-A177-3AD203B41FA5}">
                      <a16:colId xmlns:a16="http://schemas.microsoft.com/office/drawing/2014/main" val="674651432"/>
                    </a:ext>
                  </a:extLst>
                </a:gridCol>
                <a:gridCol w="1654629">
                  <a:extLst>
                    <a:ext uri="{9D8B030D-6E8A-4147-A177-3AD203B41FA5}">
                      <a16:colId xmlns:a16="http://schemas.microsoft.com/office/drawing/2014/main" val="2017228955"/>
                    </a:ext>
                  </a:extLst>
                </a:gridCol>
                <a:gridCol w="487680">
                  <a:extLst>
                    <a:ext uri="{9D8B030D-6E8A-4147-A177-3AD203B41FA5}">
                      <a16:colId xmlns:a16="http://schemas.microsoft.com/office/drawing/2014/main" val="1882717908"/>
                    </a:ext>
                  </a:extLst>
                </a:gridCol>
                <a:gridCol w="2107474">
                  <a:extLst>
                    <a:ext uri="{9D8B030D-6E8A-4147-A177-3AD203B41FA5}">
                      <a16:colId xmlns:a16="http://schemas.microsoft.com/office/drawing/2014/main" val="1242605637"/>
                    </a:ext>
                  </a:extLst>
                </a:gridCol>
                <a:gridCol w="243840">
                  <a:extLst>
                    <a:ext uri="{9D8B030D-6E8A-4147-A177-3AD203B41FA5}">
                      <a16:colId xmlns:a16="http://schemas.microsoft.com/office/drawing/2014/main" val="1070881348"/>
                    </a:ext>
                  </a:extLst>
                </a:gridCol>
                <a:gridCol w="1105989">
                  <a:extLst>
                    <a:ext uri="{9D8B030D-6E8A-4147-A177-3AD203B41FA5}">
                      <a16:colId xmlns:a16="http://schemas.microsoft.com/office/drawing/2014/main" val="681253575"/>
                    </a:ext>
                  </a:extLst>
                </a:gridCol>
                <a:gridCol w="888274">
                  <a:extLst>
                    <a:ext uri="{9D8B030D-6E8A-4147-A177-3AD203B41FA5}">
                      <a16:colId xmlns:a16="http://schemas.microsoft.com/office/drawing/2014/main" val="1848474606"/>
                    </a:ext>
                  </a:extLst>
                </a:gridCol>
                <a:gridCol w="600892">
                  <a:extLst>
                    <a:ext uri="{9D8B030D-6E8A-4147-A177-3AD203B41FA5}">
                      <a16:colId xmlns:a16="http://schemas.microsoft.com/office/drawing/2014/main" val="356358276"/>
                    </a:ext>
                  </a:extLst>
                </a:gridCol>
                <a:gridCol w="783771">
                  <a:extLst>
                    <a:ext uri="{9D8B030D-6E8A-4147-A177-3AD203B41FA5}">
                      <a16:colId xmlns:a16="http://schemas.microsoft.com/office/drawing/2014/main" val="3452526377"/>
                    </a:ext>
                  </a:extLst>
                </a:gridCol>
                <a:gridCol w="789338">
                  <a:extLst>
                    <a:ext uri="{9D8B030D-6E8A-4147-A177-3AD203B41FA5}">
                      <a16:colId xmlns:a16="http://schemas.microsoft.com/office/drawing/2014/main" val="841492197"/>
                    </a:ext>
                  </a:extLst>
                </a:gridCol>
              </a:tblGrid>
              <a:tr h="62003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larg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restrâns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detaliat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ISCED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fundamental cf. HG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nr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692/2018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Ramura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știință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cf. HG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nr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Cod DL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cf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HG 692/2018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Domeniu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licență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2018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Observații</a:t>
                      </a:r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 Specializare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36929202"/>
                  </a:ext>
                </a:extLst>
              </a:tr>
              <a:tr h="7969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06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Tehnologia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informaţiei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comunicaţiilor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(TIC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 (Information and Communication Technologies (ICTs))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061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Tehnologia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informaţiei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comunicaţiilor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(TIC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 (Information and Communication Technologies (ICTs))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0613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Dezvoltare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analiză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software </a:t>
                      </a:r>
                      <a:r>
                        <a:rPr lang="en-US" sz="1050" b="1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aplicaţii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(Software and applications development and analysis)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 Matematică și științe ale naturii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Informatică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Informatică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Informatică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6474511"/>
                  </a:ext>
                </a:extLst>
              </a:tr>
              <a:tr h="79695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06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Tehnologia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informaţiei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comunicaţiilor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(TIC) (Information and Communication Technologies (ICTs))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061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Tehnologia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informaţiei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comunicaţiilor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(TIC) (Information and Communication Technologies (ICTs))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0613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Dezvoltare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analiză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software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aplicaţii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(Software and applications development and analysis)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Matematică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ale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naturii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Informatică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Informatică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Informatică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aplicată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174953426"/>
                  </a:ext>
                </a:extLst>
              </a:tr>
              <a:tr h="126949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06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Tehnologia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informaţiei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comunicaţiilor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(TIC) (Information and Communication Technologies (ICTs))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061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Tehnologia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informaţiei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comunicaţiilor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(TIC) (Information and Communication Technologies (ICTs))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o-RO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0613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Dezvoltare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analiză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software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şi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aplicaţii</a:t>
                      </a:r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(Software and applications development and analysis)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105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40.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sociale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Științe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economice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Cibernetică</a:t>
                      </a:r>
                      <a:r>
                        <a:rPr lang="it-IT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</a:t>
                      </a:r>
                      <a:r>
                        <a:rPr lang="it-IT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statistică</a:t>
                      </a:r>
                      <a:r>
                        <a:rPr lang="it-IT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și</a:t>
                      </a:r>
                      <a:r>
                        <a:rPr lang="it-IT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informatică</a:t>
                      </a:r>
                      <a:r>
                        <a:rPr lang="it-IT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it-IT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economică</a:t>
                      </a:r>
                      <a:endParaRPr lang="it-IT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Informatică</a:t>
                      </a:r>
                      <a:r>
                        <a:rPr lang="en-US" sz="1050" b="0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i="0" u="none" strike="noStrike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economică</a:t>
                      </a:r>
                      <a:endParaRPr lang="en-US" sz="105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5837776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8802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639</TotalTime>
  <Words>5408</Words>
  <Application>Microsoft Office PowerPoint</Application>
  <PresentationFormat>Widescreen</PresentationFormat>
  <Paragraphs>1266</Paragraphs>
  <Slides>24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24</vt:i4>
      </vt:variant>
    </vt:vector>
  </HeadingPairs>
  <TitlesOfParts>
    <vt:vector size="31" baseType="lpstr">
      <vt:lpstr>Arial</vt:lpstr>
      <vt:lpstr>Calibri</vt:lpstr>
      <vt:lpstr>Calibri Light</vt:lpstr>
      <vt:lpstr>Trebuchet MS</vt:lpstr>
      <vt:lpstr>Wingdings 3</vt:lpstr>
      <vt:lpstr>Custom Design</vt:lpstr>
      <vt:lpstr>Office Theme</vt:lpstr>
      <vt:lpstr>         Corelarea ISCED cu HG privind domeniile de studii,  pentru  Universitatea TRANSILVANIA din Brașov   </vt:lpstr>
      <vt:lpstr>ISCED–F – DOMENII LARGI </vt:lpstr>
      <vt:lpstr>Universitatea TRANSILVANIA din Brașov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Corelare  ISCED-HG</dc:title>
  <dc:creator>ANC</dc:creator>
  <cp:lastModifiedBy>Windows User</cp:lastModifiedBy>
  <cp:revision>192</cp:revision>
  <dcterms:modified xsi:type="dcterms:W3CDTF">2019-05-22T10:25:12Z</dcterms:modified>
</cp:coreProperties>
</file>