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345" r:id="rId1"/>
    <p:sldMasterId id="2147484346" r:id="rId2"/>
  </p:sldMasterIdLst>
  <p:notesMasterIdLst>
    <p:notesMasterId r:id="rId18"/>
  </p:notesMasterIdLst>
  <p:sldIdLst>
    <p:sldId id="256" r:id="rId3"/>
    <p:sldId id="271" r:id="rId4"/>
    <p:sldId id="283" r:id="rId5"/>
    <p:sldId id="291" r:id="rId6"/>
    <p:sldId id="293" r:id="rId7"/>
    <p:sldId id="295" r:id="rId8"/>
    <p:sldId id="297" r:id="rId9"/>
    <p:sldId id="298" r:id="rId10"/>
    <p:sldId id="299" r:id="rId11"/>
    <p:sldId id="302" r:id="rId12"/>
    <p:sldId id="304" r:id="rId13"/>
    <p:sldId id="305" r:id="rId14"/>
    <p:sldId id="303" r:id="rId15"/>
    <p:sldId id="306" r:id="rId16"/>
    <p:sldId id="289" r:id="rId17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35" y="1265555"/>
            <a:ext cx="11904980" cy="3197225"/>
          </a:xfrm>
        </p:spPr>
        <p:txBody>
          <a:bodyPr vert="horz" wrap="square" lIns="91440" tIns="45720" rIns="91440" bIns="45720" numCol="1" anchor="b">
            <a:normAutofit fontScale="90000"/>
          </a:bodyPr>
          <a:lstStyle/>
          <a:p>
            <a:pPr marL="0" indent="0" algn="ctr" defTabSz="914400" fontAlgn="auto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  <a:t/>
            </a:r>
            <a:br>
              <a:rPr lang="en-US" altLang="ko-KR" sz="6000" b="1" strike="noStrike" cap="none" dirty="0" smtClean="0">
                <a:solidFill>
                  <a:schemeClr val="tx1"/>
                </a:solidFill>
                <a:latin typeface="Calibri Light" charset="0"/>
                <a:ea typeface="Calibri Light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Corelarea ISCED cu HG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privind domeniile de studii,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  <a:t>pentru </a:t>
            </a:r>
            <a:br>
              <a:rPr lang="en-US" altLang="ko-KR" sz="4900" b="0" strike="noStrike" cap="none" dirty="0" smtClean="0">
                <a:solidFill>
                  <a:srgbClr val="222222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UNIVERSITATEA </a:t>
            </a:r>
            <a:b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</a:br>
            <a:r>
              <a:rPr lang="en-US" altLang="ko-KR" sz="4900" b="0" strike="noStrike" cap="none" dirty="0" smtClean="0">
                <a:solidFill>
                  <a:schemeClr val="tx1"/>
                </a:solidFill>
                <a:latin typeface="Arial" charset="0"/>
                <a:ea typeface="Arial" charset="0"/>
              </a:rPr>
              <a:t>„ŞTEFAN CEL MARE” DIN SUCEAVA </a:t>
            </a:r>
            <a:endParaRPr lang="ko-KR" altLang="en-US" sz="4900" b="0" strike="noStrike" cap="none" dirty="0" smtClean="0">
              <a:solidFill>
                <a:schemeClr val="tx1"/>
              </a:solidFill>
              <a:latin typeface="Arial" charset="0"/>
              <a:ea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665" y="5524500"/>
            <a:ext cx="11017885" cy="118237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Autoritatea Na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ț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ional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pentru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Calific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ă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o-RO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ANC  </a:t>
            </a: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ro-R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edinte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Tiberiu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Dobrescu</a:t>
            </a:r>
            <a:endParaRPr lang="ro-R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581128"/>
              </p:ext>
            </p:extLst>
          </p:nvPr>
        </p:nvGraphicFramePr>
        <p:xfrm>
          <a:off x="629723" y="1534024"/>
          <a:ext cx="11033185" cy="1492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7527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0746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41621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387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6382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0021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7321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9605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25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94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care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0688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interdisciplinare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094781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88771" y="303754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8896" y="875238"/>
            <a:ext cx="11615351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6-</a:t>
            </a:r>
            <a:r>
              <a:rPr lang="fr-FR" sz="4000" dirty="0" smtClean="0"/>
              <a:t>TEHNOLOGIA INFORMAŢIEI ŞI COMUNICAŢIILOR (TIC)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605167"/>
              </p:ext>
            </p:extLst>
          </p:nvPr>
        </p:nvGraphicFramePr>
        <p:xfrm>
          <a:off x="629722" y="3707821"/>
          <a:ext cx="11065889" cy="2748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940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2070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35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9185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030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7550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9792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4523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728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225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(Tehnologii de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mediului înconjurător)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naturale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produselor alimentare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 consumatorului și a mediului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6225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(Electricitate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energie)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 electrice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952651"/>
                  </a:ext>
                </a:extLst>
              </a:tr>
              <a:tr h="6225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(Electricitate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energie)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7629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216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8513" y="851696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18911"/>
              </p:ext>
            </p:extLst>
          </p:nvPr>
        </p:nvGraphicFramePr>
        <p:xfrm>
          <a:off x="629720" y="1423396"/>
          <a:ext cx="11033185" cy="524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2408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337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35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1253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69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91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(Electronică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automatizare)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7944505"/>
                  </a:ext>
                </a:extLst>
              </a:tr>
              <a:tr h="70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(Electronică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automatizare)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4156248"/>
                  </a:ext>
                </a:extLst>
              </a:tr>
              <a:tr h="706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(Electronică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automatizare)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Automatică și informatică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1159430"/>
                  </a:ext>
                </a:extLst>
              </a:tr>
              <a:tr h="8462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(Electronică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automatizare)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92096"/>
                  </a:ext>
                </a:extLst>
              </a:tr>
              <a:tr h="8462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Mecanică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prelucrarea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metalelor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Mechanics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metal </a:t>
                      </a:r>
                      <a:r>
                        <a:rPr lang="ro-RO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trades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5982726"/>
                  </a:ext>
                </a:extLst>
              </a:tr>
              <a:tr h="84626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Autovehicule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nave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aeronave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8500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90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8513" y="851696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7-INGINERIE, PRODUCŢIE ŞI CONSTRUCŢII </a:t>
            </a:r>
            <a:endParaRPr lang="en-US" sz="40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969627"/>
              </p:ext>
            </p:extLst>
          </p:nvPr>
        </p:nvGraphicFramePr>
        <p:xfrm>
          <a:off x="629720" y="1462134"/>
          <a:ext cx="11126850" cy="536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615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421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4790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3365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897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254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469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7368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2027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102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593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engineering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7944505"/>
                  </a:ext>
                </a:extLst>
              </a:tr>
              <a:tr h="5551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produselor alimentare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14156248"/>
                  </a:ext>
                </a:extLst>
              </a:tr>
              <a:tr h="529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1159430"/>
                  </a:ext>
                </a:extLst>
              </a:tr>
              <a:tr h="148198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electric, electronic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energetic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92096"/>
                  </a:ext>
                </a:extLst>
              </a:tr>
              <a:tr h="105013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0598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32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914" y="3431452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006085"/>
              </p:ext>
            </p:extLst>
          </p:nvPr>
        </p:nvGraphicFramePr>
        <p:xfrm>
          <a:off x="603841" y="4090237"/>
          <a:ext cx="11019745" cy="2197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0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7533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3079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17586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5314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0178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42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8436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4473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44326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840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12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Balneofiziokinetoterapie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905043"/>
                  </a:ext>
                </a:extLst>
              </a:tr>
              <a:tr h="7720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motricitate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17715" y="1021244"/>
            <a:ext cx="12192000" cy="9478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600" dirty="0" smtClean="0"/>
              <a:t>8-</a:t>
            </a:r>
            <a:r>
              <a:rPr lang="en-US" sz="3600" dirty="0" smtClean="0"/>
              <a:t>AGRICULTURĂ, SILVICULTURĂ, PISCICULTURĂ ŞI ŞTIINŢE VETERINARE</a:t>
            </a:r>
            <a:endParaRPr lang="ro-RO" sz="36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697328"/>
              </p:ext>
            </p:extLst>
          </p:nvPr>
        </p:nvGraphicFramePr>
        <p:xfrm>
          <a:off x="603839" y="1969077"/>
          <a:ext cx="11019747" cy="153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4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3818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4484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5705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7883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46633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0272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0501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9312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259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2858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2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532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veterinare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Agriculture, forestry, fisheries and veterinary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Forestry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624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918" y="988541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9-S</a:t>
            </a:r>
            <a:r>
              <a:rPr lang="ro-RO" sz="4000" dirty="0" smtClean="0"/>
              <a:t>Ă</a:t>
            </a:r>
            <a:r>
              <a:rPr lang="en-US" sz="4000" dirty="0" smtClean="0"/>
              <a:t>N</a:t>
            </a:r>
            <a:r>
              <a:rPr lang="ro-RO" sz="4000" dirty="0" smtClean="0"/>
              <a:t>Ă</a:t>
            </a:r>
            <a:r>
              <a:rPr lang="en-US" sz="4000" dirty="0" smtClean="0"/>
              <a:t>TATE </a:t>
            </a:r>
            <a:r>
              <a:rPr lang="ro-RO" sz="4000" dirty="0" smtClean="0"/>
              <a:t>Ș</a:t>
            </a:r>
            <a:r>
              <a:rPr lang="en-US" sz="4000" dirty="0" smtClean="0"/>
              <a:t>I ASISTEN</a:t>
            </a:r>
            <a:r>
              <a:rPr lang="ro-RO" sz="4000" dirty="0" smtClean="0"/>
              <a:t>ȚĂ</a:t>
            </a:r>
            <a:r>
              <a:rPr lang="en-US" sz="4000" dirty="0" smtClean="0"/>
              <a:t> SOCIAL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277049"/>
              </p:ext>
            </p:extLst>
          </p:nvPr>
        </p:nvGraphicFramePr>
        <p:xfrm>
          <a:off x="603848" y="1647327"/>
          <a:ext cx="11019745" cy="211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0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7533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3079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100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110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5489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683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20125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7910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987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5709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760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larg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403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Therapy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rehabilitation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biomedicale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Nutriție și dietetică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36905043"/>
                  </a:ext>
                </a:extLst>
              </a:tr>
              <a:tr h="8936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Welfare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0923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consiliere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counselling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9351711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55918" y="3998898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 smtClean="0"/>
              <a:t>10</a:t>
            </a:r>
            <a:r>
              <a:rPr lang="en-US" sz="4000" dirty="0" smtClean="0"/>
              <a:t>-S</a:t>
            </a:r>
            <a:r>
              <a:rPr lang="ro-RO" sz="4000" dirty="0" smtClean="0"/>
              <a:t>ERVICII</a:t>
            </a:r>
            <a:r>
              <a:rPr lang="en-US" sz="4000" dirty="0" smtClean="0"/>
              <a:t> </a:t>
            </a:r>
            <a:endParaRPr lang="en-US" sz="4000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4816094"/>
              </p:ext>
            </p:extLst>
          </p:nvPr>
        </p:nvGraphicFramePr>
        <p:xfrm>
          <a:off x="603846" y="4727353"/>
          <a:ext cx="11019747" cy="137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4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7292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5853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0237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254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2340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6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3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7653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2858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233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5532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securitate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persoanelor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proprietăţii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bunurilor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Protection of persons and property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944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30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15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b="1" i="1" dirty="0"/>
              <a:t>08 </a:t>
            </a:r>
            <a:r>
              <a:rPr lang="en-US" b="1" i="1" dirty="0" err="1"/>
              <a:t>Agricultură</a:t>
            </a:r>
            <a:r>
              <a:rPr lang="en-US" b="1" i="1" dirty="0"/>
              <a:t>, </a:t>
            </a:r>
            <a:r>
              <a:rPr lang="en-US" b="1" i="1" dirty="0" err="1"/>
              <a:t>silvicultură</a:t>
            </a:r>
            <a:r>
              <a:rPr lang="en-US" b="1" i="1" dirty="0"/>
              <a:t>, </a:t>
            </a:r>
            <a:r>
              <a:rPr lang="en-US" b="1" i="1" dirty="0" err="1"/>
              <a:t>piscicultură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veterinare</a:t>
            </a:r>
            <a:endParaRPr lang="ro-RO" b="1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err="1" smtClean="0"/>
              <a:t>Bolduit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exist</a:t>
            </a:r>
            <a:r>
              <a:rPr lang="ro-RO" sz="1900" b="1" i="1" dirty="0" smtClean="0"/>
              <a:t>ă</a:t>
            </a:r>
            <a:r>
              <a:rPr lang="en-US" sz="1900" b="1" i="1" dirty="0" smtClean="0"/>
              <a:t> la </a:t>
            </a:r>
            <a:r>
              <a:rPr lang="ro-RO" sz="1900" b="1" i="1" dirty="0"/>
              <a:t>Universitatea „ŞTEFAN CEL MARE” DIN SUCEAVA 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</a:t>
            </a:r>
            <a:r>
              <a:rPr lang="ro-RO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atea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o-RO" sz="4800" dirty="0" err="1">
                <a:latin typeface="Arial" panose="020B0604020202020204" pitchFamily="34" charset="0"/>
                <a:cs typeface="Arial" panose="020B0604020202020204" pitchFamily="34" charset="0"/>
              </a:rPr>
              <a:t>Ș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tefan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are” din</a:t>
            </a:r>
            <a:r>
              <a:rPr lang="ro-R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uceava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7690" y="1171378"/>
            <a:ext cx="10515600" cy="89228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1-</a:t>
            </a:r>
            <a:r>
              <a:rPr lang="ro-RO" sz="4000" dirty="0" smtClean="0"/>
              <a:t>ȘTIINȚE ALE EDUCAȚIEI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5811077"/>
              </p:ext>
            </p:extLst>
          </p:nvPr>
        </p:nvGraphicFramePr>
        <p:xfrm>
          <a:off x="555586" y="2163458"/>
          <a:ext cx="11199809" cy="2957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47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0721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722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92821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88361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217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507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1820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0848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8524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714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7755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9189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189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Pedagogia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învățământului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primar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preșcolar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5913568"/>
                  </a:ext>
                </a:extLst>
              </a:tr>
              <a:tr h="11192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(Education)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Teacher training with subject </a:t>
                      </a:r>
                      <a:r>
                        <a:rPr lang="en-US" sz="10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specialisation</a:t>
                      </a:r>
                      <a:r>
                        <a:rPr lang="ro-RO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sportivă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6685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128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604" y="1111657"/>
            <a:ext cx="10515600" cy="624280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2-ARTE </a:t>
            </a:r>
            <a:r>
              <a:rPr lang="ro-RO" sz="4000" dirty="0"/>
              <a:t>Ș</a:t>
            </a:r>
            <a:r>
              <a:rPr lang="en-US" sz="4000" dirty="0"/>
              <a:t>I </a:t>
            </a:r>
            <a:r>
              <a:rPr lang="ro-RO" sz="4000" dirty="0"/>
              <a:t>ȘTIINȚE UMANISTE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680027"/>
              </p:ext>
            </p:extLst>
          </p:nvPr>
        </p:nvGraphicFramePr>
        <p:xfrm>
          <a:off x="646979" y="1975542"/>
          <a:ext cx="11248850" cy="3815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40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6906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216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1925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2770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72939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1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55695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9334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5902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501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0311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38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0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arheologie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archaeology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Istorie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9953917"/>
                  </a:ext>
                </a:extLst>
              </a:tr>
              <a:tr h="90899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excepţie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limbile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străine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excluding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Philosophy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ethics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Filozofie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Filosofie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991838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8185336"/>
                  </a:ext>
                </a:extLst>
              </a:tr>
              <a:tr h="7293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umaniste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(Arts and humanities)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endParaRPr lang="en-US" sz="105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6559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65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67" y="104924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3-</a:t>
            </a:r>
            <a:r>
              <a:rPr lang="ro-RO" sz="4000" dirty="0" smtClean="0"/>
              <a:t>ȘTIINȚE SOCIALE</a:t>
            </a:r>
            <a:r>
              <a:rPr lang="en-US" sz="4000" dirty="0" smtClean="0"/>
              <a:t> JURNALISM </a:t>
            </a:r>
            <a:r>
              <a:rPr lang="ro-RO" sz="4000" dirty="0" smtClean="0"/>
              <a:t>Ș</a:t>
            </a:r>
            <a:r>
              <a:rPr lang="en-US" sz="4000" dirty="0" smtClean="0"/>
              <a:t>I INFORMARE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37791"/>
              </p:ext>
            </p:extLst>
          </p:nvPr>
        </p:nvGraphicFramePr>
        <p:xfrm>
          <a:off x="612474" y="1794295"/>
          <a:ext cx="11033185" cy="3850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0122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95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4985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7664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5106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703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104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2143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2475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180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3188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2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generală și comunicare economică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330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internaționale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5436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internaționale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europene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646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sociale,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sciences, </a:t>
                      </a:r>
                      <a:r>
                        <a:rPr lang="fr-FR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fr-F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and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(Political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politice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politice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7655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57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101473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5996"/>
              </p:ext>
            </p:extLst>
          </p:nvPr>
        </p:nvGraphicFramePr>
        <p:xfrm>
          <a:off x="629726" y="1882530"/>
          <a:ext cx="11033185" cy="4683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3339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51935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104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603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19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537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977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6205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9197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061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1761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430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 și informatică de gestiune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banking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 și bănci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Administrație publică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0515699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013385"/>
                  </a:ext>
                </a:extLst>
              </a:tr>
              <a:tr h="788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18433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043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9" y="1014739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4-AFACERI,</a:t>
            </a:r>
            <a:r>
              <a:rPr lang="ro-RO" sz="4000" dirty="0" smtClean="0"/>
              <a:t> A</a:t>
            </a:r>
            <a:r>
              <a:rPr lang="en-US" sz="4000" dirty="0" smtClean="0"/>
              <a:t>DMINISTRA</a:t>
            </a:r>
            <a:r>
              <a:rPr lang="ro-RO" sz="4000" dirty="0" smtClean="0"/>
              <a:t>Ț</a:t>
            </a:r>
            <a:r>
              <a:rPr lang="en-US" sz="4000" dirty="0" smtClean="0"/>
              <a:t>IE </a:t>
            </a:r>
            <a:r>
              <a:rPr lang="ro-RO" sz="4000" dirty="0" smtClean="0"/>
              <a:t>Ș</a:t>
            </a:r>
            <a:r>
              <a:rPr lang="en-US" sz="4000" dirty="0" smtClean="0"/>
              <a:t>I DREPT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780090"/>
              </p:ext>
            </p:extLst>
          </p:nvPr>
        </p:nvGraphicFramePr>
        <p:xfrm>
          <a:off x="566057" y="1932316"/>
          <a:ext cx="11027843" cy="39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9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1441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169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0981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66262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0203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0900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6244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666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512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3911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75327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886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ctr"/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36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Afaceri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drept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(Business,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administration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law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serviciilor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5077226"/>
                  </a:ext>
                </a:extLst>
              </a:tr>
              <a:tr h="836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(Marketing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advertising)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89893089"/>
                  </a:ext>
                </a:extLst>
              </a:tr>
              <a:tr h="8364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Activităţi</a:t>
                      </a:r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birou</a:t>
                      </a:r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pt-B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secretariat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(Secretarial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administrative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 managerială și secretariat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8556120"/>
                  </a:ext>
                </a:extLst>
              </a:tr>
              <a:tr h="630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 (Law)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85799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836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14" y="1077097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5-</a:t>
            </a:r>
            <a:r>
              <a:rPr lang="ro-RO" sz="4000" dirty="0" smtClean="0"/>
              <a:t>ȘTIINȚE</a:t>
            </a:r>
            <a:r>
              <a:rPr lang="en-US" sz="4000" dirty="0" smtClean="0"/>
              <a:t>LE  NATURI</a:t>
            </a:r>
            <a:r>
              <a:rPr lang="ro-RO" sz="4000" dirty="0" smtClean="0"/>
              <a:t>I, </a:t>
            </a:r>
            <a:r>
              <a:rPr lang="en-US" sz="4000" dirty="0" smtClean="0"/>
              <a:t>MATEMATIC</a:t>
            </a:r>
            <a:r>
              <a:rPr lang="ro-RO" sz="4000" dirty="0" smtClean="0"/>
              <a:t>Ă</a:t>
            </a:r>
            <a:r>
              <a:rPr lang="en-US" sz="4000" dirty="0" smtClean="0"/>
              <a:t> </a:t>
            </a:r>
            <a:r>
              <a:rPr lang="ro-RO" sz="4000" dirty="0" smtClean="0"/>
              <a:t>Ș</a:t>
            </a:r>
            <a:r>
              <a:rPr lang="en-US" sz="4000" dirty="0" smtClean="0"/>
              <a:t>I STATISTIC</a:t>
            </a:r>
            <a:r>
              <a:rPr lang="ro-RO" sz="4000" dirty="0" smtClean="0"/>
              <a:t>Ă</a:t>
            </a:r>
            <a:r>
              <a:rPr lang="en-US" sz="4000" dirty="0" smtClean="0"/>
              <a:t>  </a:t>
            </a:r>
            <a:endParaRPr lang="en-US" sz="4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4171191"/>
              </p:ext>
            </p:extLst>
          </p:nvPr>
        </p:nvGraphicFramePr>
        <p:xfrm>
          <a:off x="604074" y="2039943"/>
          <a:ext cx="11084481" cy="403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953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26768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637262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9039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3794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93520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1518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6693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5106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74485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3588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6711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9948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restrâns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 de știință cf. HG nr.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cf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 licență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/ 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endParaRPr lang="en-US" sz="1050" b="1" i="0" u="none" strike="noStrike" dirty="0" smtClean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60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6349032"/>
                  </a:ext>
                </a:extLst>
              </a:tr>
              <a:tr h="760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atmosferei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Geografia turismului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4453500"/>
                  </a:ext>
                </a:extLst>
              </a:tr>
              <a:tr h="760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4654269"/>
                  </a:ext>
                </a:extLst>
              </a:tr>
              <a:tr h="7609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(Physical sciences)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pământului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Științele pământului și atmosferei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6063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57052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Pages>34</Pages>
  <Words>2898</Words>
  <Characters>0</Characters>
  <Application>Microsoft Office PowerPoint</Application>
  <DocSecurity>0</DocSecurity>
  <PresentationFormat>Widescreen</PresentationFormat>
  <Lines>0</Lines>
  <Paragraphs>724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   Corelarea ISCED cu HG  privind domeniile de studii,  pentru  UNIVERSITATEA  „ŞTEFAN CEL MARE” DIN SUCEAVA </vt:lpstr>
      <vt:lpstr>ISCED–F – DOMENII LARGI </vt:lpstr>
      <vt:lpstr>Universitatea  „Ștefan cel Mare” din Suceava</vt:lpstr>
      <vt:lpstr>1-ȘTIINȚE ALE EDUCAȚIEI</vt:lpstr>
      <vt:lpstr>2-ARTE ȘI ȘTIINȚE UMANISTE</vt:lpstr>
      <vt:lpstr>3-ȘTIINȚE SOCIALE JURNALISM ȘI INFORMARE </vt:lpstr>
      <vt:lpstr>4-AFACERI, ADMINISTRAȚIE ȘI DREPT </vt:lpstr>
      <vt:lpstr>4-AFACERI, ADMINISTRAȚIE ȘI DREPT </vt:lpstr>
      <vt:lpstr>5-ȘTIINȚELE  NATURII, MATEMATICĂ ȘI STATISTICĂ  </vt:lpstr>
      <vt:lpstr>PowerPoint Presentation</vt:lpstr>
      <vt:lpstr>PowerPoint Presentation</vt:lpstr>
      <vt:lpstr>PowerPoint Presentation</vt:lpstr>
      <vt:lpstr>9-SĂNĂTATE ȘI ASISTENȚĂ SOCIALĂ  </vt:lpstr>
      <vt:lpstr>9-SĂNĂTATE ȘI ASISTENȚĂ SOCIALĂ  </vt:lpstr>
      <vt:lpstr>PowerPoint Presentation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Polaris Office</dc:creator>
  <cp:lastModifiedBy>Windows User</cp:lastModifiedBy>
  <cp:revision>14</cp:revision>
  <dcterms:modified xsi:type="dcterms:W3CDTF">2019-06-19T06:47:24Z</dcterms:modified>
</cp:coreProperties>
</file>