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33" r:id="rId1"/>
    <p:sldMasterId id="2147484321" r:id="rId2"/>
  </p:sldMasterIdLst>
  <p:notesMasterIdLst>
    <p:notesMasterId r:id="rId23"/>
  </p:notesMasterIdLst>
  <p:handoutMasterIdLst>
    <p:handoutMasterId r:id="rId24"/>
  </p:handoutMasterIdLst>
  <p:sldIdLst>
    <p:sldId id="425" r:id="rId3"/>
    <p:sldId id="471" r:id="rId4"/>
    <p:sldId id="474" r:id="rId5"/>
    <p:sldId id="435" r:id="rId6"/>
    <p:sldId id="455" r:id="rId7"/>
    <p:sldId id="436" r:id="rId8"/>
    <p:sldId id="437" r:id="rId9"/>
    <p:sldId id="452" r:id="rId10"/>
    <p:sldId id="453" r:id="rId11"/>
    <p:sldId id="438" r:id="rId12"/>
    <p:sldId id="454" r:id="rId13"/>
    <p:sldId id="439" r:id="rId14"/>
    <p:sldId id="441" r:id="rId15"/>
    <p:sldId id="442" r:id="rId16"/>
    <p:sldId id="450" r:id="rId17"/>
    <p:sldId id="444" r:id="rId18"/>
    <p:sldId id="445" r:id="rId19"/>
    <p:sldId id="446" r:id="rId20"/>
    <p:sldId id="456" r:id="rId21"/>
    <p:sldId id="449" r:id="rId2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6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97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701AE-0CF1-43D7-BBD5-76B1130CD5C4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A9963-FB9B-4D46-BF49-F5557EDB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0092C-C474-4DA2-A304-7A4593990746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B175B-D5B8-47E6-B844-44BCF4535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2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B175B-D5B8-47E6-B844-44BCF45353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72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5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9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32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1022-D706-4DF2-84BD-BC11A857800E}" type="datetime1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09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8BBD-F4B1-4CC1-A8B2-F2CB485F3FCC}" type="datetime1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85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C6FD-9E87-4782-9CA3-4B50A731DF66}" type="datetime1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39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7C3C-C6F9-4E57-A3AC-3310D6ACE69F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0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76E7-1E2A-4BC1-B0C3-C952144415E6}" type="datetime1">
              <a:rPr lang="en-US" smtClean="0"/>
              <a:t>5/22/2019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079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92E0-18BB-4DC1-8CA4-6F28E890039D}" type="datetime1">
              <a:rPr lang="en-US" smtClean="0"/>
              <a:t>5/22/2019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23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485-F745-430E-89DC-7D25E879BA10}" type="datetime1">
              <a:rPr lang="en-US" smtClean="0"/>
              <a:t>5/22/2019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74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611E-DD3C-427A-84EB-276280856405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269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35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A2A3-5110-4CC9-998A-2A5DC1E87752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15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B058-50BC-4C9E-8A33-88DA2126ABCB}" type="datetime1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14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FEEF-02F7-4D25-90AF-247FE1723B12}" type="datetime1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1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7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9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5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3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562" y="122036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487" y="158548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828" y="158548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748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654" y="155364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79" y="191876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920" y="191876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87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2" r:id="rId1"/>
    <p:sldLayoutId id="2147484323" r:id="rId2"/>
    <p:sldLayoutId id="2147484324" r:id="rId3"/>
    <p:sldLayoutId id="2147484325" r:id="rId4"/>
    <p:sldLayoutId id="2147484326" r:id="rId5"/>
    <p:sldLayoutId id="2147484327" r:id="rId6"/>
    <p:sldLayoutId id="2147484328" r:id="rId7"/>
    <p:sldLayoutId id="2147484329" r:id="rId8"/>
    <p:sldLayoutId id="2147484330" r:id="rId9"/>
    <p:sldLayoutId id="2147484331" r:id="rId10"/>
    <p:sldLayoutId id="21474843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anc.edu.ro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634" y="854015"/>
            <a:ext cx="9983586" cy="3830819"/>
          </a:xfrm>
        </p:spPr>
        <p:txBody>
          <a:bodyPr>
            <a:normAutofit fontScale="90000"/>
          </a:bodyPr>
          <a:lstStyle/>
          <a:p>
            <a:r>
              <a:rPr lang="ro-RO" b="1" dirty="0" smtClean="0"/>
              <a:t/>
            </a:r>
            <a:br>
              <a:rPr lang="ro-RO" b="1" dirty="0" smtClean="0"/>
            </a:br>
            <a:r>
              <a:rPr lang="ro-RO" b="1" dirty="0"/>
              <a:t/>
            </a:r>
            <a:br>
              <a:rPr lang="ro-RO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err="1">
                <a:latin typeface="Arial" panose="020B0604020202020204" pitchFamily="34" charset="0"/>
              </a:rPr>
              <a:t>Corelarea</a:t>
            </a:r>
            <a:r>
              <a:rPr lang="en-US" dirty="0">
                <a:latin typeface="Arial" panose="020B0604020202020204" pitchFamily="34" charset="0"/>
              </a:rPr>
              <a:t> ISCED cu HG </a:t>
            </a:r>
            <a:r>
              <a:rPr lang="en-US" dirty="0" err="1">
                <a:latin typeface="Arial" panose="020B0604020202020204" pitchFamily="34" charset="0"/>
              </a:rPr>
              <a:t>privind</a:t>
            </a:r>
            <a:r>
              <a:rPr lang="en-US" dirty="0">
                <a:latin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</a:rPr>
              <a:t>domeniile</a:t>
            </a:r>
            <a:r>
              <a:rPr lang="en-US" dirty="0">
                <a:latin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</a:rPr>
              <a:t>studii</a:t>
            </a:r>
            <a:r>
              <a:rPr lang="ro-RO" dirty="0">
                <a:latin typeface="Arial" panose="020B0604020202020204" pitchFamily="34" charset="0"/>
              </a:rPr>
              <a:t>, </a:t>
            </a:r>
            <a:br>
              <a:rPr lang="ro-RO" dirty="0">
                <a:latin typeface="Arial" panose="020B0604020202020204" pitchFamily="34" charset="0"/>
              </a:rPr>
            </a:br>
            <a:r>
              <a:rPr lang="ro-RO" dirty="0">
                <a:latin typeface="Arial" panose="020B0604020202020204" pitchFamily="34" charset="0"/>
              </a:rPr>
              <a:t>pentru </a:t>
            </a:r>
            <a:r>
              <a:rPr lang="en-US" dirty="0" smtClean="0">
                <a:latin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</a:rPr>
            </a:br>
            <a:r>
              <a:rPr lang="en-US" dirty="0" err="1" smtClean="0">
                <a:latin typeface="Arial" panose="020B0604020202020204" pitchFamily="34" charset="0"/>
              </a:rPr>
              <a:t>Universitatea</a:t>
            </a:r>
            <a:r>
              <a:rPr lang="en-US" dirty="0" smtClean="0">
                <a:latin typeface="Arial" panose="020B0604020202020204" pitchFamily="34" charset="0"/>
              </a:rPr>
              <a:t> </a:t>
            </a:r>
            <a:r>
              <a:rPr lang="ro-RO" dirty="0" smtClean="0">
                <a:latin typeface="Arial" panose="020B0604020202020204" pitchFamily="34" charset="0"/>
              </a:rPr>
              <a:t>Lucian Blaga </a:t>
            </a:r>
            <a:r>
              <a:rPr lang="en-US" dirty="0" smtClean="0">
                <a:latin typeface="Arial" panose="020B0604020202020204" pitchFamily="34" charset="0"/>
              </a:rPr>
              <a:t>din Sibiu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2448" y="5400827"/>
            <a:ext cx="11017958" cy="1182604"/>
          </a:xfrm>
        </p:spPr>
        <p:txBody>
          <a:bodyPr>
            <a:normAutofit lnSpcReduction="10000"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Autoritatea Na</a:t>
            </a:r>
            <a:r>
              <a:rPr lang="ro-RO" sz="3600" b="1" dirty="0">
                <a:latin typeface="Arial" panose="020B0604020202020204" pitchFamily="34" charset="0"/>
                <a:cs typeface="Arial" panose="020B0604020202020204" pitchFamily="34" charset="0"/>
              </a:rPr>
              <a:t>ț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ional</a:t>
            </a:r>
            <a:r>
              <a:rPr lang="ro-RO" sz="3600" b="1" dirty="0"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pentru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Calific</a:t>
            </a:r>
            <a:r>
              <a:rPr lang="ro-RO" sz="3600" b="1" dirty="0"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o-RO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ANC  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ro-RO" sz="3600" dirty="0">
                <a:latin typeface="Arial" panose="020B0604020202020204" pitchFamily="34" charset="0"/>
                <a:cs typeface="Arial" panose="020B0604020202020204" pitchFamily="34" charset="0"/>
              </a:rPr>
              <a:t>ș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edinte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Tiberiu Dobrescu</a:t>
            </a:r>
            <a:endParaRPr lang="ro-RO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5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806" y="847340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4-AFACERI,</a:t>
            </a:r>
            <a:r>
              <a:rPr lang="ro-RO" sz="4000" dirty="0" smtClean="0"/>
              <a:t> A</a:t>
            </a:r>
            <a:r>
              <a:rPr lang="en-US" sz="4000" dirty="0" smtClean="0"/>
              <a:t>DMINISTRA</a:t>
            </a:r>
            <a:r>
              <a:rPr lang="ro-RO" sz="4000" dirty="0" smtClean="0"/>
              <a:t>Ț</a:t>
            </a:r>
            <a:r>
              <a:rPr lang="en-US" sz="4000" dirty="0" smtClean="0"/>
              <a:t>IE </a:t>
            </a:r>
            <a:r>
              <a:rPr lang="ro-RO" sz="4000" dirty="0" smtClean="0"/>
              <a:t>Ș</a:t>
            </a:r>
            <a:r>
              <a:rPr lang="en-US" sz="4000" dirty="0" smtClean="0"/>
              <a:t>I DREPT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4675755"/>
              </p:ext>
            </p:extLst>
          </p:nvPr>
        </p:nvGraphicFramePr>
        <p:xfrm>
          <a:off x="428481" y="1577858"/>
          <a:ext cx="11386249" cy="4377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746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2201504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4703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4469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075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7200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7159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916633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85722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34511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5134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57533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353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4859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fiscalitate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Accounting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gestiune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6625767"/>
                  </a:ext>
                </a:extLst>
              </a:tr>
              <a:tr h="4859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bănci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asigurări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(Finance, banking and insurance)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Finanțe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bănci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9893089"/>
                  </a:ext>
                </a:extLst>
              </a:tr>
              <a:tr h="6447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(Management and administration)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Administrație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1840618"/>
                  </a:ext>
                </a:extLst>
              </a:tr>
              <a:tr h="6447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(Management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Management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28556120"/>
                  </a:ext>
                </a:extLst>
              </a:tr>
              <a:tr h="6447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(Management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Administrarea afacerilor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Administrarea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afacerilor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(în limba engleză</a:t>
                      </a:r>
                      <a:r>
                        <a:rPr lang="ro-RO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– Business </a:t>
                      </a:r>
                      <a:r>
                        <a:rPr lang="ro-RO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administration</a:t>
                      </a:r>
                      <a:r>
                        <a:rPr lang="ro-RO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10515699"/>
                  </a:ext>
                </a:extLst>
              </a:tr>
              <a:tr h="6447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(Management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Resurse umane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013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11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805" y="985363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4-AFACERI,</a:t>
            </a:r>
            <a:r>
              <a:rPr lang="ro-RO" sz="4000" dirty="0" smtClean="0"/>
              <a:t> A</a:t>
            </a:r>
            <a:r>
              <a:rPr lang="en-US" sz="4000" dirty="0" smtClean="0"/>
              <a:t>DMINISTRA</a:t>
            </a:r>
            <a:r>
              <a:rPr lang="ro-RO" sz="4000" dirty="0" smtClean="0"/>
              <a:t>Ț</a:t>
            </a:r>
            <a:r>
              <a:rPr lang="en-US" sz="4000" dirty="0" smtClean="0"/>
              <a:t>IE </a:t>
            </a:r>
            <a:r>
              <a:rPr lang="ro-RO" sz="4000" dirty="0" smtClean="0"/>
              <a:t>Ș</a:t>
            </a:r>
            <a:r>
              <a:rPr lang="en-US" sz="4000" dirty="0" smtClean="0"/>
              <a:t>I DREPT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3788344"/>
              </p:ext>
            </p:extLst>
          </p:nvPr>
        </p:nvGraphicFramePr>
        <p:xfrm>
          <a:off x="428481" y="1707254"/>
          <a:ext cx="11386249" cy="387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746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2201504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4703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4469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075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7200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7159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916633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85722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34511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5134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57533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353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4859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publicitate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relaţii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(Marketing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advertising)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Comunicare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relații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46625767"/>
                  </a:ext>
                </a:extLst>
              </a:tr>
              <a:tr h="4859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publicitate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relaţii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(Marketing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advertising)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9893089"/>
                  </a:ext>
                </a:extLst>
              </a:tr>
              <a:tr h="6447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(Law)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0421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(Law)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juridice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1840618"/>
                  </a:ext>
                </a:extLst>
              </a:tr>
              <a:tr h="6447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legislaţie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9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qualifications involving business, administration and law)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legislaţie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qualifications involving business, administration and law)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Administrarea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Economia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comerțului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turismului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serviciilor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28556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37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656" y="1105512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5-</a:t>
            </a:r>
            <a:r>
              <a:rPr lang="ro-RO" sz="4000" dirty="0" smtClean="0"/>
              <a:t>ȘTIINȚE</a:t>
            </a:r>
            <a:r>
              <a:rPr lang="en-US" sz="4000" dirty="0" smtClean="0"/>
              <a:t>LE  NATURI</a:t>
            </a:r>
            <a:r>
              <a:rPr lang="ro-RO" sz="4000" dirty="0" smtClean="0"/>
              <a:t>I, </a:t>
            </a:r>
            <a:r>
              <a:rPr lang="en-US" sz="4000" dirty="0" smtClean="0"/>
              <a:t>MATEMATIC</a:t>
            </a:r>
            <a:r>
              <a:rPr lang="ro-RO" sz="4000" dirty="0" smtClean="0"/>
              <a:t>Ă</a:t>
            </a:r>
            <a:r>
              <a:rPr lang="en-US" sz="4000" dirty="0" smtClean="0"/>
              <a:t> </a:t>
            </a:r>
            <a:r>
              <a:rPr lang="ro-RO" sz="4000" dirty="0" smtClean="0"/>
              <a:t>Ș</a:t>
            </a:r>
            <a:r>
              <a:rPr lang="en-US" sz="4000" dirty="0" smtClean="0"/>
              <a:t>I STATISTIC</a:t>
            </a:r>
            <a:r>
              <a:rPr lang="ro-RO" sz="4000" dirty="0" smtClean="0"/>
              <a:t>Ă</a:t>
            </a:r>
            <a:r>
              <a:rPr lang="en-US" sz="4000" dirty="0" smtClean="0"/>
              <a:t> 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3792933"/>
              </p:ext>
            </p:extLst>
          </p:nvPr>
        </p:nvGraphicFramePr>
        <p:xfrm>
          <a:off x="562654" y="1894393"/>
          <a:ext cx="10993866" cy="4203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39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97005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08926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7902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66385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149187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13421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223064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8501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75518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02933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0927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920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5531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biologice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conexe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(Biological and related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Biologie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(Biology)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 Științe biologice și biomedicale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Biologie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Biologie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66349032"/>
                  </a:ext>
                </a:extLst>
              </a:tr>
              <a:tr h="5531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pământului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(Earth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Științele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pământului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atmosferei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Biotehnologii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pentru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industria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alimentara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04654269"/>
                  </a:ext>
                </a:extLst>
              </a:tr>
              <a:tr h="5531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pământului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(Earth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Științele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pământului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atmosferei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Ecologie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protecția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59267460"/>
                  </a:ext>
                </a:extLst>
              </a:tr>
              <a:tr h="5531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pământului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(Earth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Științele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pământului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atmosferei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Fizica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8426199"/>
                  </a:ext>
                </a:extLst>
              </a:tr>
              <a:tr h="5531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0541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(Mathematics)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2917367"/>
                  </a:ext>
                </a:extLst>
              </a:tr>
              <a:tr h="553183"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349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611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984" y="850377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6</a:t>
            </a:r>
            <a:r>
              <a:rPr lang="ro-RO" sz="4000" dirty="0" smtClean="0"/>
              <a:t> </a:t>
            </a:r>
            <a:r>
              <a:rPr lang="en-US" sz="4000" dirty="0" smtClean="0"/>
              <a:t>-</a:t>
            </a:r>
            <a:r>
              <a:rPr lang="ro-RO" sz="4000" dirty="0" smtClean="0"/>
              <a:t> </a:t>
            </a:r>
            <a:r>
              <a:rPr lang="en-US" sz="4000" dirty="0" smtClean="0"/>
              <a:t>TIC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3587680"/>
              </p:ext>
            </p:extLst>
          </p:nvPr>
        </p:nvGraphicFramePr>
        <p:xfrm>
          <a:off x="546412" y="1509163"/>
          <a:ext cx="11068551" cy="1289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28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44505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22465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65861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22465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98205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3914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28344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53706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72224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6804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757882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466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882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(TIC) (Information and Communication Technologies (ICTs))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(TIC) (Information and Communication Technologies (ICTs))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Dezvoltare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analiză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software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aplicaţii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(Software and applications development and analysis)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1099363" y="3152630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7-INGINERIE, PRODUCŢIE ŞI CONSTRUCŢII </a:t>
            </a:r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8796153"/>
              </p:ext>
            </p:extLst>
          </p:nvPr>
        </p:nvGraphicFramePr>
        <p:xfrm>
          <a:off x="546412" y="3920091"/>
          <a:ext cx="11068551" cy="2419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28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44505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22465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65861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22465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98205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3914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28344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53706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72224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6804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757882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466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882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protecţia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mediului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înconjurător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(Environmental protection technology)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protecția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agricultură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7882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protecţia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mediului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înconjurător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(Environmental protection technology)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protecția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industrie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4344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5458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517" y="879980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5011917"/>
              </p:ext>
            </p:extLst>
          </p:nvPr>
        </p:nvGraphicFramePr>
        <p:xfrm>
          <a:off x="361388" y="1516151"/>
          <a:ext cx="11689713" cy="4861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704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972468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66663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07517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39244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8010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7419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99516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480670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8777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23027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104180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335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239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Electricitate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energie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(Electricity and energy)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Electromecanică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79115729"/>
                  </a:ext>
                </a:extLst>
              </a:tr>
              <a:tr h="10050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automatizare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(Electronics and automation)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sistemelor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calculatoare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sistemelor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sistemelor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multimedia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7444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automatizare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(Electronics and automation)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telecomunicații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informaționale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aplicată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1184953"/>
                  </a:ext>
                </a:extLst>
              </a:tr>
              <a:tr h="7444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automatizare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(Electronics and automation)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sistemelor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calculatoare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Calculatoare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Calculatoare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48817274"/>
                  </a:ext>
                </a:extLst>
              </a:tr>
              <a:tr h="7444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automatizare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(Electronics and automation)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sistemelor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calculatoare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Calculatoare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ehnologia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9388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545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6802874"/>
              </p:ext>
            </p:extLst>
          </p:nvPr>
        </p:nvGraphicFramePr>
        <p:xfrm>
          <a:off x="492093" y="1690686"/>
          <a:ext cx="11040879" cy="4897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242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2987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521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2939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9314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3498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97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39481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7259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9314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102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118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193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12695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(Engineering and engineering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(în</a:t>
                      </a:r>
                      <a:r>
                        <a:rPr lang="ro-RO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limba engleză)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4590183"/>
                  </a:ext>
                </a:extLst>
              </a:tr>
              <a:tr h="9098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Mecatronică și robotică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8259539"/>
                  </a:ext>
                </a:extLst>
              </a:tr>
              <a:tr h="9098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robotică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Robotică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33701103"/>
                  </a:ext>
                </a:extLst>
              </a:tr>
              <a:tr h="9098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Sisteme de producție</a:t>
                      </a:r>
                      <a:r>
                        <a:rPr lang="ro-RO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digitale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01858311"/>
                  </a:ext>
                </a:extLst>
              </a:tr>
            </a:tbl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50885" y="69463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71640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0277" y="816331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716378"/>
              </p:ext>
            </p:extLst>
          </p:nvPr>
        </p:nvGraphicFramePr>
        <p:xfrm>
          <a:off x="500331" y="1526876"/>
          <a:ext cx="11106394" cy="4945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813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13532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2549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71742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86284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207027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321296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1150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7649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1233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5884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18601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822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515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072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Prelucrare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prelucrătoare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(Manufacturing and processing)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0715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tricotajelor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confecțiilor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0760285"/>
                  </a:ext>
                </a:extLst>
              </a:tr>
              <a:tr h="8374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management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construcțiilor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mașini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1184953"/>
                  </a:ext>
                </a:extLst>
              </a:tr>
              <a:tr h="8862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Autovehicule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nave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aeronave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aeronave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(Motor vehicles, ships and aircraft)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transporturilor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transporturilor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transporturilor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traficului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48817274"/>
                  </a:ext>
                </a:extLst>
              </a:tr>
              <a:tr h="7939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Prelucrare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prelucrătoare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(Manufacturing and processing)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Procesarea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alimentelor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(Food processing)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resurselor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vegetale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animale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9388325"/>
                  </a:ext>
                </a:extLst>
              </a:tr>
              <a:tr h="7939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Prelucrare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prelucrătoare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(Manufacturing and processing)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Procesarea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alimentelor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(Food processing)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resurselor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vegetale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animale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Controlul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expertiza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24948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453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8" y="902595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3543424"/>
              </p:ext>
            </p:extLst>
          </p:nvPr>
        </p:nvGraphicFramePr>
        <p:xfrm>
          <a:off x="483501" y="1794294"/>
          <a:ext cx="11377393" cy="3730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43979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75042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78403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80895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78988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600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43395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331812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10768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2353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0577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51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larg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426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Prelucrare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prelucrătoare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(Manufacturing and processing)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Minerit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extractivă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geologică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mine,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petrol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gaze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Mine, petrol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gaze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Transportul</a:t>
                      </a:r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pt-BR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depozitarea</a:t>
                      </a:r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distribuția</a:t>
                      </a:r>
                      <a:r>
                        <a:rPr lang="pt-B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hidrocarburilor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4590183"/>
                  </a:ext>
                </a:extLst>
              </a:tr>
              <a:tr h="8426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078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qualifications involving 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qualifications involving engineering, manufacturing and construction)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economică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8259539"/>
                  </a:ext>
                </a:extLst>
              </a:tr>
              <a:tr h="10463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domeniul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55352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24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212" y="1062527"/>
            <a:ext cx="10605404" cy="759124"/>
          </a:xfrm>
        </p:spPr>
        <p:txBody>
          <a:bodyPr>
            <a:noAutofit/>
          </a:bodyPr>
          <a:lstStyle/>
          <a:p>
            <a:pPr algn="ctr"/>
            <a:r>
              <a:rPr lang="ro-RO" sz="3200" dirty="0"/>
              <a:t>8 - </a:t>
            </a:r>
            <a:r>
              <a:rPr lang="ro-RO" sz="3200" dirty="0" smtClean="0"/>
              <a:t>AGRICULTURĂ, SILVICULTURĂ, PISCICULTURĂ ŞI ŞTIINŢE VETERINARE</a:t>
            </a:r>
            <a:endParaRPr lang="en-US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636982"/>
              </p:ext>
            </p:extLst>
          </p:nvPr>
        </p:nvGraphicFramePr>
        <p:xfrm>
          <a:off x="596849" y="2129404"/>
          <a:ext cx="11212715" cy="2966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985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28978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29572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86788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90940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218582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32437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2214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4485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6110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9730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6808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669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10103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Agricultură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silvicultură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piscicultură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veterinare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(Agriculture, forestry, fisheries and veterinary)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Silvicultură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Forestry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 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Silvicultură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Forestry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 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resurselor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vegetale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animale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Agronomie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Montanologie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4590183"/>
                  </a:ext>
                </a:extLst>
              </a:tr>
              <a:tr h="10103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Agricultură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silvicultură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piscicultură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veterinare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(Agriculture, forestry, fisheries and veterinary)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Agricultură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(Agriculture)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0888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agricultura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silvicultura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piscicultura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ştiinţele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veterinare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management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în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agricultură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dezvoltare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rurală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management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în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agricultură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dezvoltare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rurală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management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în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alimentația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publică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agroturism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8150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10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91046" y="956063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9-S</a:t>
            </a:r>
            <a:r>
              <a:rPr lang="ro-RO" sz="4000" dirty="0" smtClean="0"/>
              <a:t>Ă</a:t>
            </a:r>
            <a:r>
              <a:rPr lang="en-US" sz="4000" dirty="0" smtClean="0"/>
              <a:t>N</a:t>
            </a:r>
            <a:r>
              <a:rPr lang="ro-RO" sz="4000" dirty="0" smtClean="0"/>
              <a:t>Ă</a:t>
            </a:r>
            <a:r>
              <a:rPr lang="en-US" sz="4000" dirty="0" smtClean="0"/>
              <a:t>TATE </a:t>
            </a:r>
            <a:r>
              <a:rPr lang="ro-RO" sz="4000" dirty="0" smtClean="0"/>
              <a:t>Ș</a:t>
            </a:r>
            <a:r>
              <a:rPr lang="en-US" sz="4000" dirty="0" smtClean="0"/>
              <a:t>I ASISTEN</a:t>
            </a:r>
            <a:r>
              <a:rPr lang="ro-RO" sz="4000" dirty="0" smtClean="0"/>
              <a:t>ȚĂ</a:t>
            </a:r>
            <a:r>
              <a:rPr lang="en-US" sz="4000" dirty="0" smtClean="0"/>
              <a:t> SOCIAL</a:t>
            </a:r>
            <a:r>
              <a:rPr lang="ro-RO" sz="4000" dirty="0" smtClean="0"/>
              <a:t>Ă</a:t>
            </a:r>
            <a:r>
              <a:rPr lang="en-US" sz="4000" dirty="0" smtClean="0"/>
              <a:t>  </a:t>
            </a:r>
            <a:endParaRPr lang="en-US" sz="4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268842"/>
              </p:ext>
            </p:extLst>
          </p:nvPr>
        </p:nvGraphicFramePr>
        <p:xfrm>
          <a:off x="632254" y="1735619"/>
          <a:ext cx="11033185" cy="4697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41987419"/>
                    </a:ext>
                  </a:extLst>
                </a:gridCol>
                <a:gridCol w="1861689">
                  <a:extLst>
                    <a:ext uri="{9D8B030D-6E8A-4147-A177-3AD203B41FA5}">
                      <a16:colId xmlns:a16="http://schemas.microsoft.com/office/drawing/2014/main" val="3859555943"/>
                    </a:ext>
                  </a:extLst>
                </a:gridCol>
                <a:gridCol w="431320">
                  <a:extLst>
                    <a:ext uri="{9D8B030D-6E8A-4147-A177-3AD203B41FA5}">
                      <a16:colId xmlns:a16="http://schemas.microsoft.com/office/drawing/2014/main" val="1161825218"/>
                    </a:ext>
                  </a:extLst>
                </a:gridCol>
                <a:gridCol w="1302589">
                  <a:extLst>
                    <a:ext uri="{9D8B030D-6E8A-4147-A177-3AD203B41FA5}">
                      <a16:colId xmlns:a16="http://schemas.microsoft.com/office/drawing/2014/main" val="3969627585"/>
                    </a:ext>
                  </a:extLst>
                </a:gridCol>
                <a:gridCol w="491706">
                  <a:extLst>
                    <a:ext uri="{9D8B030D-6E8A-4147-A177-3AD203B41FA5}">
                      <a16:colId xmlns:a16="http://schemas.microsoft.com/office/drawing/2014/main" val="2567898242"/>
                    </a:ext>
                  </a:extLst>
                </a:gridCol>
                <a:gridCol w="1449238">
                  <a:extLst>
                    <a:ext uri="{9D8B030D-6E8A-4147-A177-3AD203B41FA5}">
                      <a16:colId xmlns:a16="http://schemas.microsoft.com/office/drawing/2014/main" val="1487219097"/>
                    </a:ext>
                  </a:extLst>
                </a:gridCol>
                <a:gridCol w="258792">
                  <a:extLst>
                    <a:ext uri="{9D8B030D-6E8A-4147-A177-3AD203B41FA5}">
                      <a16:colId xmlns:a16="http://schemas.microsoft.com/office/drawing/2014/main" val="2164592559"/>
                    </a:ext>
                  </a:extLst>
                </a:gridCol>
                <a:gridCol w="1138687">
                  <a:extLst>
                    <a:ext uri="{9D8B030D-6E8A-4147-A177-3AD203B41FA5}">
                      <a16:colId xmlns:a16="http://schemas.microsoft.com/office/drawing/2014/main" val="1085682422"/>
                    </a:ext>
                  </a:extLst>
                </a:gridCol>
                <a:gridCol w="1026543">
                  <a:extLst>
                    <a:ext uri="{9D8B030D-6E8A-4147-A177-3AD203B41FA5}">
                      <a16:colId xmlns:a16="http://schemas.microsoft.com/office/drawing/2014/main" val="3257348315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2060596108"/>
                    </a:ext>
                  </a:extLst>
                </a:gridCol>
                <a:gridCol w="877910">
                  <a:extLst>
                    <a:ext uri="{9D8B030D-6E8A-4147-A177-3AD203B41FA5}">
                      <a16:colId xmlns:a16="http://schemas.microsoft.com/office/drawing/2014/main" val="3911792623"/>
                    </a:ext>
                  </a:extLst>
                </a:gridCol>
                <a:gridCol w="1252812">
                  <a:extLst>
                    <a:ext uri="{9D8B030D-6E8A-4147-A177-3AD203B41FA5}">
                      <a16:colId xmlns:a16="http://schemas.microsoft.com/office/drawing/2014/main" val="1323856449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86361950"/>
                  </a:ext>
                </a:extLst>
              </a:tr>
              <a:tr h="612474"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social (Health and welfare)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0911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domeniul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stomatologiei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biomedicale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dentară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dentară</a:t>
                      </a:r>
                      <a:endParaRPr lang="en-US" sz="105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318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 (Health and welfare)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0912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Medicină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(Medicine)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biomedicale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</a:t>
                      </a:r>
                      <a:endParaRPr lang="en-US" sz="105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4810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 (Health and welfare)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0913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medicală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moşit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asistenţi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medicali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moaşe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Nursing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midwifery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biomedicale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Asistență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medicală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generală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0574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 (Health and welfare)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o-RO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0914</a:t>
                      </a:r>
                      <a:endParaRPr lang="en-U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it-IT" sz="105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Tehnologii</a:t>
                      </a:r>
                      <a:r>
                        <a:rPr lang="it-IT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pentru diagnosticare </a:t>
                      </a:r>
                      <a:r>
                        <a:rPr lang="it-IT" sz="105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lang="it-IT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5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tratament</a:t>
                      </a:r>
                      <a:r>
                        <a:rPr lang="it-IT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5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medical</a:t>
                      </a:r>
                      <a:r>
                        <a:rPr lang="ro-RO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Medical diagnostic and treatment technology</a:t>
                      </a:r>
                      <a:r>
                        <a:rPr lang="ro-RO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en-U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biomedicale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dentară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05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Tehnică</a:t>
                      </a:r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dentară</a:t>
                      </a:r>
                      <a:endParaRPr lang="en-US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3582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 (Health and welfare)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o-RO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0916</a:t>
                      </a:r>
                      <a:endParaRPr lang="en-U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05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Farmacie</a:t>
                      </a:r>
                      <a:r>
                        <a:rPr lang="ro-RO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ro-RO" sz="105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Farmacy</a:t>
                      </a:r>
                      <a:r>
                        <a:rPr lang="ro-RO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en-U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30. </a:t>
                      </a:r>
                      <a:r>
                        <a:rPr lang="en-US" sz="105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biologice</a:t>
                      </a:r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biomedicale</a:t>
                      </a:r>
                      <a:endParaRPr lang="en-US" sz="105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n-US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05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Farmacie</a:t>
                      </a:r>
                      <a:r>
                        <a:rPr lang="en-US" sz="105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n-US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ro-RO" sz="105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Farmacie</a:t>
                      </a:r>
                      <a:endParaRPr lang="en-US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9915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 (Health and welfare)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(Welfare)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consiliere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(Social work and counselling)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Asistență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Asistență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36200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60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2120" y="880107"/>
            <a:ext cx="8613316" cy="940068"/>
          </a:xfrm>
        </p:spPr>
        <p:txBody>
          <a:bodyPr>
            <a:noAutofit/>
          </a:bodyPr>
          <a:lstStyle/>
          <a:p>
            <a:pPr algn="ctr"/>
            <a:r>
              <a:rPr lang="ro-RO" sz="4000" dirty="0" smtClean="0"/>
              <a:t>ISCED–F – DOMENII LARGI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281" y="1820175"/>
            <a:ext cx="8596668" cy="43163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o-RO" b="1" dirty="0" smtClean="0"/>
          </a:p>
          <a:p>
            <a:r>
              <a:rPr lang="en-US" b="1" i="1" dirty="0"/>
              <a:t>01 </a:t>
            </a:r>
            <a:r>
              <a:rPr lang="en-US" b="1" i="1" dirty="0" err="1" smtClean="0"/>
              <a:t>Educa</a:t>
            </a:r>
            <a:r>
              <a:rPr lang="ro-RO" b="1" i="1" dirty="0" smtClean="0"/>
              <a:t>ție</a:t>
            </a:r>
            <a:r>
              <a:rPr lang="en-US" b="1" i="1" dirty="0" smtClean="0"/>
              <a:t> </a:t>
            </a:r>
            <a:endParaRPr lang="ro-RO" b="1" i="1" dirty="0" smtClean="0"/>
          </a:p>
          <a:p>
            <a:r>
              <a:rPr lang="en-US" b="1" i="1" dirty="0"/>
              <a:t>02 Arte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ştiinţe</a:t>
            </a:r>
            <a:r>
              <a:rPr lang="en-US" b="1" i="1" dirty="0"/>
              <a:t> </a:t>
            </a:r>
            <a:r>
              <a:rPr lang="en-US" b="1" i="1" dirty="0" err="1" smtClean="0"/>
              <a:t>umaniste</a:t>
            </a:r>
            <a:endParaRPr lang="ro-RO" b="1" i="1" dirty="0" smtClean="0"/>
          </a:p>
          <a:p>
            <a:r>
              <a:rPr lang="en-US" b="1" i="1" dirty="0" smtClean="0"/>
              <a:t>03 </a:t>
            </a:r>
            <a:r>
              <a:rPr lang="ro-RO" b="1" i="1" dirty="0" smtClean="0"/>
              <a:t>Științe sociale, jurnalism și informații</a:t>
            </a:r>
          </a:p>
          <a:p>
            <a:r>
              <a:rPr lang="en-US" b="1" i="1" dirty="0"/>
              <a:t>04 </a:t>
            </a:r>
            <a:r>
              <a:rPr lang="en-US" b="1" i="1" dirty="0" err="1"/>
              <a:t>Afaceri</a:t>
            </a:r>
            <a:r>
              <a:rPr lang="en-US" b="1" i="1" dirty="0"/>
              <a:t>, </a:t>
            </a:r>
            <a:r>
              <a:rPr lang="en-US" b="1" i="1" dirty="0" err="1"/>
              <a:t>administraţie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 smtClean="0"/>
              <a:t>drept</a:t>
            </a:r>
            <a:endParaRPr lang="ro-RO" b="1" i="1" dirty="0" smtClean="0"/>
          </a:p>
          <a:p>
            <a:r>
              <a:rPr lang="en-US" b="1" i="1" dirty="0"/>
              <a:t>05 </a:t>
            </a:r>
            <a:r>
              <a:rPr lang="en-US" b="1" i="1" dirty="0" err="1"/>
              <a:t>Ştiinţele</a:t>
            </a:r>
            <a:r>
              <a:rPr lang="en-US" b="1" i="1" dirty="0"/>
              <a:t> </a:t>
            </a:r>
            <a:r>
              <a:rPr lang="en-US" b="1" i="1" dirty="0" err="1"/>
              <a:t>naturii</a:t>
            </a:r>
            <a:r>
              <a:rPr lang="en-US" b="1" i="1" dirty="0"/>
              <a:t>, </a:t>
            </a:r>
            <a:r>
              <a:rPr lang="en-US" b="1" i="1" dirty="0" err="1"/>
              <a:t>matematică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statistică</a:t>
            </a:r>
            <a:endParaRPr lang="ro-RO" b="1" i="1" dirty="0" smtClean="0"/>
          </a:p>
          <a:p>
            <a:r>
              <a:rPr lang="fr-FR" b="1" i="1" dirty="0"/>
              <a:t>06 </a:t>
            </a:r>
            <a:r>
              <a:rPr lang="fr-FR" b="1" i="1" dirty="0" err="1"/>
              <a:t>Tehnologia</a:t>
            </a:r>
            <a:r>
              <a:rPr lang="fr-FR" b="1" i="1" dirty="0"/>
              <a:t> </a:t>
            </a:r>
            <a:r>
              <a:rPr lang="fr-FR" b="1" i="1" dirty="0" err="1"/>
              <a:t>informaţiei</a:t>
            </a:r>
            <a:r>
              <a:rPr lang="fr-FR" b="1" i="1" dirty="0"/>
              <a:t> </a:t>
            </a:r>
            <a:r>
              <a:rPr lang="fr-FR" b="1" i="1" dirty="0" err="1"/>
              <a:t>şi</a:t>
            </a:r>
            <a:r>
              <a:rPr lang="fr-FR" b="1" i="1" dirty="0"/>
              <a:t> </a:t>
            </a:r>
            <a:r>
              <a:rPr lang="fr-FR" b="1" i="1" dirty="0" err="1"/>
              <a:t>comunicaţiilor</a:t>
            </a:r>
            <a:r>
              <a:rPr lang="fr-FR" b="1" i="1" dirty="0"/>
              <a:t> (TIC)</a:t>
            </a:r>
            <a:endParaRPr lang="ro-RO" b="1" i="1" dirty="0" smtClean="0"/>
          </a:p>
          <a:p>
            <a:r>
              <a:rPr lang="en-US" b="1" i="1" dirty="0"/>
              <a:t>07 </a:t>
            </a:r>
            <a:r>
              <a:rPr lang="en-US" b="1" i="1" dirty="0" err="1"/>
              <a:t>Inginerie</a:t>
            </a:r>
            <a:r>
              <a:rPr lang="en-US" b="1" i="1" dirty="0"/>
              <a:t>, </a:t>
            </a:r>
            <a:r>
              <a:rPr lang="en-US" b="1" i="1" dirty="0" err="1"/>
              <a:t>producţie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construcţii</a:t>
            </a:r>
            <a:endParaRPr lang="ro-RO" b="1" i="1" dirty="0" smtClean="0"/>
          </a:p>
          <a:p>
            <a:r>
              <a:rPr lang="en-US" b="1" i="1" dirty="0"/>
              <a:t>08 </a:t>
            </a:r>
            <a:r>
              <a:rPr lang="en-US" b="1" i="1" dirty="0" err="1"/>
              <a:t>Agricultură</a:t>
            </a:r>
            <a:r>
              <a:rPr lang="en-US" b="1" i="1" dirty="0"/>
              <a:t>, </a:t>
            </a:r>
            <a:r>
              <a:rPr lang="en-US" b="1" i="1" dirty="0" err="1"/>
              <a:t>silvicultură</a:t>
            </a:r>
            <a:r>
              <a:rPr lang="en-US" b="1" i="1" dirty="0"/>
              <a:t>, </a:t>
            </a:r>
            <a:r>
              <a:rPr lang="en-US" b="1" i="1" dirty="0" err="1"/>
              <a:t>piscicultură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ştiinţe</a:t>
            </a:r>
            <a:r>
              <a:rPr lang="en-US" b="1" i="1" dirty="0"/>
              <a:t> </a:t>
            </a:r>
            <a:r>
              <a:rPr lang="en-US" b="1" i="1" dirty="0" err="1" smtClean="0"/>
              <a:t>veterinare</a:t>
            </a:r>
            <a:endParaRPr lang="ro-RO" b="1" i="1" dirty="0" smtClean="0"/>
          </a:p>
          <a:p>
            <a:r>
              <a:rPr lang="en-US" b="1" i="1" dirty="0" smtClean="0"/>
              <a:t>09 </a:t>
            </a:r>
            <a:r>
              <a:rPr lang="en-US" b="1" i="1" dirty="0" err="1"/>
              <a:t>Sănătate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asistenţă</a:t>
            </a:r>
            <a:r>
              <a:rPr lang="en-US" b="1" i="1" dirty="0"/>
              <a:t> </a:t>
            </a:r>
            <a:r>
              <a:rPr lang="en-US" b="1" i="1" dirty="0" smtClean="0"/>
              <a:t>social</a:t>
            </a:r>
            <a:r>
              <a:rPr lang="ro-RO" b="1" i="1" dirty="0" smtClean="0"/>
              <a:t>ă</a:t>
            </a:r>
          </a:p>
          <a:p>
            <a:r>
              <a:rPr lang="en-US" dirty="0" smtClean="0"/>
              <a:t>10 </a:t>
            </a:r>
            <a:r>
              <a:rPr lang="en-US" dirty="0" err="1" smtClean="0"/>
              <a:t>Servic</a:t>
            </a:r>
            <a:r>
              <a:rPr lang="ro-RO" dirty="0" smtClean="0"/>
              <a:t>ii</a:t>
            </a:r>
            <a:endParaRPr lang="en-US" dirty="0" smtClean="0"/>
          </a:p>
          <a:p>
            <a:pPr marL="0" indent="0">
              <a:buNone/>
            </a:pPr>
            <a:endParaRPr lang="ro-RO" sz="1900" b="1" i="1" dirty="0" smtClean="0"/>
          </a:p>
          <a:p>
            <a:pPr marL="0" indent="0">
              <a:buNone/>
            </a:pPr>
            <a:r>
              <a:rPr lang="en-US" sz="1900" b="1" i="1" dirty="0" err="1" smtClean="0"/>
              <a:t>Bolduit</a:t>
            </a:r>
            <a:r>
              <a:rPr lang="en-US" sz="1900" b="1" i="1" dirty="0" smtClean="0"/>
              <a:t> </a:t>
            </a:r>
            <a:r>
              <a:rPr lang="en-US" sz="1900" b="1" i="1" dirty="0" err="1" smtClean="0"/>
              <a:t>ce</a:t>
            </a:r>
            <a:r>
              <a:rPr lang="en-US" sz="1900" b="1" i="1" dirty="0" smtClean="0"/>
              <a:t> se </a:t>
            </a:r>
            <a:r>
              <a:rPr lang="en-US" sz="1900" b="1" i="1" dirty="0" err="1" smtClean="0"/>
              <a:t>reg</a:t>
            </a:r>
            <a:r>
              <a:rPr lang="ro-RO" sz="1900" b="1" i="1" dirty="0" err="1" smtClean="0"/>
              <a:t>ăsește</a:t>
            </a:r>
            <a:r>
              <a:rPr lang="en-US" sz="1900" b="1" i="1" dirty="0" smtClean="0"/>
              <a:t> la </a:t>
            </a:r>
            <a:r>
              <a:rPr lang="ro-RO" sz="1900" b="1" i="1" dirty="0" smtClean="0"/>
              <a:t>Universitatea Lucian Blaga din Sibiu</a:t>
            </a:r>
            <a:endParaRPr lang="en-US" sz="19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91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660073"/>
            <a:ext cx="10676467" cy="3266194"/>
          </a:xfrm>
        </p:spPr>
        <p:txBody>
          <a:bodyPr/>
          <a:lstStyle/>
          <a:p>
            <a:pPr marL="0" indent="0">
              <a:buNone/>
            </a:pPr>
            <a:endParaRPr lang="ro-RO" dirty="0" smtClean="0"/>
          </a:p>
          <a:p>
            <a:pPr marL="0" indent="0" algn="ctr">
              <a:buNone/>
            </a:pPr>
            <a:r>
              <a:rPr lang="ro-RO" sz="5400" dirty="0" smtClean="0"/>
              <a:t>Vă mulțumim!</a:t>
            </a:r>
            <a:endParaRPr lang="en-US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20</a:t>
            </a:fld>
            <a:endParaRPr lang="en-US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77334" y="4606506"/>
            <a:ext cx="5982258" cy="17252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dirty="0" smtClean="0"/>
              <a:t>AUTORITATEA NA</a:t>
            </a:r>
            <a:r>
              <a:rPr lang="ro-RO" dirty="0" smtClean="0"/>
              <a:t>ȚIONALĂ PENTRU CALIFICĂRI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>
                <a:hlinkClick r:id="rId2"/>
              </a:rPr>
              <a:t>office@anc.edu.ro</a:t>
            </a:r>
            <a:r>
              <a:rPr lang="ro-RO" dirty="0" smtClean="0"/>
              <a:t> 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/>
              <a:t>www.anc.edu.ro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01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309" y="2510287"/>
            <a:ext cx="10515600" cy="1250741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/>
              <a:t>Universitatea</a:t>
            </a:r>
            <a:r>
              <a:rPr lang="en-US" sz="4800" dirty="0" smtClean="0"/>
              <a:t> </a:t>
            </a:r>
            <a:r>
              <a:rPr lang="ro-RO" sz="4800" dirty="0" smtClean="0"/>
              <a:t>Lucian Blaga din Sibiu</a:t>
            </a:r>
            <a:endParaRPr lang="en-US" sz="4800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023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96773" y="1153743"/>
            <a:ext cx="10515600" cy="624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1-</a:t>
            </a:r>
            <a:r>
              <a:rPr lang="ro-RO" sz="4000" dirty="0" smtClean="0"/>
              <a:t>EDUCAȚIE</a:t>
            </a:r>
            <a:endParaRPr lang="en-US" sz="4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056788"/>
              </p:ext>
            </p:extLst>
          </p:nvPr>
        </p:nvGraphicFramePr>
        <p:xfrm>
          <a:off x="521581" y="2002308"/>
          <a:ext cx="11065984" cy="4518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227">
                  <a:extLst>
                    <a:ext uri="{9D8B030D-6E8A-4147-A177-3AD203B41FA5}">
                      <a16:colId xmlns:a16="http://schemas.microsoft.com/office/drawing/2014/main" val="2509635404"/>
                    </a:ext>
                  </a:extLst>
                </a:gridCol>
                <a:gridCol w="1169241">
                  <a:extLst>
                    <a:ext uri="{9D8B030D-6E8A-4147-A177-3AD203B41FA5}">
                      <a16:colId xmlns:a16="http://schemas.microsoft.com/office/drawing/2014/main" val="3533456139"/>
                    </a:ext>
                  </a:extLst>
                </a:gridCol>
                <a:gridCol w="741405">
                  <a:extLst>
                    <a:ext uri="{9D8B030D-6E8A-4147-A177-3AD203B41FA5}">
                      <a16:colId xmlns:a16="http://schemas.microsoft.com/office/drawing/2014/main" val="1671238730"/>
                    </a:ext>
                  </a:extLst>
                </a:gridCol>
                <a:gridCol w="980927">
                  <a:extLst>
                    <a:ext uri="{9D8B030D-6E8A-4147-A177-3AD203B41FA5}">
                      <a16:colId xmlns:a16="http://schemas.microsoft.com/office/drawing/2014/main" val="2844137706"/>
                    </a:ext>
                  </a:extLst>
                </a:gridCol>
                <a:gridCol w="569343">
                  <a:extLst>
                    <a:ext uri="{9D8B030D-6E8A-4147-A177-3AD203B41FA5}">
                      <a16:colId xmlns:a16="http://schemas.microsoft.com/office/drawing/2014/main" val="2812692407"/>
                    </a:ext>
                  </a:extLst>
                </a:gridCol>
                <a:gridCol w="1192930">
                  <a:extLst>
                    <a:ext uri="{9D8B030D-6E8A-4147-A177-3AD203B41FA5}">
                      <a16:colId xmlns:a16="http://schemas.microsoft.com/office/drawing/2014/main" val="731254434"/>
                    </a:ext>
                  </a:extLst>
                </a:gridCol>
                <a:gridCol w="238897">
                  <a:extLst>
                    <a:ext uri="{9D8B030D-6E8A-4147-A177-3AD203B41FA5}">
                      <a16:colId xmlns:a16="http://schemas.microsoft.com/office/drawing/2014/main" val="2364483238"/>
                    </a:ext>
                  </a:extLst>
                </a:gridCol>
                <a:gridCol w="1103871">
                  <a:extLst>
                    <a:ext uri="{9D8B030D-6E8A-4147-A177-3AD203B41FA5}">
                      <a16:colId xmlns:a16="http://schemas.microsoft.com/office/drawing/2014/main" val="234821298"/>
                    </a:ext>
                  </a:extLst>
                </a:gridCol>
                <a:gridCol w="1242672">
                  <a:extLst>
                    <a:ext uri="{9D8B030D-6E8A-4147-A177-3AD203B41FA5}">
                      <a16:colId xmlns:a16="http://schemas.microsoft.com/office/drawing/2014/main" val="3745428155"/>
                    </a:ext>
                  </a:extLst>
                </a:gridCol>
                <a:gridCol w="672860">
                  <a:extLst>
                    <a:ext uri="{9D8B030D-6E8A-4147-A177-3AD203B41FA5}">
                      <a16:colId xmlns:a16="http://schemas.microsoft.com/office/drawing/2014/main" val="1982398210"/>
                    </a:ext>
                  </a:extLst>
                </a:gridCol>
                <a:gridCol w="1242204">
                  <a:extLst>
                    <a:ext uri="{9D8B030D-6E8A-4147-A177-3AD203B41FA5}">
                      <a16:colId xmlns:a16="http://schemas.microsoft.com/office/drawing/2014/main" val="1027763323"/>
                    </a:ext>
                  </a:extLst>
                </a:gridCol>
                <a:gridCol w="1477407">
                  <a:extLst>
                    <a:ext uri="{9D8B030D-6E8A-4147-A177-3AD203B41FA5}">
                      <a16:colId xmlns:a16="http://schemas.microsoft.com/office/drawing/2014/main" val="38627992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65703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</a:t>
                      </a:r>
                      <a:r>
                        <a:rPr lang="ro-RO" sz="105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011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educaţionale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0112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din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învăţământul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preşcolar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(Training for pre-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school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teachers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Psihologie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comportamentale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Pedagogia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învățământului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primar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preșcolar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40945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</a:t>
                      </a:r>
                      <a:r>
                        <a:rPr lang="ro-RO" sz="105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011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educaţionale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0112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din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învăţământul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preşcolar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(Training for pre-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school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teachers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Psihologie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comportamentale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Pedagogia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învățământului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primar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preșcolar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(în</a:t>
                      </a:r>
                      <a:r>
                        <a:rPr lang="ro-RO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limba germană)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0469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</a:t>
                      </a:r>
                      <a:r>
                        <a:rPr lang="ro-RO" sz="105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011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educaţionale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0114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cu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anumită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disciplină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ro-RO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Teacher training with subject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specialisation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sportiv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261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</a:t>
                      </a:r>
                      <a:r>
                        <a:rPr lang="ro-RO" sz="105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011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educaţionale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0114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cu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anumită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disciplină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Teacher training with subject 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Educație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Sport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performanță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motrică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39044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344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42569" y="1058852"/>
            <a:ext cx="10515600" cy="624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2-ARTE </a:t>
            </a:r>
            <a:r>
              <a:rPr lang="ro-RO" sz="4000" dirty="0" smtClean="0"/>
              <a:t>Ș</a:t>
            </a:r>
            <a:r>
              <a:rPr lang="en-US" sz="4000" dirty="0" smtClean="0"/>
              <a:t>I </a:t>
            </a:r>
            <a:r>
              <a:rPr lang="ro-RO" sz="4000" dirty="0" smtClean="0"/>
              <a:t>ȘTIINȚE UMANISTE</a:t>
            </a:r>
            <a:endParaRPr lang="en-US" sz="4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176564"/>
              </p:ext>
            </p:extLst>
          </p:nvPr>
        </p:nvGraphicFramePr>
        <p:xfrm>
          <a:off x="392185" y="1821153"/>
          <a:ext cx="11065984" cy="3728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227">
                  <a:extLst>
                    <a:ext uri="{9D8B030D-6E8A-4147-A177-3AD203B41FA5}">
                      <a16:colId xmlns:a16="http://schemas.microsoft.com/office/drawing/2014/main" val="2509635404"/>
                    </a:ext>
                  </a:extLst>
                </a:gridCol>
                <a:gridCol w="1169241">
                  <a:extLst>
                    <a:ext uri="{9D8B030D-6E8A-4147-A177-3AD203B41FA5}">
                      <a16:colId xmlns:a16="http://schemas.microsoft.com/office/drawing/2014/main" val="3533456139"/>
                    </a:ext>
                  </a:extLst>
                </a:gridCol>
                <a:gridCol w="741405">
                  <a:extLst>
                    <a:ext uri="{9D8B030D-6E8A-4147-A177-3AD203B41FA5}">
                      <a16:colId xmlns:a16="http://schemas.microsoft.com/office/drawing/2014/main" val="1671238730"/>
                    </a:ext>
                  </a:extLst>
                </a:gridCol>
                <a:gridCol w="790833">
                  <a:extLst>
                    <a:ext uri="{9D8B030D-6E8A-4147-A177-3AD203B41FA5}">
                      <a16:colId xmlns:a16="http://schemas.microsoft.com/office/drawing/2014/main" val="2844137706"/>
                    </a:ext>
                  </a:extLst>
                </a:gridCol>
                <a:gridCol w="675502">
                  <a:extLst>
                    <a:ext uri="{9D8B030D-6E8A-4147-A177-3AD203B41FA5}">
                      <a16:colId xmlns:a16="http://schemas.microsoft.com/office/drawing/2014/main" val="2812692407"/>
                    </a:ext>
                  </a:extLst>
                </a:gridCol>
                <a:gridCol w="1276865">
                  <a:extLst>
                    <a:ext uri="{9D8B030D-6E8A-4147-A177-3AD203B41FA5}">
                      <a16:colId xmlns:a16="http://schemas.microsoft.com/office/drawing/2014/main" val="731254434"/>
                    </a:ext>
                  </a:extLst>
                </a:gridCol>
                <a:gridCol w="238897">
                  <a:extLst>
                    <a:ext uri="{9D8B030D-6E8A-4147-A177-3AD203B41FA5}">
                      <a16:colId xmlns:a16="http://schemas.microsoft.com/office/drawing/2014/main" val="2364483238"/>
                    </a:ext>
                  </a:extLst>
                </a:gridCol>
                <a:gridCol w="1103871">
                  <a:extLst>
                    <a:ext uri="{9D8B030D-6E8A-4147-A177-3AD203B41FA5}">
                      <a16:colId xmlns:a16="http://schemas.microsoft.com/office/drawing/2014/main" val="234821298"/>
                    </a:ext>
                  </a:extLst>
                </a:gridCol>
                <a:gridCol w="683740">
                  <a:extLst>
                    <a:ext uri="{9D8B030D-6E8A-4147-A177-3AD203B41FA5}">
                      <a16:colId xmlns:a16="http://schemas.microsoft.com/office/drawing/2014/main" val="3745428155"/>
                    </a:ext>
                  </a:extLst>
                </a:gridCol>
                <a:gridCol w="708454">
                  <a:extLst>
                    <a:ext uri="{9D8B030D-6E8A-4147-A177-3AD203B41FA5}">
                      <a16:colId xmlns:a16="http://schemas.microsoft.com/office/drawing/2014/main" val="1982398210"/>
                    </a:ext>
                  </a:extLst>
                </a:gridCol>
                <a:gridCol w="1227438">
                  <a:extLst>
                    <a:ext uri="{9D8B030D-6E8A-4147-A177-3AD203B41FA5}">
                      <a16:colId xmlns:a16="http://schemas.microsoft.com/office/drawing/2014/main" val="1027763323"/>
                    </a:ext>
                  </a:extLst>
                </a:gridCol>
                <a:gridCol w="2015511">
                  <a:extLst>
                    <a:ext uri="{9D8B030D-6E8A-4147-A177-3AD203B41FA5}">
                      <a16:colId xmlns:a16="http://schemas.microsoft.com/office/drawing/2014/main" val="38627992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65703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(Arts)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frumoase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(Fine arts)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vizuale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Conservare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restaurare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40945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(Arts)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Muzica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spectacolului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(Music and performing arts)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Teatru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artele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spectacolului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Artele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spectacolului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actorie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09187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(Arts)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Muzica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spectacolului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(Music and performing arts)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Teatru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artele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spectacolului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Artele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spectacolului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coregrafie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7807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(Arts)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Muzica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spectacolului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(Music and performing arts)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Teatru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artele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spectacolului</a:t>
                      </a:r>
                      <a:endParaRPr lang="en-US" sz="105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Teatrologie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(management cultural)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2962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(Arts)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Muzica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spectacolului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(Music and performing arts)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Muzică</a:t>
                      </a:r>
                      <a:endParaRPr lang="en-US" sz="105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Muzică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religioasă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3542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115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844" y="937957"/>
            <a:ext cx="10515600" cy="62428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2-ARTE </a:t>
            </a:r>
            <a:r>
              <a:rPr lang="ro-RO" sz="4000" dirty="0" smtClean="0"/>
              <a:t>Ș</a:t>
            </a:r>
            <a:r>
              <a:rPr lang="en-US" sz="4000" dirty="0" smtClean="0"/>
              <a:t>I </a:t>
            </a:r>
            <a:r>
              <a:rPr lang="ro-RO" sz="4000" dirty="0" smtClean="0"/>
              <a:t>ȘTIINȚE UMANISTE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9564165"/>
              </p:ext>
            </p:extLst>
          </p:nvPr>
        </p:nvGraphicFramePr>
        <p:xfrm>
          <a:off x="521893" y="1769274"/>
          <a:ext cx="11233501" cy="4529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801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121478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68411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713470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35460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458097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63611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78010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22638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6726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145060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658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4766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 (Humanities (excluding languages))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Religie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(Religion and theology)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ortodoxă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pastorală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275157"/>
                  </a:ext>
                </a:extLst>
              </a:tr>
              <a:tr h="4766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 (Humanities (excluding languages))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Religie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(Religion and theology)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protestantă pastorală (în limba germană)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3149054"/>
                  </a:ext>
                </a:extLst>
              </a:tr>
              <a:tr h="47995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 (Humanities (excluding languages))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Religie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(Religion and theology)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ortodoxă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asistență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85645387"/>
                  </a:ext>
                </a:extLst>
              </a:tr>
              <a:tr h="6368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 (Humanities (excluding languages))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Religie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(Religion and theology)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Teologie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asistență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r>
                        <a:rPr lang="ro-RO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(în limba germană)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3385081"/>
                  </a:ext>
                </a:extLst>
              </a:tr>
              <a:tr h="7157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 (Humanities (excluding languages))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Istorie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arheologie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(History and archaeology)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Istorie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Istorie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Istorie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1961707"/>
                  </a:ext>
                </a:extLst>
              </a:tr>
              <a:tr h="574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şi ştiinţe umaniste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 (Humanities (excluding languages))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Istorie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arheologie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(History and archaeology)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Filozofie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Studiul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patrimoniului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Studiul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patrimoniului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managementul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bunurilor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9637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3449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85953" y="834439"/>
            <a:ext cx="10515600" cy="624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2-ARTE </a:t>
            </a:r>
            <a:r>
              <a:rPr lang="ro-RO" sz="4000" dirty="0" smtClean="0"/>
              <a:t>Ș</a:t>
            </a:r>
            <a:r>
              <a:rPr lang="en-US" sz="4000" dirty="0" smtClean="0"/>
              <a:t>I </a:t>
            </a:r>
            <a:r>
              <a:rPr lang="ro-RO" sz="4000" dirty="0" smtClean="0"/>
              <a:t>ȘTIINȚE UMANISTE</a:t>
            </a:r>
            <a:endParaRPr lang="en-US" sz="4000" dirty="0"/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2535862"/>
              </p:ext>
            </p:extLst>
          </p:nvPr>
        </p:nvGraphicFramePr>
        <p:xfrm>
          <a:off x="584299" y="1363829"/>
          <a:ext cx="11216637" cy="534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1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119795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6755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710898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34656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455908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6321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76241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2125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66263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8048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022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658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574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 (Languages)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023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Însuşirea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limbilor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Language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acquisition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moderne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aplicate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moderne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aplicate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(engleză, franceză, germană)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6128847"/>
                  </a:ext>
                </a:extLst>
              </a:tr>
              <a:tr h="574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 (Languages)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Literatură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lingvistică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(Literature and linguistics)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literatura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română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– O limbă</a:t>
                      </a:r>
                      <a:r>
                        <a:rPr lang="ro-RO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și </a:t>
                      </a:r>
                      <a:r>
                        <a:rPr lang="ro-RO" sz="10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mocernă</a:t>
                      </a:r>
                      <a:r>
                        <a:rPr lang="ro-RO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(engleză, franceză, germană)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7466732"/>
                  </a:ext>
                </a:extLst>
              </a:tr>
              <a:tr h="574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 (Languages)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Literatură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lingvistică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(Literature and linguistics)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Limba și </a:t>
                      </a:r>
                      <a:r>
                        <a:rPr lang="ro-RO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literaturachineză</a:t>
                      </a: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– Limba și literatura engleză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24655157"/>
                  </a:ext>
                </a:extLst>
              </a:tr>
              <a:tr h="574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 (Languages)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Literatură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lingvistică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(Literature and linguistics)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Limba și literatura engleză – O limbă și literatură modernă (germană/ franceză)/Limba și literatura română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0714705"/>
                  </a:ext>
                </a:extLst>
              </a:tr>
              <a:tr h="574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 (Languages)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Literatură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lingvistică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(Literature and linguistics)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Limba și literatura franceză – O limbă și literatură modernă (engleză/germană)/Limba și literatura română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95861561"/>
                  </a:ext>
                </a:extLst>
              </a:tr>
              <a:tr h="574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 (Languages)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Literatură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lingvistică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(Literature and linguistics)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Limba și literatura germană – O limbă și literatură modernă (engleză, franceză)/Limba și literatura română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4106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333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157" y="909603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3-</a:t>
            </a:r>
            <a:r>
              <a:rPr lang="ro-RO" sz="4000" dirty="0" smtClean="0"/>
              <a:t>ȘTIINȚE SOCIALE</a:t>
            </a:r>
            <a:r>
              <a:rPr lang="en-US" sz="4000" dirty="0" smtClean="0"/>
              <a:t> JURNALISM </a:t>
            </a:r>
            <a:r>
              <a:rPr lang="ro-RO" sz="4000" dirty="0" smtClean="0"/>
              <a:t>Ș</a:t>
            </a:r>
            <a:r>
              <a:rPr lang="en-US" sz="4000" dirty="0" smtClean="0"/>
              <a:t>I INFORMARE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1344316"/>
              </p:ext>
            </p:extLst>
          </p:nvPr>
        </p:nvGraphicFramePr>
        <p:xfrm>
          <a:off x="531590" y="1568389"/>
          <a:ext cx="11022425" cy="4846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518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791894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1898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75465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8603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597928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8898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05016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889686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8509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8144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4026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524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5258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(Social and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r>
                        <a:rPr lang="ro-RO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generală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27395870"/>
                  </a:ext>
                </a:extLst>
              </a:tr>
              <a:tr h="6391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(Social and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 și afaceri internaționale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internaționale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12632079"/>
                  </a:ext>
                </a:extLst>
              </a:tr>
              <a:tr h="6378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politice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civică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(Political sciences and civics)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politice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politice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 politice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646558"/>
                  </a:ext>
                </a:extLst>
              </a:tr>
              <a:tr h="5960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politice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civică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(Political sciences and civics)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politice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politice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Studii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securitate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55123606"/>
                  </a:ext>
                </a:extLst>
              </a:tr>
              <a:tr h="5960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politice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civică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(Political sciences and civics)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politice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Relații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internaționale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studii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europene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Relații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internaționale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studii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europene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1926132"/>
                  </a:ext>
                </a:extLst>
              </a:tr>
              <a:tr h="5960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0313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Psihologie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Psychology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Psihologie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comportamentale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Psihologie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Psihologie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75721111"/>
                  </a:ext>
                </a:extLst>
              </a:tr>
              <a:tr h="5960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culturale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(Sociology and cultural studies)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Sociologie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4159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98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157" y="1225276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3-</a:t>
            </a:r>
            <a:r>
              <a:rPr lang="ro-RO" sz="4000" dirty="0" smtClean="0"/>
              <a:t>ȘTIINȚE SOCIALE</a:t>
            </a:r>
            <a:r>
              <a:rPr lang="en-US" sz="4000" dirty="0" smtClean="0"/>
              <a:t> JURNALISM </a:t>
            </a:r>
            <a:r>
              <a:rPr lang="ro-RO" sz="4000" dirty="0" smtClean="0"/>
              <a:t>Ș</a:t>
            </a:r>
            <a:r>
              <a:rPr lang="en-US" sz="4000" dirty="0" smtClean="0"/>
              <a:t>I INFORMARE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699049"/>
              </p:ext>
            </p:extLst>
          </p:nvPr>
        </p:nvGraphicFramePr>
        <p:xfrm>
          <a:off x="635107" y="2160108"/>
          <a:ext cx="11022425" cy="1727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518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791894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1898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75465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8603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597928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8898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05016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889686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8509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8144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4026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524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en-U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5258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(Journalism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realizare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reportaje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(Journalism and reporting)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27395870"/>
                  </a:ext>
                </a:extLst>
              </a:tr>
              <a:tr h="6391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(Journalism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0322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Biblioteconomie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informării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arhivistică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Library, information and archival studies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informării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documentării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12632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287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5690</TotalTime>
  <Words>4434</Words>
  <Application>Microsoft Office PowerPoint</Application>
  <PresentationFormat>Widescreen</PresentationFormat>
  <Paragraphs>1098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Trebuchet MS</vt:lpstr>
      <vt:lpstr>Wingdings 3</vt:lpstr>
      <vt:lpstr>Custom Design</vt:lpstr>
      <vt:lpstr>Office Theme</vt:lpstr>
      <vt:lpstr>         Corelarea ISCED cu HG privind domeniile de studii,  pentru  Universitatea Lucian Blaga din Sibiu</vt:lpstr>
      <vt:lpstr>ISCED–F – DOMENII LARGI </vt:lpstr>
      <vt:lpstr>Universitatea Lucian Blaga din Sibiu</vt:lpstr>
      <vt:lpstr>PowerPoint Presentation</vt:lpstr>
      <vt:lpstr>PowerPoint Presentation</vt:lpstr>
      <vt:lpstr>2-ARTE ȘI ȘTIINȚE UMANISTE</vt:lpstr>
      <vt:lpstr>PowerPoint Presentation</vt:lpstr>
      <vt:lpstr>3-ȘTIINȚE SOCIALE JURNALISM ȘI INFORMARE </vt:lpstr>
      <vt:lpstr>3-ȘTIINȚE SOCIALE JURNALISM ȘI INFORMARE </vt:lpstr>
      <vt:lpstr>4-AFACERI, ADMINISTRAȚIE ȘI DREPT </vt:lpstr>
      <vt:lpstr>4-AFACERI, ADMINISTRAȚIE ȘI DREPT </vt:lpstr>
      <vt:lpstr>5-ȘTIINȚELE  NATURII, MATEMATICĂ ȘI STATISTICĂ  </vt:lpstr>
      <vt:lpstr>6 - TIC </vt:lpstr>
      <vt:lpstr>7-INGINERIE, PRODUCŢIE ŞI CONSTRUCŢII </vt:lpstr>
      <vt:lpstr>7-INGINERIE, PRODUCŢIE ŞI CONSTRUCŢII </vt:lpstr>
      <vt:lpstr>7-INGINERIE, PRODUCŢIE ŞI CONSTRUCŢII </vt:lpstr>
      <vt:lpstr>7-INGINERIE, PRODUCŢIE ŞI CONSTRUCŢII </vt:lpstr>
      <vt:lpstr>8 - AGRICULTURĂ, SILVICULTURĂ, PISCICULTURĂ ŞI ŞTIINŢE VETERINARE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464</cp:revision>
  <cp:lastPrinted>2019-02-27T14:04:15Z</cp:lastPrinted>
  <dcterms:created xsi:type="dcterms:W3CDTF">2017-03-29T09:54:16Z</dcterms:created>
  <dcterms:modified xsi:type="dcterms:W3CDTF">2019-05-22T10:22:10Z</dcterms:modified>
</cp:coreProperties>
</file>