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3" r:id="rId1"/>
    <p:sldMasterId id="2147484321" r:id="rId2"/>
  </p:sldMasterIdLst>
  <p:notesMasterIdLst>
    <p:notesMasterId r:id="rId20"/>
  </p:notesMasterIdLst>
  <p:handoutMasterIdLst>
    <p:handoutMasterId r:id="rId21"/>
  </p:handoutMasterIdLst>
  <p:sldIdLst>
    <p:sldId id="425" r:id="rId3"/>
    <p:sldId id="424" r:id="rId4"/>
    <p:sldId id="433" r:id="rId5"/>
    <p:sldId id="442" r:id="rId6"/>
    <p:sldId id="452" r:id="rId7"/>
    <p:sldId id="453" r:id="rId8"/>
    <p:sldId id="454" r:id="rId9"/>
    <p:sldId id="455" r:id="rId10"/>
    <p:sldId id="458" r:id="rId11"/>
    <p:sldId id="487" r:id="rId12"/>
    <p:sldId id="460" r:id="rId13"/>
    <p:sldId id="462" r:id="rId14"/>
    <p:sldId id="472" r:id="rId15"/>
    <p:sldId id="488" r:id="rId16"/>
    <p:sldId id="489" r:id="rId17"/>
    <p:sldId id="475" r:id="rId18"/>
    <p:sldId id="449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701AE-0CF1-43D7-BBD5-76B1130CD5C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A9963-FB9B-4D46-BF49-F5557EDB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15" y="1492369"/>
            <a:ext cx="9983586" cy="3138229"/>
          </a:xfrm>
        </p:spPr>
        <p:txBody>
          <a:bodyPr>
            <a:noAutofit/>
          </a:bodyPr>
          <a:lstStyle/>
          <a:p>
            <a:r>
              <a:rPr lang="ro-RO" sz="4800" b="1" dirty="0" smtClean="0"/>
              <a:t/>
            </a:r>
            <a:br>
              <a:rPr lang="ro-RO" sz="4800" b="1" dirty="0" smtClean="0"/>
            </a:br>
            <a:r>
              <a:rPr lang="ro-RO" sz="4800" b="1" dirty="0"/>
              <a:t/>
            </a:r>
            <a:br>
              <a:rPr lang="ro-RO" sz="4800" b="1" dirty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Corelarea ISCED</a:t>
            </a:r>
            <a:r>
              <a:rPr lang="ro-RO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cu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privind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RO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domeniile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studii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UNIVERSITATEA </a:t>
            </a:r>
            <a:r>
              <a:rPr lang="ro-RO" sz="4800" smtClean="0">
                <a:latin typeface="Arial" panose="020B0604020202020204" pitchFamily="34" charset="0"/>
                <a:cs typeface="Arial" panose="020B0604020202020204" pitchFamily="34" charset="0"/>
              </a:rPr>
              <a:t>POLITEHNICA DIN BUCUREȘTI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6353" y="5382098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Autoritatea Na</a:t>
            </a:r>
            <a:r>
              <a:rPr lang="ro-R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Calific</a:t>
            </a:r>
            <a:r>
              <a:rPr lang="ro-R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o-R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ANC  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ro-R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Tiberiu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Dobrescu</a:t>
            </a:r>
            <a:endParaRPr lang="ro-R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06" y="764572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94575"/>
              </p:ext>
            </p:extLst>
          </p:nvPr>
        </p:nvGraphicFramePr>
        <p:xfrm>
          <a:off x="508955" y="1423358"/>
          <a:ext cx="11266101" cy="4327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6276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21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63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751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89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208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067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093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unelte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5819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(Industrial Engineering)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167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sudării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7950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calității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780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ro-RO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aplicată în inginerie industrială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8111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 de producție digitale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688706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09339" y="6364976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3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601" y="75594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877668"/>
              </p:ext>
            </p:extLst>
          </p:nvPr>
        </p:nvGraphicFramePr>
        <p:xfrm>
          <a:off x="517580" y="1349046"/>
          <a:ext cx="11266101" cy="4327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6276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21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63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751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89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208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067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093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hidraulice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pneumatice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914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0031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 și instalații pentru agricultură și industrie alimentară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9021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pentru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7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pentru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feroviar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305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nanotehnologii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562724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08108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7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723" y="753837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399852"/>
              </p:ext>
            </p:extLst>
          </p:nvPr>
        </p:nvGraphicFramePr>
        <p:xfrm>
          <a:off x="405439" y="1274601"/>
          <a:ext cx="11266101" cy="4184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6276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21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63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751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89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208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067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093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930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 de transport operațional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1790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549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aerospațială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aeronautic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5506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propulsie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049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instalații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aviație</a:t>
                      </a:r>
                      <a:endParaRPr lang="pt-B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245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 aeronautic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9571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74834" y="6408109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45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445" y="72144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0831"/>
              </p:ext>
            </p:extLst>
          </p:nvPr>
        </p:nvGraphicFramePr>
        <p:xfrm>
          <a:off x="267420" y="1259518"/>
          <a:ext cx="11438626" cy="4201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5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8823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9047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1522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171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0336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0416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8701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0736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7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252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309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aeriană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8043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autovehiculelor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propulsie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pentru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8633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rutiere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3142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Vehicule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ambarcațiuni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pt-B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traficului</a:t>
                      </a:r>
                      <a:endParaRPr lang="pt-B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1610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1574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Controlul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expertiza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44396"/>
                  </a:ext>
                </a:extLst>
              </a:tr>
              <a:tr h="771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124431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74834" y="6408109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8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445" y="72144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927539"/>
              </p:ext>
            </p:extLst>
          </p:nvPr>
        </p:nvGraphicFramePr>
        <p:xfrm>
          <a:off x="267419" y="1250892"/>
          <a:ext cx="11438626" cy="4936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5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8823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9047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1522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171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0336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0416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8701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0736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7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252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309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elaborării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metalice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295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procesării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9023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367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Optometrie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7450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Biotehnologii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3821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590053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74834" y="6408109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8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819" y="96298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162844"/>
              </p:ext>
            </p:extLst>
          </p:nvPr>
        </p:nvGraphicFramePr>
        <p:xfrm>
          <a:off x="439948" y="1828862"/>
          <a:ext cx="11438626" cy="4470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5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8823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9047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1522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171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0336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0416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8701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0736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7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252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309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1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Biomateriale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dispozitive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7639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4861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2951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12091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74834" y="6408109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0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05" y="98885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367214"/>
              </p:ext>
            </p:extLst>
          </p:nvPr>
        </p:nvGraphicFramePr>
        <p:xfrm>
          <a:off x="508955" y="1897811"/>
          <a:ext cx="11266101" cy="372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6276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21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63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1595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249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728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59386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093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179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electric, electronic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energetic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431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în industria chimică și de materiale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60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587684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17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dirty="0"/>
              <a:t>01 </a:t>
            </a:r>
            <a:r>
              <a:rPr lang="en-US" dirty="0" err="1" smtClean="0"/>
              <a:t>Educa</a:t>
            </a:r>
            <a:r>
              <a:rPr lang="ro-RO" dirty="0" smtClean="0"/>
              <a:t>ție</a:t>
            </a:r>
            <a:r>
              <a:rPr lang="en-US" dirty="0" smtClean="0"/>
              <a:t> </a:t>
            </a:r>
            <a:endParaRPr lang="ro-RO" dirty="0" smtClean="0"/>
          </a:p>
          <a:p>
            <a:r>
              <a:rPr lang="en-US" dirty="0"/>
              <a:t>02 </a:t>
            </a:r>
            <a:r>
              <a:rPr lang="ro-RO" dirty="0" smtClean="0"/>
              <a:t>Științe umaniste și arte</a:t>
            </a:r>
          </a:p>
          <a:p>
            <a:r>
              <a:rPr lang="en-US" dirty="0" smtClean="0"/>
              <a:t>03 </a:t>
            </a:r>
            <a:r>
              <a:rPr lang="ro-RO" dirty="0" smtClean="0"/>
              <a:t>Științe sociale, jurnalism și informații</a:t>
            </a:r>
          </a:p>
          <a:p>
            <a:r>
              <a:rPr lang="en-US" dirty="0"/>
              <a:t>04 </a:t>
            </a:r>
            <a:r>
              <a:rPr lang="en-US" dirty="0" err="1"/>
              <a:t>Afaceri</a:t>
            </a:r>
            <a:r>
              <a:rPr lang="en-US" dirty="0"/>
              <a:t>, </a:t>
            </a:r>
            <a:r>
              <a:rPr lang="en-US" dirty="0" err="1"/>
              <a:t>administraţie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 smtClean="0"/>
              <a:t>drept</a:t>
            </a:r>
            <a:endParaRPr lang="ro-RO" dirty="0" smtClean="0"/>
          </a:p>
          <a:p>
            <a:r>
              <a:rPr lang="en-US" dirty="0"/>
              <a:t>05 </a:t>
            </a:r>
            <a:r>
              <a:rPr lang="en-US" dirty="0" err="1"/>
              <a:t>Ştiinţele</a:t>
            </a:r>
            <a:r>
              <a:rPr lang="en-US" dirty="0"/>
              <a:t> </a:t>
            </a:r>
            <a:r>
              <a:rPr lang="ro-RO" dirty="0" smtClean="0"/>
              <a:t>naturale</a:t>
            </a:r>
            <a:r>
              <a:rPr lang="en-US" dirty="0" smtClean="0"/>
              <a:t>, </a:t>
            </a:r>
            <a:r>
              <a:rPr lang="en-US" dirty="0" err="1"/>
              <a:t>matematică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statistică</a:t>
            </a:r>
            <a:endParaRPr lang="ro-RO" dirty="0" smtClean="0"/>
          </a:p>
          <a:p>
            <a:r>
              <a:rPr lang="fr-FR" dirty="0"/>
              <a:t>06 </a:t>
            </a:r>
            <a:r>
              <a:rPr lang="fr-FR" dirty="0" err="1"/>
              <a:t>Tehnologia</a:t>
            </a:r>
            <a:r>
              <a:rPr lang="fr-FR" dirty="0"/>
              <a:t> </a:t>
            </a:r>
            <a:r>
              <a:rPr lang="fr-FR" dirty="0" err="1"/>
              <a:t>informaţiei</a:t>
            </a:r>
            <a:r>
              <a:rPr lang="fr-FR" dirty="0"/>
              <a:t> </a:t>
            </a:r>
            <a:r>
              <a:rPr lang="fr-FR" dirty="0" err="1"/>
              <a:t>şi</a:t>
            </a:r>
            <a:r>
              <a:rPr lang="fr-FR" dirty="0"/>
              <a:t> </a:t>
            </a:r>
            <a:r>
              <a:rPr lang="fr-FR" dirty="0" err="1"/>
              <a:t>comunicaţiilor</a:t>
            </a:r>
            <a:r>
              <a:rPr lang="fr-FR" dirty="0"/>
              <a:t> (TIC)</a:t>
            </a:r>
            <a:endParaRPr lang="ro-RO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i="1" dirty="0"/>
              <a:t>08 </a:t>
            </a:r>
            <a:r>
              <a:rPr lang="en-US" i="1" dirty="0" err="1"/>
              <a:t>Agricultură</a:t>
            </a:r>
            <a:r>
              <a:rPr lang="en-US" i="1" dirty="0"/>
              <a:t>, </a:t>
            </a:r>
            <a:r>
              <a:rPr lang="en-US" i="1" dirty="0" err="1"/>
              <a:t>silvicultură</a:t>
            </a:r>
            <a:r>
              <a:rPr lang="en-US" i="1" dirty="0"/>
              <a:t>, </a:t>
            </a:r>
            <a:r>
              <a:rPr lang="en-US" i="1" dirty="0" err="1"/>
              <a:t>piscicultură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ştiinţe</a:t>
            </a:r>
            <a:r>
              <a:rPr lang="en-US" i="1" dirty="0"/>
              <a:t> </a:t>
            </a:r>
            <a:r>
              <a:rPr lang="en-US" i="1" dirty="0" err="1" smtClean="0"/>
              <a:t>veterinare</a:t>
            </a:r>
            <a:endParaRPr lang="ro-RO" i="1" dirty="0" smtClean="0"/>
          </a:p>
          <a:p>
            <a:r>
              <a:rPr lang="en-US" dirty="0" smtClean="0"/>
              <a:t>09 </a:t>
            </a:r>
            <a:r>
              <a:rPr lang="en-US" dirty="0" err="1"/>
              <a:t>Sănătate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asistenţă</a:t>
            </a:r>
            <a:r>
              <a:rPr lang="en-US" dirty="0"/>
              <a:t> </a:t>
            </a:r>
            <a:r>
              <a:rPr lang="en-US" dirty="0" smtClean="0"/>
              <a:t>social</a:t>
            </a:r>
            <a:r>
              <a:rPr lang="ro-RO" dirty="0" smtClean="0"/>
              <a:t>ă</a:t>
            </a:r>
          </a:p>
          <a:p>
            <a:r>
              <a:rPr lang="en-US" i="1" dirty="0" smtClean="0"/>
              <a:t>10 </a:t>
            </a:r>
            <a:r>
              <a:rPr lang="en-US" i="1" dirty="0" err="1" smtClean="0"/>
              <a:t>Servic</a:t>
            </a:r>
            <a:r>
              <a:rPr lang="ro-RO" i="1" dirty="0" smtClean="0"/>
              <a:t>ii</a:t>
            </a:r>
            <a:endParaRPr lang="en-US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Boldat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</a:t>
            </a:r>
            <a:r>
              <a:rPr lang="ro-RO" sz="1900" b="1" i="1" dirty="0" smtClean="0"/>
              <a:t>Universitatea Politehnica București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Universitatea</a:t>
            </a:r>
            <a:r>
              <a:rPr lang="ro-RO" sz="4800" smtClean="0"/>
              <a:t> </a:t>
            </a:r>
            <a:r>
              <a:rPr lang="ro-RO" sz="4800" smtClean="0"/>
              <a:t>Politehnica din </a:t>
            </a:r>
            <a:r>
              <a:rPr lang="ro-RO" sz="4800" smtClean="0"/>
              <a:t>București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65" y="88400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06040"/>
              </p:ext>
            </p:extLst>
          </p:nvPr>
        </p:nvGraphicFramePr>
        <p:xfrm>
          <a:off x="500329" y="1478953"/>
          <a:ext cx="11110824" cy="4206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8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747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860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3781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254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1175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06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4670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3376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254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577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993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substanțelor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petrochimie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carbochimie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oxidice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nanomaterialelor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polimerilor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informatica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chimice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biochimice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1782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949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Controlul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securitatea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6126611"/>
                  </a:ext>
                </a:extLst>
              </a:tr>
              <a:tr h="929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protecției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biotehnice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ecologice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39938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012" y="88701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36285"/>
              </p:ext>
            </p:extLst>
          </p:nvPr>
        </p:nvGraphicFramePr>
        <p:xfrm>
          <a:off x="595219" y="1515490"/>
          <a:ext cx="11033185" cy="5031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2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9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protecției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petrochimică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4291694"/>
                  </a:ext>
                </a:extLst>
              </a:tr>
              <a:tr h="719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protecției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dezvoltării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rurale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durabile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85026"/>
                  </a:ext>
                </a:extLst>
              </a:tr>
              <a:tr h="719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protecției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valorificării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deșeurilor</a:t>
                      </a:r>
                      <a:endParaRPr lang="en-US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263972"/>
                  </a:ext>
                </a:extLst>
              </a:tr>
              <a:tr h="719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protecției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Informatică aplicată în ingineria mediului</a:t>
                      </a:r>
                      <a:endParaRPr lang="en-US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0126709"/>
                  </a:ext>
                </a:extLst>
              </a:tr>
              <a:tr h="719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protecției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it-IT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</a:t>
                      </a:r>
                      <a:r>
                        <a:rPr lang="it-IT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it-IT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it-IT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it-IT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î</a:t>
                      </a:r>
                      <a:r>
                        <a:rPr lang="it-IT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 industrie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7194036"/>
                  </a:ext>
                </a:extLst>
              </a:tr>
              <a:tr h="719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electrice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963166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74834" y="6376596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10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39" y="85083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199285"/>
              </p:ext>
            </p:extLst>
          </p:nvPr>
        </p:nvGraphicFramePr>
        <p:xfrm>
          <a:off x="508956" y="1509622"/>
          <a:ext cx="11033185" cy="4946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putere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acționări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352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Instrumentație</a:t>
                      </a:r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achiziții</a:t>
                      </a:r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date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779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electroenergetice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42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Hidroenergetică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85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Termoenergetică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26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o-RO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Energetică și tehnologii de mediu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01267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92086" y="6408108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14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39" y="85083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70723"/>
              </p:ext>
            </p:extLst>
          </p:nvPr>
        </p:nvGraphicFramePr>
        <p:xfrm>
          <a:off x="508956" y="1509622"/>
          <a:ext cx="11222970" cy="4656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38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937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40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5131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771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2499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324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5827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420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771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5993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0744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nucleare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352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energiei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 și</a:t>
                      </a:r>
                      <a:r>
                        <a:rPr lang="ro-RO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tehnologii informatice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212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electronică, telecomunicații și tehnologii informaționale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9388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3952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Rețele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de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3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Microelectronică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optoelectronică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nanotehnologii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68446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7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39" y="85083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394963"/>
              </p:ext>
            </p:extLst>
          </p:nvPr>
        </p:nvGraphicFramePr>
        <p:xfrm>
          <a:off x="508956" y="1509622"/>
          <a:ext cx="11266101" cy="4946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90099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612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5651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970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7153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63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751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89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208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067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093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electronică, telecomunicații și tehnologii informaționale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Telecomenzi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352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779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informatiei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42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85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786836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61098" y="6399482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4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06" y="764572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819577"/>
              </p:ext>
            </p:extLst>
          </p:nvPr>
        </p:nvGraphicFramePr>
        <p:xfrm>
          <a:off x="508955" y="1423358"/>
          <a:ext cx="11266101" cy="4327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6276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21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63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7751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89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208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2067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093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 sistemelor biotehnice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671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securității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547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industrial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6335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Logistică</a:t>
                      </a:r>
                      <a:r>
                        <a:rPr lang="ro-RO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6075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industrial 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construcțiilor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7356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Nanotehnologii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neconvenționale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47343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09339" y="6364976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17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5592</TotalTime>
  <Words>3779</Words>
  <Application>Microsoft Office PowerPoint</Application>
  <PresentationFormat>Widescreen</PresentationFormat>
  <Paragraphs>1181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Corelarea ISCED cu HG privind  domeniile de studii, pentru UNIVERSITATEA POLITEHNICA DIN BUCUREȘTI</vt:lpstr>
      <vt:lpstr>ISCED–F – DOMENII LARGI </vt:lpstr>
      <vt:lpstr>Universitatea Politehnica din București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448</cp:revision>
  <cp:lastPrinted>2019-02-27T14:04:15Z</cp:lastPrinted>
  <dcterms:created xsi:type="dcterms:W3CDTF">2017-03-29T09:54:16Z</dcterms:created>
  <dcterms:modified xsi:type="dcterms:W3CDTF">2019-07-17T05:56:38Z</dcterms:modified>
</cp:coreProperties>
</file>