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49"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89" r:id="rId23"/>
  </p:sldIdLst>
  <p:sldSz cx="12192000" cy="6858000"/>
  <p:notesSz cx="6797675" cy="9926638"/>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6991665-4863-49FC-B960-265F7E23DF46}">
  <a:tblStyle styleId="{E6991665-4863-49FC-B960-265F7E23DF4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1"/>
            <a:ext cx="2945659" cy="498055"/>
          </a:xfrm>
          <a:prstGeom prst="rect">
            <a:avLst/>
          </a:prstGeom>
        </p:spPr>
        <p:txBody>
          <a:bodyPr vert="horz" lIns="91440" tIns="45720" rIns="91440" bIns="45720" rtlCol="0"/>
          <a:lstStyle>
            <a:lvl1pPr algn="r">
              <a:defRPr sz="1200"/>
            </a:lvl1pPr>
          </a:lstStyle>
          <a:p>
            <a:fld id="{76B0092C-C474-4DA2-A304-7A4593990746}" type="datetimeFigureOut">
              <a:rPr lang="en-US" smtClean="0"/>
              <a:t>6/3/2019</a:t>
            </a:fld>
            <a:endParaRPr lang="en-US"/>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a:defRPr sz="1200"/>
            </a:lvl1pPr>
          </a:lstStyle>
          <a:p>
            <a:fld id="{F7BB175B-D5B8-47E6-B844-44BCF4535365}" type="slidenum">
              <a:rPr lang="en-US" smtClean="0"/>
              <a:t>‹#›</a:t>
            </a:fld>
            <a:endParaRPr lang="en-US"/>
          </a:p>
        </p:txBody>
      </p:sp>
    </p:spTree>
    <p:extLst>
      <p:ext uri="{BB962C8B-B14F-4D97-AF65-F5344CB8AC3E}">
        <p14:creationId xmlns:p14="http://schemas.microsoft.com/office/powerpoint/2010/main" val="1109422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7BB175B-D5B8-47E6-B844-44BCF453536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3727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9185859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00309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845532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01022-D706-4DF2-84BD-BC11A857800E}" type="datetime1">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651109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2E8BBD-F4B1-4CC1-A8B2-F2CB485F3FCC}" type="datetime1">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3157685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0BC6FD-9E87-4782-9CA3-4B50A731DF66}" type="datetime1">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878339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E77C3C-C6F9-4E57-A3AC-3310D6ACE69F}" type="datetime1">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374220847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BE76E7-1E2A-4BC1-B0C3-C952144415E6}" type="datetime1">
              <a:rPr lang="en-US" smtClean="0"/>
              <a:t>6/3/2019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3013907919"/>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8D92E0-18BB-4DC1-8CA4-6F28E890039D}" type="datetime1">
              <a:rPr lang="en-US" smtClean="0"/>
              <a:t>6/3/2019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028823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3E485-F745-430E-89DC-7D25E879BA10}" type="datetime1">
              <a:rPr lang="en-US" smtClean="0"/>
              <a:t>6/3/2019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2528374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38611E-DD3C-427A-84EB-276280856405}" type="datetime1">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50422695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5FCCBF-6F67-4A76-85F8-D7CD9F23D297}"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4104435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4BA2A3-5110-4CC9-998A-2A5DC1E87752}" type="datetime1">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1785015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5B058-50BC-4C9E-8A33-88DA2126ABCB}" type="datetime1">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3693814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D5FEEF-02F7-4D25-90AF-247FE1723B12}" type="datetime1">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0D555-AD09-4184-8F27-884809BFB095}" type="slidenum">
              <a:rPr lang="en-US" smtClean="0"/>
              <a:t>‹#›</a:t>
            </a:fld>
            <a:endParaRPr lang="en-US"/>
          </a:p>
        </p:txBody>
      </p:sp>
    </p:spTree>
    <p:extLst>
      <p:ext uri="{BB962C8B-B14F-4D97-AF65-F5344CB8AC3E}">
        <p14:creationId xmlns:p14="http://schemas.microsoft.com/office/powerpoint/2010/main" val="339361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5FCCBF-6F67-4A76-85F8-D7CD9F23D297}" type="datetimeFigureOut">
              <a:rPr lang="en-US" smtClean="0"/>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98755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5FCCBF-6F67-4A76-85F8-D7CD9F23D297}"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291369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5FCCBF-6F67-4A76-85F8-D7CD9F23D297}" type="datetimeFigureOut">
              <a:rPr lang="en-US" smtClean="0"/>
              <a:t>6/3/2019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75977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5FCCBF-6F67-4A76-85F8-D7CD9F23D297}" type="datetimeFigureOut">
              <a:rPr lang="en-US" smtClean="0"/>
              <a:t>6/3/2019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85544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FCCBF-6F67-4A76-85F8-D7CD9F23D297}" type="datetimeFigureOut">
              <a:rPr lang="en-US" smtClean="0"/>
              <a:t>6/3/2019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300798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5FCCBF-6F67-4A76-85F8-D7CD9F23D297}"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347935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5FCCBF-6F67-4A76-85F8-D7CD9F23D297}" type="datetimeFigureOut">
              <a:rPr lang="en-US" smtClean="0"/>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E35D20-1B4F-40B4-ACBC-7EE70A78792A}" type="slidenum">
              <a:rPr lang="en-US" smtClean="0"/>
              <a:t>‹#›</a:t>
            </a:fld>
            <a:endParaRPr lang="en-US"/>
          </a:p>
        </p:txBody>
      </p:sp>
    </p:spTree>
    <p:extLst>
      <p:ext uri="{BB962C8B-B14F-4D97-AF65-F5344CB8AC3E}">
        <p14:creationId xmlns:p14="http://schemas.microsoft.com/office/powerpoint/2010/main" val="286013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FCCBF-6F67-4A76-85F8-D7CD9F23D297}" type="datetimeFigureOut">
              <a:rPr lang="en-US" smtClean="0"/>
              <a:t>6/3/2019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35D20-1B4F-40B4-ACBC-7EE70A78792A}"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1965562" y="122036"/>
            <a:ext cx="3387090" cy="719455"/>
          </a:xfrm>
          <a:prstGeom prst="rect">
            <a:avLst/>
          </a:prstGeom>
        </p:spPr>
      </p:pic>
      <p:pic>
        <p:nvPicPr>
          <p:cNvPr id="8" name="Picture 7"/>
          <p:cNvPicPr/>
          <p:nvPr userDrawn="1"/>
        </p:nvPicPr>
        <p:blipFill>
          <a:blip r:embed="rId14">
            <a:extLst>
              <a:ext uri="{28A0092B-C50C-407E-A947-70E740481C1C}">
                <a14:useLocalDpi xmlns:a14="http://schemas.microsoft.com/office/drawing/2010/main" val="0"/>
              </a:ext>
            </a:extLst>
          </a:blip>
          <a:stretch>
            <a:fillRect/>
          </a:stretch>
        </p:blipFill>
        <p:spPr>
          <a:xfrm>
            <a:off x="5927487" y="158548"/>
            <a:ext cx="1504950" cy="646430"/>
          </a:xfrm>
          <a:prstGeom prst="rect">
            <a:avLst/>
          </a:prstGeom>
        </p:spPr>
      </p:pic>
      <p:pic>
        <p:nvPicPr>
          <p:cNvPr id="9" name="Picture 8" descr="C:\Users\Drivers\Documents\My Documents\2019\ianuarie - aprilie\RO PRES\RO\_LOGO\LOGO - FULL VERSION\CMYK\JPG\Logo-RO-FULL-CMYK.jpg"/>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167828" y="158548"/>
            <a:ext cx="1829435" cy="755650"/>
          </a:xfrm>
          <a:prstGeom prst="rect">
            <a:avLst/>
          </a:prstGeom>
          <a:noFill/>
          <a:ln>
            <a:noFill/>
          </a:ln>
        </p:spPr>
      </p:pic>
    </p:spTree>
    <p:extLst>
      <p:ext uri="{BB962C8B-B14F-4D97-AF65-F5344CB8AC3E}">
        <p14:creationId xmlns:p14="http://schemas.microsoft.com/office/powerpoint/2010/main" val="3837483268"/>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FCCBF-6F67-4A76-85F8-D7CD9F23D297}" type="datetimeFigureOut">
              <a:rPr lang="en-US" smtClean="0"/>
              <a:t>6/3/2019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35D20-1B4F-40B4-ACBC-7EE70A78792A}" type="slidenum">
              <a:rPr lang="en-US" smtClean="0"/>
              <a:t>‹#›</a:t>
            </a:fld>
            <a:endParaRPr lang="en-US"/>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1946654" y="155364"/>
            <a:ext cx="3387090" cy="719455"/>
          </a:xfrm>
          <a:prstGeom prst="rect">
            <a:avLst/>
          </a:prstGeom>
        </p:spPr>
      </p:pic>
      <p:pic>
        <p:nvPicPr>
          <p:cNvPr id="8" name="Picture 7"/>
          <p:cNvPicPr/>
          <p:nvPr userDrawn="1"/>
        </p:nvPicPr>
        <p:blipFill>
          <a:blip r:embed="rId14">
            <a:extLst>
              <a:ext uri="{28A0092B-C50C-407E-A947-70E740481C1C}">
                <a14:useLocalDpi xmlns:a14="http://schemas.microsoft.com/office/drawing/2010/main" val="0"/>
              </a:ext>
            </a:extLst>
          </a:blip>
          <a:stretch>
            <a:fillRect/>
          </a:stretch>
        </p:blipFill>
        <p:spPr>
          <a:xfrm>
            <a:off x="5908579" y="191876"/>
            <a:ext cx="1504950" cy="646430"/>
          </a:xfrm>
          <a:prstGeom prst="rect">
            <a:avLst/>
          </a:prstGeom>
        </p:spPr>
      </p:pic>
      <p:pic>
        <p:nvPicPr>
          <p:cNvPr id="9" name="Picture 8" descr="C:\Users\Drivers\Documents\My Documents\2019\ianuarie - aprilie\RO PRES\RO\_LOGO\LOGO - FULL VERSION\CMYK\JPG\Logo-RO-FULL-CMYK.jpg"/>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148920" y="191876"/>
            <a:ext cx="1829435" cy="755650"/>
          </a:xfrm>
          <a:prstGeom prst="rect">
            <a:avLst/>
          </a:prstGeom>
          <a:noFill/>
          <a:ln>
            <a:noFill/>
          </a:ln>
        </p:spPr>
      </p:pic>
    </p:spTree>
    <p:extLst>
      <p:ext uri="{BB962C8B-B14F-4D97-AF65-F5344CB8AC3E}">
        <p14:creationId xmlns:p14="http://schemas.microsoft.com/office/powerpoint/2010/main" val="3473870831"/>
      </p:ext>
    </p:extLst>
  </p:cSld>
  <p:clrMap bg1="lt1" tx1="dk1" bg2="lt2" tx2="dk2" accent1="accent1" accent2="accent2" accent3="accent3" accent4="accent4" accent5="accent5" accent6="accent6" hlink="hlink" folHlink="folHlink"/>
  <p:sldLayoutIdLst>
    <p:sldLayoutId id="2147484322" r:id="rId1"/>
    <p:sldLayoutId id="2147484323" r:id="rId2"/>
    <p:sldLayoutId id="2147484324" r:id="rId3"/>
    <p:sldLayoutId id="2147484325" r:id="rId4"/>
    <p:sldLayoutId id="2147484326" r:id="rId5"/>
    <p:sldLayoutId id="2147484327" r:id="rId6"/>
    <p:sldLayoutId id="2147484328" r:id="rId7"/>
    <p:sldLayoutId id="2147484329" r:id="rId8"/>
    <p:sldLayoutId id="2147484330" r:id="rId9"/>
    <p:sldLayoutId id="2147484331" r:id="rId10"/>
    <p:sldLayoutId id="21474843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mailto:office@anc.edu.ro"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396" y="1883664"/>
            <a:ext cx="9983586" cy="1785269"/>
          </a:xfrm>
        </p:spPr>
        <p:txBody>
          <a:bodyPr>
            <a:normAutofit fontScale="90000"/>
          </a:bodyPr>
          <a:lstStyle/>
          <a:p>
            <a:r>
              <a:rPr lang="ro-RO" b="1" dirty="0" smtClean="0"/>
              <a:t/>
            </a:r>
            <a:br>
              <a:rPr lang="ro-RO" b="1" dirty="0" smtClean="0"/>
            </a:br>
            <a:r>
              <a:rPr lang="ro-RO" b="1" dirty="0"/>
              <a:t/>
            </a:r>
            <a:br>
              <a:rPr lang="ro-RO"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dirty="0" err="1" smtClean="0">
                <a:latin typeface="Arial" panose="020B0604020202020204" pitchFamily="34" charset="0"/>
              </a:rPr>
              <a:t>Corelarea</a:t>
            </a:r>
            <a:r>
              <a:rPr lang="en-US" dirty="0" smtClean="0">
                <a:latin typeface="Arial" panose="020B0604020202020204" pitchFamily="34" charset="0"/>
              </a:rPr>
              <a:t> </a:t>
            </a:r>
            <a:r>
              <a:rPr lang="en-US" dirty="0">
                <a:latin typeface="Arial" panose="020B0604020202020204" pitchFamily="34" charset="0"/>
              </a:rPr>
              <a:t>ISCED cu </a:t>
            </a:r>
            <a:r>
              <a:rPr lang="en-US" dirty="0" smtClean="0">
                <a:latin typeface="Arial" panose="020B0604020202020204" pitchFamily="34" charset="0"/>
              </a:rPr>
              <a:t>HG</a:t>
            </a:r>
            <a:r>
              <a:rPr lang="ro-RO" dirty="0" smtClean="0">
                <a:latin typeface="Arial" panose="020B0604020202020204" pitchFamily="34" charset="0"/>
              </a:rPr>
              <a:t/>
            </a:r>
            <a:br>
              <a:rPr lang="ro-RO" dirty="0" smtClean="0">
                <a:latin typeface="Arial" panose="020B0604020202020204" pitchFamily="34" charset="0"/>
              </a:rPr>
            </a:br>
            <a:r>
              <a:rPr lang="en-US" dirty="0" err="1" smtClean="0">
                <a:latin typeface="Arial" panose="020B0604020202020204" pitchFamily="34" charset="0"/>
              </a:rPr>
              <a:t>privind</a:t>
            </a:r>
            <a:r>
              <a:rPr lang="en-US" dirty="0" smtClean="0">
                <a:latin typeface="Arial" panose="020B0604020202020204" pitchFamily="34" charset="0"/>
              </a:rPr>
              <a:t> </a:t>
            </a:r>
            <a:r>
              <a:rPr lang="en-US" dirty="0" err="1">
                <a:latin typeface="Arial" panose="020B0604020202020204" pitchFamily="34" charset="0"/>
              </a:rPr>
              <a:t>domeniile</a:t>
            </a:r>
            <a:r>
              <a:rPr lang="en-US" dirty="0">
                <a:latin typeface="Arial" panose="020B0604020202020204" pitchFamily="34" charset="0"/>
              </a:rPr>
              <a:t> de </a:t>
            </a:r>
            <a:r>
              <a:rPr lang="en-US" dirty="0" err="1" smtClean="0">
                <a:latin typeface="Arial" panose="020B0604020202020204" pitchFamily="34" charset="0"/>
              </a:rPr>
              <a:t>studii</a:t>
            </a:r>
            <a:endParaRPr lang="en-US" b="1" dirty="0"/>
          </a:p>
        </p:txBody>
      </p:sp>
      <p:sp>
        <p:nvSpPr>
          <p:cNvPr id="3" name="Subtitle 2"/>
          <p:cNvSpPr>
            <a:spLocks noGrp="1"/>
          </p:cNvSpPr>
          <p:nvPr>
            <p:ph type="subTitle" idx="1"/>
          </p:nvPr>
        </p:nvSpPr>
        <p:spPr>
          <a:xfrm>
            <a:off x="534210" y="5545343"/>
            <a:ext cx="11017958" cy="1182604"/>
          </a:xfrm>
        </p:spPr>
        <p:txBody>
          <a:bodyPr>
            <a:normAutofit lnSpcReduction="10000"/>
          </a:bodyPr>
          <a:lstStyle/>
          <a:p>
            <a:pPr algn="ctr"/>
            <a:r>
              <a:rPr lang="en-US" sz="3600" b="1" dirty="0" smtClean="0">
                <a:latin typeface="Arial" panose="020B0604020202020204" pitchFamily="34" charset="0"/>
                <a:cs typeface="Arial" panose="020B0604020202020204" pitchFamily="34" charset="0"/>
              </a:rPr>
              <a:t>Autoritatea Na</a:t>
            </a:r>
            <a:r>
              <a:rPr lang="ro-RO" sz="3600" b="1" dirty="0" smtClean="0">
                <a:latin typeface="Arial" panose="020B0604020202020204" pitchFamily="34" charset="0"/>
                <a:cs typeface="Arial" panose="020B0604020202020204" pitchFamily="34" charset="0"/>
              </a:rPr>
              <a:t>ț</a:t>
            </a:r>
            <a:r>
              <a:rPr lang="en-US" sz="3600" b="1" dirty="0" err="1" smtClean="0">
                <a:latin typeface="Arial" panose="020B0604020202020204" pitchFamily="34" charset="0"/>
                <a:cs typeface="Arial" panose="020B0604020202020204" pitchFamily="34" charset="0"/>
              </a:rPr>
              <a:t>ional</a:t>
            </a:r>
            <a:r>
              <a:rPr lang="ro-RO" sz="3600" b="1" dirty="0" smtClean="0">
                <a:latin typeface="Arial" panose="020B0604020202020204" pitchFamily="34" charset="0"/>
                <a:cs typeface="Arial" panose="020B0604020202020204" pitchFamily="34" charset="0"/>
              </a:rPr>
              <a:t>ă</a:t>
            </a:r>
            <a:r>
              <a:rPr lang="en-US" sz="3600" b="1" dirty="0" smtClean="0">
                <a:latin typeface="Arial" panose="020B0604020202020204" pitchFamily="34" charset="0"/>
                <a:cs typeface="Arial" panose="020B0604020202020204" pitchFamily="34" charset="0"/>
              </a:rPr>
              <a:t> pentru </a:t>
            </a:r>
            <a:r>
              <a:rPr lang="en-US" sz="3600" b="1" dirty="0" err="1" smtClean="0">
                <a:latin typeface="Arial" panose="020B0604020202020204" pitchFamily="34" charset="0"/>
                <a:cs typeface="Arial" panose="020B0604020202020204" pitchFamily="34" charset="0"/>
              </a:rPr>
              <a:t>Calific</a:t>
            </a:r>
            <a:r>
              <a:rPr lang="ro-RO" sz="3600" b="1" dirty="0" smtClean="0">
                <a:latin typeface="Arial" panose="020B0604020202020204" pitchFamily="34" charset="0"/>
                <a:cs typeface="Arial" panose="020B0604020202020204" pitchFamily="34" charset="0"/>
              </a:rPr>
              <a:t>ă</a:t>
            </a:r>
            <a:r>
              <a:rPr lang="en-US" sz="3600" b="1" dirty="0" err="1" smtClean="0">
                <a:latin typeface="Arial" panose="020B0604020202020204" pitchFamily="34" charset="0"/>
                <a:cs typeface="Arial" panose="020B0604020202020204" pitchFamily="34" charset="0"/>
              </a:rPr>
              <a:t>ri</a:t>
            </a:r>
            <a:r>
              <a:rPr lang="en-US" sz="3600" b="1" dirty="0" smtClean="0">
                <a:latin typeface="Arial" panose="020B0604020202020204" pitchFamily="34" charset="0"/>
                <a:cs typeface="Arial" panose="020B0604020202020204" pitchFamily="34" charset="0"/>
              </a:rPr>
              <a:t> -</a:t>
            </a:r>
            <a:r>
              <a:rPr lang="ro-RO" sz="3600" b="1" dirty="0" smtClean="0">
                <a:latin typeface="Arial" panose="020B0604020202020204" pitchFamily="34" charset="0"/>
                <a:cs typeface="Arial" panose="020B0604020202020204" pitchFamily="34" charset="0"/>
              </a:rPr>
              <a:t> </a:t>
            </a:r>
            <a:r>
              <a:rPr lang="en-US" sz="3600" b="1" dirty="0" smtClean="0">
                <a:latin typeface="Arial" panose="020B0604020202020204" pitchFamily="34" charset="0"/>
                <a:cs typeface="Arial" panose="020B0604020202020204" pitchFamily="34" charset="0"/>
              </a:rPr>
              <a:t>ANC  </a:t>
            </a:r>
          </a:p>
          <a:p>
            <a:pPr algn="ctr"/>
            <a:r>
              <a:rPr lang="en-US" sz="3600" dirty="0" smtClean="0">
                <a:latin typeface="Arial" panose="020B0604020202020204" pitchFamily="34" charset="0"/>
                <a:cs typeface="Arial" panose="020B0604020202020204" pitchFamily="34" charset="0"/>
              </a:rPr>
              <a:t>Pre</a:t>
            </a:r>
            <a:r>
              <a:rPr lang="ro-RO" sz="3600" dirty="0" smtClean="0">
                <a:latin typeface="Arial" panose="020B0604020202020204" pitchFamily="34" charset="0"/>
                <a:cs typeface="Arial" panose="020B0604020202020204" pitchFamily="34" charset="0"/>
              </a:rPr>
              <a:t>ș</a:t>
            </a:r>
            <a:r>
              <a:rPr lang="en-US" sz="3600" dirty="0" err="1" smtClean="0">
                <a:latin typeface="Arial" panose="020B0604020202020204" pitchFamily="34" charset="0"/>
                <a:cs typeface="Arial" panose="020B0604020202020204" pitchFamily="34" charset="0"/>
              </a:rPr>
              <a:t>edinte</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Tiberiu</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Dobrescu</a:t>
            </a:r>
            <a:endParaRPr lang="ro-RO" sz="3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5082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551" y="888521"/>
            <a:ext cx="10515600" cy="862552"/>
          </a:xfrm>
        </p:spPr>
        <p:txBody>
          <a:bodyPr/>
          <a:lstStyle/>
          <a:p>
            <a:pPr algn="ctr"/>
            <a:r>
              <a:rPr lang="ro-RO" dirty="0" smtClean="0"/>
              <a:t>CE ESTE ISCED?</a:t>
            </a:r>
            <a:endParaRPr lang="en-US" dirty="0"/>
          </a:p>
        </p:txBody>
      </p:sp>
      <p:sp>
        <p:nvSpPr>
          <p:cNvPr id="3" name="Content Placeholder 2"/>
          <p:cNvSpPr>
            <a:spLocks noGrp="1"/>
          </p:cNvSpPr>
          <p:nvPr>
            <p:ph idx="1"/>
          </p:nvPr>
        </p:nvSpPr>
        <p:spPr>
          <a:xfrm>
            <a:off x="838200" y="1907955"/>
            <a:ext cx="10515600" cy="4155961"/>
          </a:xfrm>
        </p:spPr>
        <p:txBody>
          <a:bodyPr>
            <a:noAutofit/>
          </a:bodyPr>
          <a:lstStyle/>
          <a:p>
            <a:pPr algn="just">
              <a:lnSpc>
                <a:spcPct val="100000"/>
              </a:lnSpc>
            </a:pPr>
            <a:r>
              <a:rPr lang="ro-RO" sz="2400" dirty="0" err="1"/>
              <a:t>Informaţiile</a:t>
            </a:r>
            <a:r>
              <a:rPr lang="ro-RO" sz="2400" dirty="0"/>
              <a:t> colectate în conformitate cu ISCED pot fi utilizate pentru alcătuirea de </a:t>
            </a:r>
            <a:r>
              <a:rPr lang="ro-RO" sz="2400" u="sng" dirty="0"/>
              <a:t>statistici referitoare la multiplele aspecte ale </a:t>
            </a:r>
            <a:r>
              <a:rPr lang="ro-RO" sz="2400" u="sng" dirty="0" err="1"/>
              <a:t>învăţământului</a:t>
            </a:r>
            <a:r>
              <a:rPr lang="ro-RO" sz="2400" u="sng" dirty="0"/>
              <a:t>, care sunt de interes pentru factorii de decizie</a:t>
            </a:r>
            <a:r>
              <a:rPr lang="ro-RO" sz="2400" dirty="0"/>
              <a:t> </a:t>
            </a:r>
            <a:r>
              <a:rPr lang="ro-RO" sz="2400" dirty="0" err="1"/>
              <a:t>şi</a:t>
            </a:r>
            <a:r>
              <a:rPr lang="ro-RO" sz="2400" dirty="0"/>
              <a:t> pentru </a:t>
            </a:r>
            <a:r>
              <a:rPr lang="ro-RO" sz="2400" dirty="0" err="1"/>
              <a:t>alţi</a:t>
            </a:r>
            <a:r>
              <a:rPr lang="ro-RO" sz="2400" dirty="0"/>
              <a:t> utilizatori de statistici de </a:t>
            </a:r>
            <a:r>
              <a:rPr lang="ro-RO" sz="2400" dirty="0" err="1"/>
              <a:t>educaţie</a:t>
            </a:r>
            <a:r>
              <a:rPr lang="ro-RO" sz="2400" dirty="0"/>
              <a:t> la nivel </a:t>
            </a:r>
            <a:r>
              <a:rPr lang="ro-RO" sz="2400" dirty="0" err="1"/>
              <a:t>internaţional</a:t>
            </a:r>
            <a:r>
              <a:rPr lang="ro-RO" sz="2400" dirty="0"/>
              <a:t>.</a:t>
            </a:r>
            <a:endParaRPr lang="en-US" sz="2400" dirty="0"/>
          </a:p>
          <a:p>
            <a:pPr algn="just">
              <a:lnSpc>
                <a:spcPct val="100000"/>
              </a:lnSpc>
            </a:pPr>
            <a:r>
              <a:rPr lang="ro-RO" sz="2400" dirty="0"/>
              <a:t>Aceste aspecte includ </a:t>
            </a:r>
            <a:r>
              <a:rPr lang="ro-RO" sz="2400" u="sng" dirty="0"/>
              <a:t>înscrierea, frecventarea, resursele umane sau financiare investite în </a:t>
            </a:r>
            <a:r>
              <a:rPr lang="ro-RO" sz="2400" u="sng" dirty="0" err="1"/>
              <a:t>învăţământ</a:t>
            </a:r>
            <a:r>
              <a:rPr lang="ro-RO" sz="2400" u="sng" dirty="0"/>
              <a:t> </a:t>
            </a:r>
            <a:r>
              <a:rPr lang="ro-RO" sz="2400" dirty="0" err="1"/>
              <a:t>şi</a:t>
            </a:r>
            <a:r>
              <a:rPr lang="ro-RO" sz="2400" dirty="0"/>
              <a:t> nivelul de </a:t>
            </a:r>
            <a:r>
              <a:rPr lang="ro-RO" sz="2400" dirty="0" err="1"/>
              <a:t>educaţie</a:t>
            </a:r>
            <a:r>
              <a:rPr lang="ro-RO" sz="2400" dirty="0"/>
              <a:t> absolvit al </a:t>
            </a:r>
            <a:r>
              <a:rPr lang="ro-RO" sz="2400" dirty="0" err="1"/>
              <a:t>populaţiei</a:t>
            </a:r>
            <a:r>
              <a:rPr lang="ro-RO" sz="2400" dirty="0"/>
              <a:t>.</a:t>
            </a:r>
          </a:p>
          <a:p>
            <a:pPr algn="just">
              <a:lnSpc>
                <a:spcPct val="100000"/>
              </a:lnSpc>
            </a:pPr>
            <a:r>
              <a:rPr lang="ro-RO" sz="2400" dirty="0"/>
              <a:t>Aplicarea ISCED </a:t>
            </a:r>
            <a:r>
              <a:rPr lang="ro-RO" sz="2400" dirty="0" err="1"/>
              <a:t>înlesneşte</a:t>
            </a:r>
            <a:r>
              <a:rPr lang="ro-RO" sz="2400" dirty="0"/>
              <a:t> transformarea statisticilor detaliate ale </a:t>
            </a:r>
            <a:r>
              <a:rPr lang="ro-RO" sz="2400" dirty="0" err="1"/>
              <a:t>învăţământului</a:t>
            </a:r>
            <a:r>
              <a:rPr lang="ro-RO" sz="2400" dirty="0"/>
              <a:t> </a:t>
            </a:r>
            <a:r>
              <a:rPr lang="ro-RO" sz="2400" dirty="0" err="1"/>
              <a:t>naţional</a:t>
            </a:r>
            <a:r>
              <a:rPr lang="ro-RO" sz="2400" dirty="0"/>
              <a:t> referitoare la </a:t>
            </a:r>
            <a:r>
              <a:rPr lang="ro-RO" sz="2400" dirty="0" err="1"/>
              <a:t>participanţi</a:t>
            </a:r>
            <a:r>
              <a:rPr lang="ro-RO" sz="2400" dirty="0"/>
              <a:t>, furnizori </a:t>
            </a:r>
            <a:r>
              <a:rPr lang="ro-RO" sz="2400" dirty="0" err="1"/>
              <a:t>şi</a:t>
            </a:r>
            <a:r>
              <a:rPr lang="ro-RO" sz="2400" dirty="0"/>
              <a:t> sponsori ai </a:t>
            </a:r>
            <a:r>
              <a:rPr lang="ro-RO" sz="2400" dirty="0" err="1"/>
              <a:t>educaţiei</a:t>
            </a:r>
            <a:r>
              <a:rPr lang="ro-RO" sz="2400" dirty="0"/>
              <a:t>, compilate pe baza conceptelor </a:t>
            </a:r>
            <a:r>
              <a:rPr lang="ro-RO" sz="2400" dirty="0" err="1"/>
              <a:t>şi</a:t>
            </a:r>
            <a:r>
              <a:rPr lang="ro-RO" sz="2400" dirty="0"/>
              <a:t> </a:t>
            </a:r>
            <a:r>
              <a:rPr lang="ro-RO" sz="2400" dirty="0" err="1"/>
              <a:t>definiţiilor</a:t>
            </a:r>
            <a:r>
              <a:rPr lang="ro-RO" sz="2400" dirty="0"/>
              <a:t> </a:t>
            </a:r>
            <a:r>
              <a:rPr lang="ro-RO" sz="2400" dirty="0" err="1"/>
              <a:t>naţionale</a:t>
            </a:r>
            <a:r>
              <a:rPr lang="ro-RO" sz="2400" dirty="0"/>
              <a:t>, în categorii agregate care pot fi comparate </a:t>
            </a:r>
            <a:r>
              <a:rPr lang="ro-RO" sz="2400" dirty="0" err="1"/>
              <a:t>şi</a:t>
            </a:r>
            <a:r>
              <a:rPr lang="ro-RO" sz="2400" dirty="0"/>
              <a:t> interpretate la nivel </a:t>
            </a:r>
            <a:r>
              <a:rPr lang="ro-RO" sz="2400" dirty="0" err="1"/>
              <a:t>internaţional</a:t>
            </a:r>
            <a:r>
              <a:rPr lang="ro-RO" sz="2400" dirty="0"/>
              <a:t>.</a:t>
            </a:r>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58851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649" y="954658"/>
            <a:ext cx="9406641" cy="882770"/>
          </a:xfrm>
        </p:spPr>
        <p:txBody>
          <a:bodyPr>
            <a:noAutofit/>
          </a:bodyPr>
          <a:lstStyle/>
          <a:p>
            <a:pPr algn="ctr"/>
            <a:r>
              <a:rPr lang="ro-RO" sz="2800" b="1" dirty="0" smtClean="0"/>
              <a:t>CLASIFICAREA INTERNAȚIONALĂ STANDARD A EDUCAȚIEI: </a:t>
            </a:r>
            <a:br>
              <a:rPr lang="ro-RO" sz="2800" b="1" dirty="0" smtClean="0"/>
            </a:br>
            <a:r>
              <a:rPr lang="ro-RO" sz="2800" b="1" dirty="0" smtClean="0"/>
              <a:t>DOMENIILE EDUCAȚIE ȘI FORMARE 2013 (ISCED-F)</a:t>
            </a:r>
            <a:endParaRPr lang="en-US" sz="2800" b="1" dirty="0"/>
          </a:p>
        </p:txBody>
      </p:sp>
      <p:sp>
        <p:nvSpPr>
          <p:cNvPr id="3" name="Content Placeholder 2"/>
          <p:cNvSpPr>
            <a:spLocks noGrp="1"/>
          </p:cNvSpPr>
          <p:nvPr>
            <p:ph idx="1"/>
          </p:nvPr>
        </p:nvSpPr>
        <p:spPr>
          <a:xfrm>
            <a:off x="746648" y="2134778"/>
            <a:ext cx="10194067" cy="4131110"/>
          </a:xfrm>
        </p:spPr>
        <p:txBody>
          <a:bodyPr>
            <a:noAutofit/>
          </a:bodyPr>
          <a:lstStyle/>
          <a:p>
            <a:pPr algn="just">
              <a:lnSpc>
                <a:spcPct val="100000"/>
              </a:lnSpc>
            </a:pPr>
            <a:r>
              <a:rPr lang="en-US" sz="2100" dirty="0" err="1" smtClean="0"/>
              <a:t>Domeniile</a:t>
            </a:r>
            <a:r>
              <a:rPr lang="en-US" sz="2100" dirty="0" smtClean="0"/>
              <a:t> </a:t>
            </a:r>
            <a:r>
              <a:rPr lang="en-US" sz="2100" dirty="0" err="1"/>
              <a:t>detaliate</a:t>
            </a:r>
            <a:r>
              <a:rPr lang="en-US" sz="2100" dirty="0"/>
              <a:t> ale </a:t>
            </a:r>
            <a:r>
              <a:rPr lang="en-US" sz="2100" dirty="0" smtClean="0"/>
              <a:t>ISCED </a:t>
            </a:r>
            <a:r>
              <a:rPr lang="en-US" sz="2100" dirty="0" err="1"/>
              <a:t>sunt</a:t>
            </a:r>
            <a:r>
              <a:rPr lang="en-US" sz="2100" dirty="0"/>
              <a:t> </a:t>
            </a:r>
            <a:r>
              <a:rPr lang="en-US" sz="2100" u="sng" dirty="0" err="1"/>
              <a:t>destinate</a:t>
            </a:r>
            <a:r>
              <a:rPr lang="en-US" sz="2100" u="sng" dirty="0"/>
              <a:t> </a:t>
            </a:r>
            <a:r>
              <a:rPr lang="en-US" sz="2100" u="sng" dirty="0" err="1"/>
              <a:t>în</a:t>
            </a:r>
            <a:r>
              <a:rPr lang="en-US" sz="2100" u="sng" dirty="0"/>
              <a:t> principal </a:t>
            </a:r>
            <a:r>
              <a:rPr lang="en-US" sz="2100" u="sng" dirty="0" err="1"/>
              <a:t>utilizării</a:t>
            </a:r>
            <a:r>
              <a:rPr lang="en-US" sz="2100" u="sng" dirty="0"/>
              <a:t> </a:t>
            </a:r>
            <a:r>
              <a:rPr lang="en-US" sz="2100" u="sng" dirty="0" err="1"/>
              <a:t>pentru</a:t>
            </a:r>
            <a:r>
              <a:rPr lang="en-US" sz="2100" u="sng" dirty="0"/>
              <a:t> </a:t>
            </a:r>
            <a:r>
              <a:rPr lang="en-US" sz="2100" u="sng" dirty="0" err="1"/>
              <a:t>nivelul</a:t>
            </a:r>
            <a:r>
              <a:rPr lang="en-US" sz="2100" u="sng" dirty="0"/>
              <a:t> </a:t>
            </a:r>
            <a:r>
              <a:rPr lang="en-US" sz="2100" u="sng" dirty="0" err="1"/>
              <a:t>învățământului</a:t>
            </a:r>
            <a:r>
              <a:rPr lang="en-US" sz="2100" u="sng" dirty="0"/>
              <a:t> superior, </a:t>
            </a:r>
            <a:r>
              <a:rPr lang="en-US" sz="2100" dirty="0" err="1"/>
              <a:t>precum</a:t>
            </a:r>
            <a:r>
              <a:rPr lang="en-US" sz="2100" dirty="0"/>
              <a:t> </a:t>
            </a:r>
            <a:r>
              <a:rPr lang="en-US" sz="2100" dirty="0" err="1"/>
              <a:t>și</a:t>
            </a:r>
            <a:r>
              <a:rPr lang="en-US" sz="2100" dirty="0"/>
              <a:t> </a:t>
            </a:r>
            <a:r>
              <a:rPr lang="en-US" sz="2100" dirty="0" err="1"/>
              <a:t>pentru</a:t>
            </a:r>
            <a:r>
              <a:rPr lang="en-US" sz="2100" dirty="0"/>
              <a:t> </a:t>
            </a:r>
            <a:r>
              <a:rPr lang="en-US" sz="2100" dirty="0" err="1"/>
              <a:t>programele</a:t>
            </a:r>
            <a:r>
              <a:rPr lang="en-US" sz="2100" dirty="0"/>
              <a:t> de </a:t>
            </a:r>
            <a:r>
              <a:rPr lang="en-US" sz="2100" dirty="0" err="1"/>
              <a:t>educație</a:t>
            </a:r>
            <a:r>
              <a:rPr lang="en-US" sz="2100" dirty="0"/>
              <a:t> </a:t>
            </a:r>
            <a:r>
              <a:rPr lang="en-US" sz="2100" dirty="0" err="1"/>
              <a:t>și</a:t>
            </a:r>
            <a:r>
              <a:rPr lang="en-US" sz="2100" dirty="0"/>
              <a:t> </a:t>
            </a:r>
            <a:r>
              <a:rPr lang="en-US" sz="2100" dirty="0" err="1"/>
              <a:t>formare</a:t>
            </a:r>
            <a:r>
              <a:rPr lang="en-US" sz="2100" dirty="0"/>
              <a:t> </a:t>
            </a:r>
            <a:r>
              <a:rPr lang="en-US" sz="2100" dirty="0" err="1"/>
              <a:t>profesională</a:t>
            </a:r>
            <a:r>
              <a:rPr lang="en-US" sz="2100" dirty="0"/>
              <a:t> </a:t>
            </a:r>
            <a:r>
              <a:rPr lang="en-US" sz="2100" dirty="0" err="1"/>
              <a:t>și</a:t>
            </a:r>
            <a:r>
              <a:rPr lang="en-US" sz="2100" dirty="0"/>
              <a:t> </a:t>
            </a:r>
            <a:r>
              <a:rPr lang="en-US" sz="2100" dirty="0" err="1"/>
              <a:t>pentru</a:t>
            </a:r>
            <a:r>
              <a:rPr lang="en-US" sz="2100" dirty="0"/>
              <a:t> </a:t>
            </a:r>
            <a:r>
              <a:rPr lang="en-US" sz="2100" dirty="0" err="1"/>
              <a:t>calificările</a:t>
            </a:r>
            <a:r>
              <a:rPr lang="en-US" sz="2100" dirty="0"/>
              <a:t> </a:t>
            </a:r>
            <a:r>
              <a:rPr lang="en-US" sz="2100" dirty="0" err="1"/>
              <a:t>corespunzătoare</a:t>
            </a:r>
            <a:r>
              <a:rPr lang="en-US" sz="2100" dirty="0"/>
              <a:t> </a:t>
            </a:r>
            <a:r>
              <a:rPr lang="en-US" sz="2100" dirty="0" err="1"/>
              <a:t>învățământului</a:t>
            </a:r>
            <a:r>
              <a:rPr lang="en-US" sz="2100" dirty="0"/>
              <a:t> </a:t>
            </a:r>
            <a:r>
              <a:rPr lang="en-US" sz="2100" dirty="0" err="1"/>
              <a:t>secundar</a:t>
            </a:r>
            <a:r>
              <a:rPr lang="en-US" sz="2100" dirty="0"/>
              <a:t> </a:t>
            </a:r>
            <a:r>
              <a:rPr lang="en-US" sz="2100" dirty="0" err="1"/>
              <a:t>și</a:t>
            </a:r>
            <a:r>
              <a:rPr lang="en-US" sz="2100" dirty="0"/>
              <a:t> </a:t>
            </a:r>
            <a:r>
              <a:rPr lang="en-US" sz="2100" dirty="0" err="1"/>
              <a:t>postliceal</a:t>
            </a:r>
            <a:r>
              <a:rPr lang="en-US" sz="2100" dirty="0"/>
              <a:t> </a:t>
            </a:r>
            <a:r>
              <a:rPr lang="en-US" sz="2100" dirty="0" err="1"/>
              <a:t>neuniversitar</a:t>
            </a:r>
            <a:r>
              <a:rPr lang="en-US" sz="2100" dirty="0"/>
              <a:t>.</a:t>
            </a:r>
          </a:p>
          <a:p>
            <a:pPr algn="just">
              <a:lnSpc>
                <a:spcPct val="100000"/>
              </a:lnSpc>
            </a:pPr>
            <a:r>
              <a:rPr lang="en-US" sz="2100" dirty="0" smtClean="0"/>
              <a:t>Periodic </a:t>
            </a:r>
            <a:r>
              <a:rPr lang="en-US" sz="2100" dirty="0" err="1"/>
              <a:t>cadrul</a:t>
            </a:r>
            <a:r>
              <a:rPr lang="en-US" sz="2100" dirty="0"/>
              <a:t> </a:t>
            </a:r>
            <a:r>
              <a:rPr lang="en-US" sz="2100" dirty="0" err="1"/>
              <a:t>este</a:t>
            </a:r>
            <a:r>
              <a:rPr lang="en-US" sz="2100" dirty="0"/>
              <a:t> </a:t>
            </a:r>
            <a:r>
              <a:rPr lang="en-US" sz="2100" dirty="0" err="1"/>
              <a:t>actualizat</a:t>
            </a:r>
            <a:r>
              <a:rPr lang="en-US" sz="2100" dirty="0"/>
              <a:t> </a:t>
            </a:r>
            <a:r>
              <a:rPr lang="en-US" sz="2100" dirty="0" err="1"/>
              <a:t>pentru</a:t>
            </a:r>
            <a:r>
              <a:rPr lang="en-US" sz="2100" dirty="0"/>
              <a:t> a </a:t>
            </a:r>
            <a:r>
              <a:rPr lang="en-US" sz="2100" dirty="0" err="1"/>
              <a:t>prinde</a:t>
            </a:r>
            <a:r>
              <a:rPr lang="en-US" sz="2100" dirty="0"/>
              <a:t> </a:t>
            </a:r>
            <a:r>
              <a:rPr lang="en-US" sz="2100" dirty="0" err="1"/>
              <a:t>mai</a:t>
            </a:r>
            <a:r>
              <a:rPr lang="en-US" sz="2100" dirty="0"/>
              <a:t> bine </a:t>
            </a:r>
            <a:r>
              <a:rPr lang="en-US" sz="2100" dirty="0" err="1"/>
              <a:t>evoluţiile</a:t>
            </a:r>
            <a:r>
              <a:rPr lang="en-US" sz="2100" dirty="0"/>
              <a:t> </a:t>
            </a:r>
            <a:r>
              <a:rPr lang="en-US" sz="2100" dirty="0" err="1"/>
              <a:t>înregistrate</a:t>
            </a:r>
            <a:r>
              <a:rPr lang="en-US" sz="2100" dirty="0"/>
              <a:t> de </a:t>
            </a:r>
            <a:r>
              <a:rPr lang="en-US" sz="2100" dirty="0" err="1"/>
              <a:t>sistemele</a:t>
            </a:r>
            <a:r>
              <a:rPr lang="en-US" sz="2100" dirty="0"/>
              <a:t> de </a:t>
            </a:r>
            <a:r>
              <a:rPr lang="en-US" sz="2100" dirty="0" err="1"/>
              <a:t>educaţie</a:t>
            </a:r>
            <a:r>
              <a:rPr lang="en-US" sz="2100" dirty="0"/>
              <a:t> din </a:t>
            </a:r>
            <a:r>
              <a:rPr lang="en-US" sz="2100" dirty="0" err="1"/>
              <a:t>întreaga</a:t>
            </a:r>
            <a:r>
              <a:rPr lang="en-US" sz="2100" dirty="0"/>
              <a:t> </a:t>
            </a:r>
            <a:r>
              <a:rPr lang="en-US" sz="2100" dirty="0" err="1" smtClean="0"/>
              <a:t>lume</a:t>
            </a:r>
            <a:r>
              <a:rPr lang="ro-RO" sz="2100" dirty="0" smtClean="0"/>
              <a:t>. </a:t>
            </a:r>
          </a:p>
          <a:p>
            <a:pPr lvl="1" algn="just">
              <a:lnSpc>
                <a:spcPct val="100000"/>
              </a:lnSpc>
            </a:pPr>
            <a:r>
              <a:rPr lang="ro-RO" sz="2100" dirty="0" smtClean="0"/>
              <a:t>ISCED-F 2013 este o clasificare a domeniilor educației care acompaniază ISCED 2011. Este implementată în colectarea datelor statistice la nivel UE din 2016. ISCED 2013 conține 11 domenii largi (2 cifre), 29 domenii restrânse (3 cifre) și aproximativ 80 domenii detaliate (4 cifre).  </a:t>
            </a:r>
          </a:p>
          <a:p>
            <a:pPr lvl="2" algn="just">
              <a:lnSpc>
                <a:spcPct val="100000"/>
              </a:lnSpc>
            </a:pPr>
            <a:r>
              <a:rPr lang="ro-RO" sz="2100" dirty="0" smtClean="0"/>
              <a:t>ISCED 2011, pe care o acompaniază ISCED 2013, este atât o </a:t>
            </a:r>
            <a:r>
              <a:rPr lang="ro-RO" sz="2100" dirty="0" smtClean="0">
                <a:solidFill>
                  <a:srgbClr val="FF0000"/>
                </a:solidFill>
              </a:rPr>
              <a:t>clasificare a programelor educaționale</a:t>
            </a:r>
            <a:r>
              <a:rPr lang="ro-RO" sz="2100" dirty="0" smtClean="0"/>
              <a:t>, cât și o clasificare </a:t>
            </a:r>
            <a:r>
              <a:rPr lang="ro-RO" sz="2100" dirty="0" smtClean="0">
                <a:solidFill>
                  <a:srgbClr val="FF0000"/>
                </a:solidFill>
              </a:rPr>
              <a:t>a nivelului de educație dobândit</a:t>
            </a:r>
            <a:r>
              <a:rPr lang="ro-RO" sz="2100" dirty="0" smtClean="0"/>
              <a:t> în termeni de </a:t>
            </a:r>
            <a:r>
              <a:rPr lang="ro-RO" sz="2100" dirty="0" smtClean="0">
                <a:solidFill>
                  <a:srgbClr val="FF0000"/>
                </a:solidFill>
              </a:rPr>
              <a:t>calificare</a:t>
            </a:r>
            <a:r>
              <a:rPr lang="ro-RO" sz="2100" dirty="0" smtClean="0"/>
              <a:t> rezultată din programele de educație formală. </a:t>
            </a:r>
            <a:r>
              <a:rPr lang="en-US" sz="1800" dirty="0"/>
              <a:t> </a:t>
            </a:r>
            <a:endParaRPr lang="en-US" sz="1800" dirty="0" smtClean="0"/>
          </a:p>
        </p:txBody>
      </p:sp>
      <p:sp>
        <p:nvSpPr>
          <p:cNvPr id="5" name="Slide Number Placeholder 3"/>
          <p:cNvSpPr txBox="1">
            <a:spLocks/>
          </p:cNvSpPr>
          <p:nvPr/>
        </p:nvSpPr>
        <p:spPr>
          <a:xfrm>
            <a:off x="8720730" y="63806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9E50D555-AD09-4184-8F27-884809BFB095}" type="slidenum">
              <a:rPr lang="en-US" sz="900" smtClean="0">
                <a:solidFill>
                  <a:srgbClr val="5FCBEF"/>
                </a:solidFill>
                <a:latin typeface="Trebuchet MS" panose="020B0603020202020204"/>
              </a:rPr>
              <a:pPr>
                <a:defRPr/>
              </a:pPr>
              <a:t>11</a:t>
            </a:fld>
            <a:endParaRPr lang="en-US" sz="900">
              <a:solidFill>
                <a:srgbClr val="5FCBEF"/>
              </a:solidFill>
              <a:latin typeface="Trebuchet MS" panose="020B0603020202020204"/>
            </a:endParaRPr>
          </a:p>
        </p:txBody>
      </p:sp>
    </p:spTree>
    <p:extLst>
      <p:ext uri="{BB962C8B-B14F-4D97-AF65-F5344CB8AC3E}">
        <p14:creationId xmlns:p14="http://schemas.microsoft.com/office/powerpoint/2010/main" val="520476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322" y="1295127"/>
            <a:ext cx="10018713" cy="708455"/>
          </a:xfrm>
        </p:spPr>
        <p:txBody>
          <a:bodyPr>
            <a:normAutofit/>
          </a:bodyPr>
          <a:lstStyle/>
          <a:p>
            <a:pPr algn="ctr"/>
            <a:r>
              <a:rPr lang="en-US" sz="4000" dirty="0" smtClean="0"/>
              <a:t>ROLUL ISCED </a:t>
            </a:r>
            <a:r>
              <a:rPr lang="ro-RO" sz="4000" dirty="0" smtClean="0"/>
              <a:t>Î</a:t>
            </a:r>
            <a:r>
              <a:rPr lang="en-US" sz="4000" dirty="0" smtClean="0"/>
              <a:t>N SISTEMUL DE EDUCA</a:t>
            </a:r>
            <a:r>
              <a:rPr lang="ro-RO" sz="4000" dirty="0" smtClean="0"/>
              <a:t>Ț</a:t>
            </a:r>
            <a:r>
              <a:rPr lang="en-US" sz="4000" dirty="0" smtClean="0"/>
              <a:t>IE </a:t>
            </a:r>
            <a:endParaRPr lang="en-US" sz="4000" dirty="0"/>
          </a:p>
        </p:txBody>
      </p:sp>
      <p:sp>
        <p:nvSpPr>
          <p:cNvPr id="3" name="Content Placeholder 2"/>
          <p:cNvSpPr>
            <a:spLocks noGrp="1"/>
          </p:cNvSpPr>
          <p:nvPr>
            <p:ph idx="1"/>
          </p:nvPr>
        </p:nvSpPr>
        <p:spPr>
          <a:xfrm>
            <a:off x="846826" y="2964312"/>
            <a:ext cx="10515600" cy="2547967"/>
          </a:xfrm>
        </p:spPr>
        <p:txBody>
          <a:bodyPr>
            <a:normAutofit lnSpcReduction="10000"/>
          </a:bodyPr>
          <a:lstStyle/>
          <a:p>
            <a:pPr algn="just">
              <a:lnSpc>
                <a:spcPct val="100000"/>
              </a:lnSpc>
            </a:pPr>
            <a:r>
              <a:rPr lang="en-US" dirty="0" err="1" smtClean="0"/>
              <a:t>Comparabilitate</a:t>
            </a:r>
            <a:r>
              <a:rPr lang="en-US" dirty="0" smtClean="0"/>
              <a:t> </a:t>
            </a:r>
          </a:p>
          <a:p>
            <a:pPr algn="just">
              <a:lnSpc>
                <a:spcPct val="100000"/>
              </a:lnSpc>
            </a:pPr>
            <a:r>
              <a:rPr lang="en-US" dirty="0" err="1" smtClean="0"/>
              <a:t>Recunoa</a:t>
            </a:r>
            <a:r>
              <a:rPr lang="ro-RO" dirty="0" smtClean="0"/>
              <a:t>ș</a:t>
            </a:r>
            <a:r>
              <a:rPr lang="en-US" dirty="0" err="1" smtClean="0"/>
              <a:t>terea</a:t>
            </a:r>
            <a:r>
              <a:rPr lang="en-US" dirty="0" smtClean="0"/>
              <a:t> </a:t>
            </a:r>
            <a:r>
              <a:rPr lang="en-US" dirty="0" err="1" smtClean="0"/>
              <a:t>calific</a:t>
            </a:r>
            <a:r>
              <a:rPr lang="ro-RO" dirty="0" smtClean="0"/>
              <a:t>ă</a:t>
            </a:r>
            <a:r>
              <a:rPr lang="en-US" dirty="0" err="1" smtClean="0"/>
              <a:t>rilor</a:t>
            </a:r>
            <a:r>
              <a:rPr lang="en-US" dirty="0" smtClean="0"/>
              <a:t> –</a:t>
            </a:r>
            <a:r>
              <a:rPr lang="ro-RO" dirty="0" smtClean="0"/>
              <a:t> R</a:t>
            </a:r>
            <a:r>
              <a:rPr lang="en-US" dirty="0" err="1" smtClean="0"/>
              <a:t>ecomandare</a:t>
            </a:r>
            <a:r>
              <a:rPr lang="en-US" dirty="0" smtClean="0"/>
              <a:t> UE 2018</a:t>
            </a:r>
          </a:p>
          <a:p>
            <a:pPr algn="just">
              <a:lnSpc>
                <a:spcPct val="100000"/>
              </a:lnSpc>
            </a:pPr>
            <a:r>
              <a:rPr lang="en-US" dirty="0" err="1" smtClean="0"/>
              <a:t>Raportare</a:t>
            </a:r>
            <a:r>
              <a:rPr lang="en-US" dirty="0" smtClean="0"/>
              <a:t> statistic</a:t>
            </a:r>
            <a:r>
              <a:rPr lang="ro-RO" dirty="0" smtClean="0"/>
              <a:t>ă</a:t>
            </a:r>
            <a:r>
              <a:rPr lang="en-US" dirty="0" smtClean="0"/>
              <a:t> a </a:t>
            </a:r>
            <a:r>
              <a:rPr lang="en-US" dirty="0" err="1" smtClean="0"/>
              <a:t>universit</a:t>
            </a:r>
            <a:r>
              <a:rPr lang="ro-RO" dirty="0" err="1" smtClean="0"/>
              <a:t>ăț</a:t>
            </a:r>
            <a:r>
              <a:rPr lang="en-US" dirty="0" err="1" smtClean="0"/>
              <a:t>ilor</a:t>
            </a:r>
            <a:r>
              <a:rPr lang="en-US" dirty="0" smtClean="0"/>
              <a:t> c</a:t>
            </a:r>
            <a:r>
              <a:rPr lang="ro-RO" dirty="0" smtClean="0"/>
              <a:t>ă</a:t>
            </a:r>
            <a:r>
              <a:rPr lang="en-US" dirty="0" err="1" smtClean="0"/>
              <a:t>tre</a:t>
            </a:r>
            <a:r>
              <a:rPr lang="en-US" dirty="0" smtClean="0"/>
              <a:t> MEN </a:t>
            </a:r>
          </a:p>
          <a:p>
            <a:pPr algn="just">
              <a:lnSpc>
                <a:spcPct val="100000"/>
              </a:lnSpc>
            </a:pPr>
            <a:r>
              <a:rPr lang="en-US" dirty="0" err="1" smtClean="0"/>
              <a:t>Raportare</a:t>
            </a:r>
            <a:r>
              <a:rPr lang="en-US" dirty="0" smtClean="0"/>
              <a:t> statistic</a:t>
            </a:r>
            <a:r>
              <a:rPr lang="ro-RO" dirty="0" smtClean="0"/>
              <a:t>ă</a:t>
            </a:r>
            <a:r>
              <a:rPr lang="en-US" dirty="0" smtClean="0"/>
              <a:t> a Rom</a:t>
            </a:r>
            <a:r>
              <a:rPr lang="ro-RO" dirty="0" smtClean="0"/>
              <a:t>â</a:t>
            </a:r>
            <a:r>
              <a:rPr lang="en-US" dirty="0" err="1" smtClean="0"/>
              <a:t>niei</a:t>
            </a:r>
            <a:r>
              <a:rPr lang="en-US" dirty="0" smtClean="0"/>
              <a:t> la CE </a:t>
            </a:r>
            <a:r>
              <a:rPr lang="ro-RO" dirty="0" smtClean="0"/>
              <a:t>ș</a:t>
            </a:r>
            <a:r>
              <a:rPr lang="en-US" dirty="0" err="1" smtClean="0"/>
              <a:t>i</a:t>
            </a:r>
            <a:r>
              <a:rPr lang="en-US" dirty="0" smtClean="0"/>
              <a:t> UNESCO –</a:t>
            </a:r>
            <a:r>
              <a:rPr lang="ro-RO" dirty="0" smtClean="0"/>
              <a:t> R</a:t>
            </a:r>
            <a:r>
              <a:rPr lang="en-US" dirty="0" smtClean="0"/>
              <a:t>e</a:t>
            </a:r>
            <a:r>
              <a:rPr lang="ro-RO" dirty="0" err="1" smtClean="0"/>
              <a:t>gulament</a:t>
            </a:r>
            <a:r>
              <a:rPr lang="ro-RO" dirty="0" smtClean="0"/>
              <a:t> </a:t>
            </a:r>
            <a:r>
              <a:rPr lang="en-US" dirty="0" smtClean="0"/>
              <a:t>UE 2013</a:t>
            </a:r>
            <a:endParaRPr lang="en-US" dirty="0"/>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6270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1349" y="724822"/>
            <a:ext cx="8596668" cy="1320800"/>
          </a:xfrm>
        </p:spPr>
        <p:txBody>
          <a:bodyPr/>
          <a:lstStyle/>
          <a:p>
            <a:pPr algn="ctr"/>
            <a:r>
              <a:rPr lang="ro-RO" dirty="0" smtClean="0"/>
              <a:t>NIVELURILE ISCED - 201</a:t>
            </a:r>
            <a:r>
              <a:rPr lang="en-US" dirty="0" smtClean="0"/>
              <a:t>3</a:t>
            </a:r>
            <a:endParaRPr lang="en-US" dirty="0"/>
          </a:p>
        </p:txBody>
      </p:sp>
      <p:sp>
        <p:nvSpPr>
          <p:cNvPr id="3" name="Content Placeholder 2"/>
          <p:cNvSpPr>
            <a:spLocks noGrp="1"/>
          </p:cNvSpPr>
          <p:nvPr>
            <p:ph sz="half" idx="1"/>
          </p:nvPr>
        </p:nvSpPr>
        <p:spPr>
          <a:xfrm>
            <a:off x="996511" y="2045622"/>
            <a:ext cx="9131506" cy="4095750"/>
          </a:xfrm>
        </p:spPr>
        <p:txBody>
          <a:bodyPr>
            <a:normAutofit fontScale="85000" lnSpcReduction="20000"/>
          </a:bodyPr>
          <a:lstStyle/>
          <a:p>
            <a:pPr algn="just"/>
            <a:r>
              <a:rPr lang="es-ES" dirty="0"/>
              <a:t>ISCED nivel 0 – </a:t>
            </a:r>
            <a:r>
              <a:rPr lang="es-ES" dirty="0" err="1"/>
              <a:t>Educaţia</a:t>
            </a:r>
            <a:r>
              <a:rPr lang="es-ES" dirty="0"/>
              <a:t> </a:t>
            </a:r>
            <a:r>
              <a:rPr lang="es-ES" dirty="0" err="1" smtClean="0"/>
              <a:t>timpurie</a:t>
            </a:r>
            <a:endParaRPr lang="ro-RO" dirty="0" smtClean="0"/>
          </a:p>
          <a:p>
            <a:pPr algn="just"/>
            <a:r>
              <a:rPr lang="en-US" dirty="0" smtClean="0"/>
              <a:t>ISCED </a:t>
            </a:r>
            <a:r>
              <a:rPr lang="en-US" dirty="0" err="1"/>
              <a:t>nivel</a:t>
            </a:r>
            <a:r>
              <a:rPr lang="en-US" dirty="0"/>
              <a:t> 1 – </a:t>
            </a:r>
            <a:r>
              <a:rPr lang="en-US" dirty="0" err="1"/>
              <a:t>Învăţământ</a:t>
            </a:r>
            <a:r>
              <a:rPr lang="en-US" dirty="0"/>
              <a:t> </a:t>
            </a:r>
            <a:r>
              <a:rPr lang="en-US" dirty="0" err="1" smtClean="0"/>
              <a:t>primar</a:t>
            </a:r>
            <a:endParaRPr lang="ro-RO" dirty="0" smtClean="0"/>
          </a:p>
          <a:p>
            <a:pPr algn="just"/>
            <a:r>
              <a:rPr lang="en-US" dirty="0" smtClean="0"/>
              <a:t>ISCED </a:t>
            </a:r>
            <a:r>
              <a:rPr lang="en-US" dirty="0" err="1"/>
              <a:t>nivel</a:t>
            </a:r>
            <a:r>
              <a:rPr lang="en-US" dirty="0"/>
              <a:t> 2 – </a:t>
            </a:r>
            <a:r>
              <a:rPr lang="en-US" dirty="0" err="1"/>
              <a:t>Învăţământ</a:t>
            </a:r>
            <a:r>
              <a:rPr lang="en-US" dirty="0"/>
              <a:t> </a:t>
            </a:r>
            <a:r>
              <a:rPr lang="en-US" dirty="0" err="1" smtClean="0"/>
              <a:t>gimnazial</a:t>
            </a:r>
            <a:endParaRPr lang="en-US" dirty="0"/>
          </a:p>
          <a:p>
            <a:pPr algn="just"/>
            <a:r>
              <a:rPr lang="en-US" dirty="0"/>
              <a:t>ISCED </a:t>
            </a:r>
            <a:r>
              <a:rPr lang="en-US" dirty="0" err="1"/>
              <a:t>nivel</a:t>
            </a:r>
            <a:r>
              <a:rPr lang="en-US" dirty="0"/>
              <a:t> 3 – </a:t>
            </a:r>
            <a:r>
              <a:rPr lang="en-US" dirty="0" err="1"/>
              <a:t>Învăţământ</a:t>
            </a:r>
            <a:r>
              <a:rPr lang="en-US" dirty="0"/>
              <a:t> </a:t>
            </a:r>
            <a:r>
              <a:rPr lang="en-US" dirty="0" err="1" smtClean="0"/>
              <a:t>liceal</a:t>
            </a:r>
            <a:endParaRPr lang="en-US" dirty="0"/>
          </a:p>
          <a:p>
            <a:pPr algn="just"/>
            <a:r>
              <a:rPr lang="en-US" dirty="0"/>
              <a:t>ISCED </a:t>
            </a:r>
            <a:r>
              <a:rPr lang="en-US" dirty="0" err="1"/>
              <a:t>nivel</a:t>
            </a:r>
            <a:r>
              <a:rPr lang="en-US" dirty="0"/>
              <a:t> 4 – </a:t>
            </a:r>
            <a:r>
              <a:rPr lang="en-US" dirty="0" err="1"/>
              <a:t>Învăţământ</a:t>
            </a:r>
            <a:r>
              <a:rPr lang="en-US" dirty="0"/>
              <a:t> </a:t>
            </a:r>
            <a:r>
              <a:rPr lang="en-US" dirty="0" err="1" smtClean="0"/>
              <a:t>postliceal</a:t>
            </a:r>
            <a:endParaRPr lang="en-US" dirty="0"/>
          </a:p>
          <a:p>
            <a:pPr marL="0" indent="0" algn="just">
              <a:lnSpc>
                <a:spcPct val="120000"/>
              </a:lnSpc>
              <a:buNone/>
            </a:pPr>
            <a:r>
              <a:rPr lang="en-US" u="sng" dirty="0" err="1"/>
              <a:t>Învăţământ</a:t>
            </a:r>
            <a:r>
              <a:rPr lang="en-US" u="sng" dirty="0"/>
              <a:t> </a:t>
            </a:r>
            <a:r>
              <a:rPr lang="en-US" u="sng" dirty="0" smtClean="0"/>
              <a:t>superior</a:t>
            </a:r>
            <a:endParaRPr lang="ro-RO" u="sng" dirty="0" smtClean="0"/>
          </a:p>
          <a:p>
            <a:pPr algn="just"/>
            <a:r>
              <a:rPr lang="en-US" dirty="0" smtClean="0"/>
              <a:t>ISCED </a:t>
            </a:r>
            <a:r>
              <a:rPr lang="en-US" dirty="0" err="1"/>
              <a:t>nivel</a:t>
            </a:r>
            <a:r>
              <a:rPr lang="en-US" dirty="0"/>
              <a:t> 5 – </a:t>
            </a:r>
            <a:r>
              <a:rPr lang="en-US" dirty="0" err="1"/>
              <a:t>Învăţământ</a:t>
            </a:r>
            <a:r>
              <a:rPr lang="en-US" dirty="0"/>
              <a:t> superior de </a:t>
            </a:r>
            <a:r>
              <a:rPr lang="en-US" dirty="0" err="1"/>
              <a:t>scurtă</a:t>
            </a:r>
            <a:r>
              <a:rPr lang="en-US" dirty="0"/>
              <a:t> </a:t>
            </a:r>
            <a:r>
              <a:rPr lang="en-US" dirty="0" err="1"/>
              <a:t>durată</a:t>
            </a:r>
            <a:r>
              <a:rPr lang="en-US" dirty="0"/>
              <a:t> </a:t>
            </a:r>
            <a:endParaRPr lang="ro-RO" dirty="0" smtClean="0"/>
          </a:p>
          <a:p>
            <a:pPr algn="just"/>
            <a:r>
              <a:rPr lang="en-US" dirty="0" smtClean="0"/>
              <a:t>ISCED </a:t>
            </a:r>
            <a:r>
              <a:rPr lang="en-US" dirty="0" err="1"/>
              <a:t>nivel</a:t>
            </a:r>
            <a:r>
              <a:rPr lang="en-US" dirty="0"/>
              <a:t> 6 – </a:t>
            </a:r>
            <a:r>
              <a:rPr lang="en-US" dirty="0" err="1"/>
              <a:t>Licenţă</a:t>
            </a:r>
            <a:r>
              <a:rPr lang="en-US" dirty="0"/>
              <a:t> </a:t>
            </a:r>
            <a:r>
              <a:rPr lang="en-US" dirty="0" err="1"/>
              <a:t>sau</a:t>
            </a:r>
            <a:r>
              <a:rPr lang="en-US" dirty="0"/>
              <a:t> </a:t>
            </a:r>
            <a:r>
              <a:rPr lang="en-US" dirty="0" err="1"/>
              <a:t>nivel</a:t>
            </a:r>
            <a:r>
              <a:rPr lang="en-US" dirty="0"/>
              <a:t> </a:t>
            </a:r>
            <a:r>
              <a:rPr lang="en-US" dirty="0" err="1" smtClean="0"/>
              <a:t>echivalent</a:t>
            </a:r>
            <a:endParaRPr lang="en-US" dirty="0"/>
          </a:p>
          <a:p>
            <a:pPr algn="just"/>
            <a:r>
              <a:rPr lang="en-US" dirty="0"/>
              <a:t>ISCED </a:t>
            </a:r>
            <a:r>
              <a:rPr lang="en-US" dirty="0" err="1"/>
              <a:t>nivel</a:t>
            </a:r>
            <a:r>
              <a:rPr lang="en-US" dirty="0"/>
              <a:t> 7 – Master </a:t>
            </a:r>
            <a:r>
              <a:rPr lang="en-US" dirty="0" err="1"/>
              <a:t>sau</a:t>
            </a:r>
            <a:r>
              <a:rPr lang="en-US" dirty="0"/>
              <a:t> </a:t>
            </a:r>
            <a:r>
              <a:rPr lang="en-US" dirty="0" err="1"/>
              <a:t>nivel</a:t>
            </a:r>
            <a:r>
              <a:rPr lang="en-US" dirty="0"/>
              <a:t> </a:t>
            </a:r>
            <a:r>
              <a:rPr lang="en-US" dirty="0" err="1" smtClean="0"/>
              <a:t>echivalent</a:t>
            </a:r>
            <a:endParaRPr lang="en-US" dirty="0"/>
          </a:p>
          <a:p>
            <a:pPr algn="just"/>
            <a:r>
              <a:rPr lang="es-ES" dirty="0"/>
              <a:t>ISCED nivel 8 – </a:t>
            </a:r>
            <a:r>
              <a:rPr lang="es-ES" dirty="0" err="1"/>
              <a:t>Doctorat</a:t>
            </a:r>
            <a:r>
              <a:rPr lang="es-ES" dirty="0"/>
              <a:t> </a:t>
            </a:r>
            <a:r>
              <a:rPr lang="es-ES" dirty="0" err="1"/>
              <a:t>sau</a:t>
            </a:r>
            <a:r>
              <a:rPr lang="es-ES" dirty="0"/>
              <a:t> nivel </a:t>
            </a:r>
            <a:r>
              <a:rPr lang="es-ES" dirty="0" err="1"/>
              <a:t>echivalent</a:t>
            </a:r>
            <a:endParaRPr lang="en-US" dirty="0"/>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00414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524" y="1127206"/>
            <a:ext cx="9087163" cy="761979"/>
          </a:xfrm>
        </p:spPr>
        <p:txBody>
          <a:bodyPr>
            <a:noAutofit/>
          </a:bodyPr>
          <a:lstStyle/>
          <a:p>
            <a:pPr algn="ctr"/>
            <a:r>
              <a:rPr lang="ro-RO" dirty="0" smtClean="0"/>
              <a:t>NIVELURILE ISCED-F</a:t>
            </a:r>
            <a:endParaRPr lang="en-US" dirty="0"/>
          </a:p>
        </p:txBody>
      </p:sp>
      <p:sp>
        <p:nvSpPr>
          <p:cNvPr id="4" name="Content Placeholder 3"/>
          <p:cNvSpPr>
            <a:spLocks noGrp="1"/>
          </p:cNvSpPr>
          <p:nvPr>
            <p:ph sz="half" idx="2"/>
          </p:nvPr>
        </p:nvSpPr>
        <p:spPr>
          <a:xfrm>
            <a:off x="901620" y="2318401"/>
            <a:ext cx="9803761" cy="3608733"/>
          </a:xfrm>
        </p:spPr>
        <p:txBody>
          <a:bodyPr>
            <a:normAutofit/>
          </a:bodyPr>
          <a:lstStyle/>
          <a:p>
            <a:pPr algn="just"/>
            <a:r>
              <a:rPr lang="ro-RO" dirty="0" smtClean="0"/>
              <a:t>P</a:t>
            </a:r>
            <a:r>
              <a:rPr lang="en-US" dirty="0" err="1" smtClean="0"/>
              <a:t>eriodic</a:t>
            </a:r>
            <a:r>
              <a:rPr lang="en-US" dirty="0" smtClean="0"/>
              <a:t> </a:t>
            </a:r>
            <a:r>
              <a:rPr lang="en-US" dirty="0" err="1"/>
              <a:t>cadrul</a:t>
            </a:r>
            <a:r>
              <a:rPr lang="en-US" dirty="0"/>
              <a:t> </a:t>
            </a:r>
            <a:r>
              <a:rPr lang="en-US" dirty="0" err="1"/>
              <a:t>este</a:t>
            </a:r>
            <a:r>
              <a:rPr lang="en-US" dirty="0"/>
              <a:t> </a:t>
            </a:r>
            <a:r>
              <a:rPr lang="en-US" dirty="0" err="1"/>
              <a:t>actualizat</a:t>
            </a:r>
            <a:r>
              <a:rPr lang="en-US" dirty="0"/>
              <a:t> pentru a </a:t>
            </a:r>
            <a:r>
              <a:rPr lang="en-US" dirty="0" err="1"/>
              <a:t>prinde</a:t>
            </a:r>
            <a:r>
              <a:rPr lang="en-US" dirty="0"/>
              <a:t> </a:t>
            </a:r>
            <a:r>
              <a:rPr lang="en-US" dirty="0" err="1"/>
              <a:t>mai</a:t>
            </a:r>
            <a:r>
              <a:rPr lang="en-US" dirty="0"/>
              <a:t> bine </a:t>
            </a:r>
            <a:r>
              <a:rPr lang="en-US" dirty="0" err="1"/>
              <a:t>evoluţiile</a:t>
            </a:r>
            <a:r>
              <a:rPr lang="en-US" dirty="0"/>
              <a:t> </a:t>
            </a:r>
            <a:r>
              <a:rPr lang="en-US" dirty="0" err="1"/>
              <a:t>înregistrate</a:t>
            </a:r>
            <a:r>
              <a:rPr lang="en-US" dirty="0"/>
              <a:t> de </a:t>
            </a:r>
            <a:r>
              <a:rPr lang="en-US" dirty="0" err="1"/>
              <a:t>sistemele</a:t>
            </a:r>
            <a:r>
              <a:rPr lang="en-US" dirty="0"/>
              <a:t> de </a:t>
            </a:r>
            <a:r>
              <a:rPr lang="en-US" dirty="0" err="1"/>
              <a:t>educaţie</a:t>
            </a:r>
            <a:r>
              <a:rPr lang="en-US" dirty="0"/>
              <a:t> din </a:t>
            </a:r>
            <a:r>
              <a:rPr lang="en-US" dirty="0" err="1"/>
              <a:t>întreaga</a:t>
            </a:r>
            <a:r>
              <a:rPr lang="en-US" dirty="0"/>
              <a:t> </a:t>
            </a:r>
            <a:r>
              <a:rPr lang="en-US" dirty="0" err="1"/>
              <a:t>lume</a:t>
            </a:r>
            <a:r>
              <a:rPr lang="en-US" dirty="0"/>
              <a:t>.</a:t>
            </a:r>
            <a:r>
              <a:rPr lang="ro-RO" dirty="0"/>
              <a:t> </a:t>
            </a:r>
            <a:endParaRPr lang="ro-RO" dirty="0" smtClean="0"/>
          </a:p>
          <a:p>
            <a:pPr lvl="1" algn="just"/>
            <a:r>
              <a:rPr lang="ro-RO" dirty="0" smtClean="0"/>
              <a:t>Ultima </a:t>
            </a:r>
            <a:r>
              <a:rPr lang="ro-RO" dirty="0"/>
              <a:t>actualizare – 2013. </a:t>
            </a:r>
            <a:endParaRPr lang="ro-RO" dirty="0" smtClean="0"/>
          </a:p>
          <a:p>
            <a:pPr algn="just"/>
            <a:r>
              <a:rPr lang="ro-RO" dirty="0"/>
              <a:t>Structură ierarhizată </a:t>
            </a:r>
            <a:r>
              <a:rPr lang="ro-RO" dirty="0" smtClean="0"/>
              <a:t>arborescentă: </a:t>
            </a:r>
            <a:endParaRPr lang="ro-RO" dirty="0"/>
          </a:p>
          <a:p>
            <a:pPr lvl="1" algn="just"/>
            <a:r>
              <a:rPr lang="ro-RO" dirty="0" smtClean="0"/>
              <a:t>Domeniu larg (2 cifre)</a:t>
            </a:r>
            <a:endParaRPr lang="ro-RO" dirty="0"/>
          </a:p>
          <a:p>
            <a:pPr lvl="1" algn="just"/>
            <a:r>
              <a:rPr lang="ro-RO" dirty="0" smtClean="0"/>
              <a:t>Domeniu restrâns (3 </a:t>
            </a:r>
            <a:r>
              <a:rPr lang="ro-RO" dirty="0"/>
              <a:t>cifre)</a:t>
            </a:r>
          </a:p>
          <a:p>
            <a:pPr lvl="1" algn="just"/>
            <a:r>
              <a:rPr lang="ro-RO" dirty="0" smtClean="0"/>
              <a:t>Domeniu detaliat (4 </a:t>
            </a:r>
            <a:r>
              <a:rPr lang="ro-RO" dirty="0"/>
              <a:t>cifre</a:t>
            </a:r>
            <a:r>
              <a:rPr lang="ro-RO" dirty="0" smtClean="0"/>
              <a:t>)</a:t>
            </a:r>
            <a:endParaRPr lang="en-US" dirty="0" smtClean="0"/>
          </a:p>
          <a:p>
            <a:pPr lvl="1" algn="just"/>
            <a:r>
              <a:rPr lang="en-US" dirty="0" err="1" smtClean="0"/>
              <a:t>Specializ</a:t>
            </a:r>
            <a:r>
              <a:rPr lang="ro-RO" dirty="0" smtClean="0"/>
              <a:t>ă</a:t>
            </a:r>
            <a:r>
              <a:rPr lang="en-US" dirty="0" smtClean="0"/>
              <a:t>rile (</a:t>
            </a:r>
            <a:r>
              <a:rPr lang="en-US" dirty="0" err="1" smtClean="0"/>
              <a:t>codate</a:t>
            </a:r>
            <a:r>
              <a:rPr lang="en-US" dirty="0" smtClean="0"/>
              <a:t>- </a:t>
            </a:r>
            <a:r>
              <a:rPr lang="en-US" dirty="0" err="1" smtClean="0"/>
              <a:t>pe</a:t>
            </a:r>
            <a:r>
              <a:rPr lang="en-US" dirty="0" smtClean="0"/>
              <a:t> </a:t>
            </a:r>
            <a:r>
              <a:rPr lang="en-US" dirty="0" err="1" smtClean="0"/>
              <a:t>universitate</a:t>
            </a:r>
            <a:r>
              <a:rPr lang="en-US" dirty="0" smtClean="0"/>
              <a:t>)</a:t>
            </a:r>
            <a:endParaRPr lang="ro-RO" dirty="0"/>
          </a:p>
          <a:p>
            <a:endParaRPr lang="ro-RO" dirty="0"/>
          </a:p>
          <a:p>
            <a:endParaRPr lang="en-US" dirty="0"/>
          </a:p>
        </p:txBody>
      </p:sp>
      <p:sp>
        <p:nvSpPr>
          <p:cNvPr id="6"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57875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278" y="999179"/>
            <a:ext cx="8657054" cy="947213"/>
          </a:xfrm>
        </p:spPr>
        <p:txBody>
          <a:bodyPr>
            <a:normAutofit/>
          </a:bodyPr>
          <a:lstStyle/>
          <a:p>
            <a:pPr algn="ctr"/>
            <a:r>
              <a:rPr lang="ro-RO" dirty="0" smtClean="0"/>
              <a:t>ISCED-F – SISTEM TAXONOMIC</a:t>
            </a:r>
            <a:endParaRPr lang="en-US" dirty="0"/>
          </a:p>
        </p:txBody>
      </p:sp>
      <p:grpSp>
        <p:nvGrpSpPr>
          <p:cNvPr id="9" name="Group 8"/>
          <p:cNvGrpSpPr/>
          <p:nvPr/>
        </p:nvGrpSpPr>
        <p:grpSpPr>
          <a:xfrm>
            <a:off x="2193344" y="2420904"/>
            <a:ext cx="5216622" cy="3584035"/>
            <a:chOff x="838751" y="2761759"/>
            <a:chExt cx="4580364" cy="2385405"/>
          </a:xfrm>
        </p:grpSpPr>
        <p:sp>
          <p:nvSpPr>
            <p:cNvPr id="10" name="Freeform 9"/>
            <p:cNvSpPr/>
            <p:nvPr/>
          </p:nvSpPr>
          <p:spPr>
            <a:xfrm>
              <a:off x="4348840" y="3879127"/>
              <a:ext cx="91440" cy="151875"/>
            </a:xfrm>
            <a:custGeom>
              <a:avLst/>
              <a:gdLst/>
              <a:ahLst/>
              <a:cxnLst/>
              <a:rect l="0" t="0" r="0" b="0"/>
              <a:pathLst>
                <a:path>
                  <a:moveTo>
                    <a:pt x="45720" y="0"/>
                  </a:moveTo>
                  <a:lnTo>
                    <a:pt x="45720" y="15187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10"/>
            <p:cNvSpPr/>
            <p:nvPr/>
          </p:nvSpPr>
          <p:spPr>
            <a:xfrm>
              <a:off x="3400138" y="3245108"/>
              <a:ext cx="1324057" cy="151875"/>
            </a:xfrm>
            <a:custGeom>
              <a:avLst/>
              <a:gdLst/>
              <a:ahLst/>
              <a:cxnLst/>
              <a:rect l="0" t="0" r="0" b="0"/>
              <a:pathLst>
                <a:path>
                  <a:moveTo>
                    <a:pt x="0" y="0"/>
                  </a:moveTo>
                  <a:lnTo>
                    <a:pt x="0" y="76540"/>
                  </a:lnTo>
                  <a:lnTo>
                    <a:pt x="994421" y="76540"/>
                  </a:lnTo>
                  <a:lnTo>
                    <a:pt x="994421" y="15187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2405718" y="3879127"/>
              <a:ext cx="662947" cy="151875"/>
            </a:xfrm>
            <a:custGeom>
              <a:avLst/>
              <a:gdLst/>
              <a:ahLst/>
              <a:cxnLst/>
              <a:rect l="0" t="0" r="0" b="0"/>
              <a:pathLst>
                <a:path>
                  <a:moveTo>
                    <a:pt x="0" y="0"/>
                  </a:moveTo>
                  <a:lnTo>
                    <a:pt x="0" y="76540"/>
                  </a:lnTo>
                  <a:lnTo>
                    <a:pt x="662947" y="76540"/>
                  </a:lnTo>
                  <a:lnTo>
                    <a:pt x="662947" y="15187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1742771" y="4513146"/>
              <a:ext cx="662947" cy="151875"/>
            </a:xfrm>
            <a:custGeom>
              <a:avLst/>
              <a:gdLst/>
              <a:ahLst/>
              <a:cxnLst/>
              <a:rect l="0" t="0" r="0" b="0"/>
              <a:pathLst>
                <a:path>
                  <a:moveTo>
                    <a:pt x="0" y="0"/>
                  </a:moveTo>
                  <a:lnTo>
                    <a:pt x="0" y="76540"/>
                  </a:lnTo>
                  <a:lnTo>
                    <a:pt x="662947" y="76540"/>
                  </a:lnTo>
                  <a:lnTo>
                    <a:pt x="662947" y="15187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13"/>
            <p:cNvSpPr/>
            <p:nvPr/>
          </p:nvSpPr>
          <p:spPr>
            <a:xfrm>
              <a:off x="1079823" y="4513146"/>
              <a:ext cx="662947" cy="151875"/>
            </a:xfrm>
            <a:custGeom>
              <a:avLst/>
              <a:gdLst/>
              <a:ahLst/>
              <a:cxnLst/>
              <a:rect l="0" t="0" r="0" b="0"/>
              <a:pathLst>
                <a:path>
                  <a:moveTo>
                    <a:pt x="662947" y="0"/>
                  </a:moveTo>
                  <a:lnTo>
                    <a:pt x="662947" y="76540"/>
                  </a:lnTo>
                  <a:lnTo>
                    <a:pt x="0" y="76540"/>
                  </a:lnTo>
                  <a:lnTo>
                    <a:pt x="0" y="15187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14"/>
            <p:cNvSpPr/>
            <p:nvPr/>
          </p:nvSpPr>
          <p:spPr>
            <a:xfrm>
              <a:off x="1742771" y="3879127"/>
              <a:ext cx="662947" cy="151875"/>
            </a:xfrm>
            <a:custGeom>
              <a:avLst/>
              <a:gdLst/>
              <a:ahLst/>
              <a:cxnLst/>
              <a:rect l="0" t="0" r="0" b="0"/>
              <a:pathLst>
                <a:path>
                  <a:moveTo>
                    <a:pt x="662947" y="0"/>
                  </a:moveTo>
                  <a:lnTo>
                    <a:pt x="662947" y="76540"/>
                  </a:lnTo>
                  <a:lnTo>
                    <a:pt x="0" y="76540"/>
                  </a:lnTo>
                  <a:lnTo>
                    <a:pt x="0" y="151875"/>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2405718" y="3245108"/>
              <a:ext cx="994421" cy="151875"/>
            </a:xfrm>
            <a:custGeom>
              <a:avLst/>
              <a:gdLst/>
              <a:ahLst/>
              <a:cxnLst/>
              <a:rect l="0" t="0" r="0" b="0"/>
              <a:pathLst>
                <a:path>
                  <a:moveTo>
                    <a:pt x="994421" y="0"/>
                  </a:moveTo>
                  <a:lnTo>
                    <a:pt x="994421" y="76540"/>
                  </a:lnTo>
                  <a:lnTo>
                    <a:pt x="0" y="76540"/>
                  </a:lnTo>
                  <a:lnTo>
                    <a:pt x="0" y="15187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Oval 16"/>
            <p:cNvSpPr/>
            <p:nvPr/>
          </p:nvSpPr>
          <p:spPr>
            <a:xfrm>
              <a:off x="3159067" y="2762965"/>
              <a:ext cx="482143" cy="482143"/>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Freeform 17"/>
            <p:cNvSpPr/>
            <p:nvPr/>
          </p:nvSpPr>
          <p:spPr>
            <a:xfrm>
              <a:off x="3641211" y="2761759"/>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a:t>ISCED</a:t>
              </a:r>
              <a:endParaRPr lang="en-US" sz="1300" kern="1200" dirty="0"/>
            </a:p>
          </p:txBody>
        </p:sp>
        <p:sp>
          <p:nvSpPr>
            <p:cNvPr id="19" name="Oval 18"/>
            <p:cNvSpPr/>
            <p:nvPr/>
          </p:nvSpPr>
          <p:spPr>
            <a:xfrm>
              <a:off x="2164646" y="3396983"/>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Freeform 19"/>
            <p:cNvSpPr/>
            <p:nvPr/>
          </p:nvSpPr>
          <p:spPr>
            <a:xfrm>
              <a:off x="2646790" y="3395778"/>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smtClean="0"/>
                <a:t>Domeniu larg (</a:t>
              </a:r>
              <a:r>
                <a:rPr lang="en-US" sz="1300" dirty="0"/>
                <a:t>1</a:t>
              </a:r>
              <a:r>
                <a:rPr lang="ro-RO" sz="1300" kern="1200" dirty="0" smtClean="0"/>
                <a:t>) </a:t>
              </a:r>
              <a:endParaRPr lang="en-US" sz="1300" kern="1200" dirty="0"/>
            </a:p>
          </p:txBody>
        </p:sp>
        <p:sp>
          <p:nvSpPr>
            <p:cNvPr id="21" name="Oval 20"/>
            <p:cNvSpPr/>
            <p:nvPr/>
          </p:nvSpPr>
          <p:spPr>
            <a:xfrm>
              <a:off x="1501699" y="4031002"/>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Freeform 21"/>
            <p:cNvSpPr/>
            <p:nvPr/>
          </p:nvSpPr>
          <p:spPr>
            <a:xfrm>
              <a:off x="1983842" y="4029797"/>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smtClean="0"/>
                <a:t>Domeniu restrâns</a:t>
              </a:r>
              <a:r>
                <a:rPr lang="en-US" sz="1300" kern="1200" dirty="0" smtClean="0"/>
                <a:t> 1</a:t>
              </a:r>
              <a:endParaRPr lang="en-US" sz="1300" kern="1200" dirty="0"/>
            </a:p>
          </p:txBody>
        </p:sp>
        <p:sp>
          <p:nvSpPr>
            <p:cNvPr id="23" name="Oval 22"/>
            <p:cNvSpPr/>
            <p:nvPr/>
          </p:nvSpPr>
          <p:spPr>
            <a:xfrm>
              <a:off x="838751" y="4665021"/>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Freeform 23"/>
            <p:cNvSpPr/>
            <p:nvPr/>
          </p:nvSpPr>
          <p:spPr>
            <a:xfrm>
              <a:off x="1320895" y="4663816"/>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a:t>Domeniu </a:t>
              </a:r>
              <a:r>
                <a:rPr lang="ro-RO" sz="1300" kern="1200" dirty="0" smtClean="0"/>
                <a:t>detaliat</a:t>
              </a:r>
              <a:r>
                <a:rPr lang="en-US" sz="1300" kern="1200" dirty="0" smtClean="0"/>
                <a:t> 1</a:t>
              </a:r>
              <a:endParaRPr lang="en-US" sz="1300" kern="1200" dirty="0"/>
            </a:p>
          </p:txBody>
        </p:sp>
        <p:sp>
          <p:nvSpPr>
            <p:cNvPr id="25" name="Oval 24"/>
            <p:cNvSpPr/>
            <p:nvPr/>
          </p:nvSpPr>
          <p:spPr>
            <a:xfrm>
              <a:off x="2164646" y="4665021"/>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Freeform 25"/>
            <p:cNvSpPr/>
            <p:nvPr/>
          </p:nvSpPr>
          <p:spPr>
            <a:xfrm>
              <a:off x="2646790" y="4663816"/>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a:t>Domeniu </a:t>
              </a:r>
              <a:r>
                <a:rPr lang="ro-RO" sz="1300" kern="1200" dirty="0" smtClean="0"/>
                <a:t>detaliat</a:t>
              </a:r>
              <a:r>
                <a:rPr lang="en-US" sz="1300" kern="1200" dirty="0" smtClean="0"/>
                <a:t> </a:t>
              </a:r>
            </a:p>
            <a:p>
              <a:pPr lvl="0" algn="ctr" defTabSz="577850">
                <a:lnSpc>
                  <a:spcPct val="90000"/>
                </a:lnSpc>
                <a:spcBef>
                  <a:spcPct val="0"/>
                </a:spcBef>
                <a:spcAft>
                  <a:spcPct val="35000"/>
                </a:spcAft>
              </a:pPr>
              <a:r>
                <a:rPr lang="en-US" sz="1300" kern="1200" dirty="0" smtClean="0"/>
                <a:t>143 </a:t>
              </a:r>
              <a:endParaRPr lang="en-US" sz="1300" kern="1200" dirty="0"/>
            </a:p>
          </p:txBody>
        </p:sp>
        <p:sp>
          <p:nvSpPr>
            <p:cNvPr id="27" name="Oval 26"/>
            <p:cNvSpPr/>
            <p:nvPr/>
          </p:nvSpPr>
          <p:spPr>
            <a:xfrm>
              <a:off x="2827594" y="4031002"/>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Freeform 27"/>
            <p:cNvSpPr/>
            <p:nvPr/>
          </p:nvSpPr>
          <p:spPr>
            <a:xfrm>
              <a:off x="3309737" y="4029797"/>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smtClean="0"/>
                <a:t>Domeniu restrâns</a:t>
              </a:r>
              <a:endParaRPr lang="en-US" sz="1300" kern="1200" dirty="0"/>
            </a:p>
          </p:txBody>
        </p:sp>
        <p:sp>
          <p:nvSpPr>
            <p:cNvPr id="29" name="Oval 28"/>
            <p:cNvSpPr/>
            <p:nvPr/>
          </p:nvSpPr>
          <p:spPr>
            <a:xfrm>
              <a:off x="4153489" y="3396983"/>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Freeform 29"/>
            <p:cNvSpPr/>
            <p:nvPr/>
          </p:nvSpPr>
          <p:spPr>
            <a:xfrm>
              <a:off x="4635632" y="3395778"/>
              <a:ext cx="723215"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smtClean="0"/>
                <a:t>Domeniu larg (</a:t>
              </a:r>
              <a:r>
                <a:rPr lang="en-US" sz="1300" dirty="0" smtClean="0"/>
                <a:t>10</a:t>
              </a:r>
              <a:r>
                <a:rPr lang="ro-RO" sz="1300" kern="1200" dirty="0" smtClean="0"/>
                <a:t>)</a:t>
              </a:r>
              <a:endParaRPr lang="en-US" sz="1300" kern="1200" dirty="0"/>
            </a:p>
          </p:txBody>
        </p:sp>
        <p:sp>
          <p:nvSpPr>
            <p:cNvPr id="31" name="Oval 30"/>
            <p:cNvSpPr/>
            <p:nvPr/>
          </p:nvSpPr>
          <p:spPr>
            <a:xfrm>
              <a:off x="4153489" y="4031002"/>
              <a:ext cx="482143" cy="48214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Freeform 31"/>
            <p:cNvSpPr/>
            <p:nvPr/>
          </p:nvSpPr>
          <p:spPr>
            <a:xfrm>
              <a:off x="4635632" y="4029797"/>
              <a:ext cx="783483" cy="482143"/>
            </a:xfrm>
            <a:custGeom>
              <a:avLst/>
              <a:gdLst>
                <a:gd name="connsiteX0" fmla="*/ 0 w 723215"/>
                <a:gd name="connsiteY0" fmla="*/ 0 h 482143"/>
                <a:gd name="connsiteX1" fmla="*/ 723215 w 723215"/>
                <a:gd name="connsiteY1" fmla="*/ 0 h 482143"/>
                <a:gd name="connsiteX2" fmla="*/ 723215 w 723215"/>
                <a:gd name="connsiteY2" fmla="*/ 482143 h 482143"/>
                <a:gd name="connsiteX3" fmla="*/ 0 w 723215"/>
                <a:gd name="connsiteY3" fmla="*/ 482143 h 482143"/>
                <a:gd name="connsiteX4" fmla="*/ 0 w 723215"/>
                <a:gd name="connsiteY4" fmla="*/ 0 h 4821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215" h="482143">
                  <a:moveTo>
                    <a:pt x="0" y="0"/>
                  </a:moveTo>
                  <a:lnTo>
                    <a:pt x="723215" y="0"/>
                  </a:lnTo>
                  <a:lnTo>
                    <a:pt x="723215" y="482143"/>
                  </a:lnTo>
                  <a:lnTo>
                    <a:pt x="0" y="4821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ro-RO" sz="1300" kern="1200" dirty="0" smtClean="0"/>
                <a:t>Domeniu restrâns</a:t>
              </a:r>
              <a:r>
                <a:rPr lang="en-US" sz="1300" kern="1200" dirty="0" smtClean="0"/>
                <a:t>-52</a:t>
              </a:r>
              <a:endParaRPr lang="en-US" sz="1300" kern="1200" dirty="0"/>
            </a:p>
          </p:txBody>
        </p:sp>
      </p:grpSp>
      <p:sp>
        <p:nvSpPr>
          <p:cNvPr id="33"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37658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2120" y="880107"/>
            <a:ext cx="8613316" cy="940068"/>
          </a:xfrm>
        </p:spPr>
        <p:txBody>
          <a:bodyPr>
            <a:noAutofit/>
          </a:bodyPr>
          <a:lstStyle/>
          <a:p>
            <a:pPr algn="ctr"/>
            <a:r>
              <a:rPr lang="ro-RO" sz="4000" dirty="0" smtClean="0"/>
              <a:t>ISCED–F – DOMENII LARGI </a:t>
            </a:r>
            <a:endParaRPr lang="en-US" sz="4000" dirty="0"/>
          </a:p>
        </p:txBody>
      </p:sp>
      <p:sp>
        <p:nvSpPr>
          <p:cNvPr id="3" name="Content Placeholder 2"/>
          <p:cNvSpPr>
            <a:spLocks noGrp="1"/>
          </p:cNvSpPr>
          <p:nvPr>
            <p:ph idx="1"/>
          </p:nvPr>
        </p:nvSpPr>
        <p:spPr>
          <a:xfrm>
            <a:off x="1117281" y="1820175"/>
            <a:ext cx="8596668" cy="4316304"/>
          </a:xfrm>
        </p:spPr>
        <p:txBody>
          <a:bodyPr>
            <a:normAutofit fontScale="85000" lnSpcReduction="20000"/>
          </a:bodyPr>
          <a:lstStyle/>
          <a:p>
            <a:pPr marL="0" indent="0">
              <a:buNone/>
            </a:pPr>
            <a:endParaRPr lang="ro-RO" b="1" dirty="0" smtClean="0"/>
          </a:p>
          <a:p>
            <a:r>
              <a:rPr lang="en-US" b="1" i="1" dirty="0"/>
              <a:t>01 </a:t>
            </a:r>
            <a:r>
              <a:rPr lang="en-US" b="1" i="1" dirty="0" err="1" smtClean="0"/>
              <a:t>Educa</a:t>
            </a:r>
            <a:r>
              <a:rPr lang="ro-RO" b="1" i="1" dirty="0" smtClean="0"/>
              <a:t>ție</a:t>
            </a:r>
            <a:r>
              <a:rPr lang="en-US" b="1" i="1" dirty="0" smtClean="0"/>
              <a:t> </a:t>
            </a:r>
            <a:endParaRPr lang="ro-RO" b="1" i="1" dirty="0" smtClean="0"/>
          </a:p>
          <a:p>
            <a:r>
              <a:rPr lang="en-US" b="1" i="1" dirty="0"/>
              <a:t>02 Arte </a:t>
            </a:r>
            <a:r>
              <a:rPr lang="en-US" b="1" i="1" dirty="0" err="1"/>
              <a:t>şi</a:t>
            </a:r>
            <a:r>
              <a:rPr lang="en-US" b="1" i="1" dirty="0"/>
              <a:t> </a:t>
            </a:r>
            <a:r>
              <a:rPr lang="en-US" b="1" i="1" dirty="0" err="1"/>
              <a:t>ştiinţe</a:t>
            </a:r>
            <a:r>
              <a:rPr lang="en-US" b="1" i="1" dirty="0"/>
              <a:t> </a:t>
            </a:r>
            <a:r>
              <a:rPr lang="en-US" b="1" i="1" dirty="0" err="1" smtClean="0"/>
              <a:t>umaniste</a:t>
            </a:r>
            <a:endParaRPr lang="ro-RO" b="1" i="1" dirty="0" smtClean="0"/>
          </a:p>
          <a:p>
            <a:r>
              <a:rPr lang="en-US" b="1" i="1" dirty="0" smtClean="0"/>
              <a:t>03 </a:t>
            </a:r>
            <a:r>
              <a:rPr lang="ro-RO" b="1" i="1" dirty="0" smtClean="0"/>
              <a:t>Științe sociale, jurnalism și informații</a:t>
            </a:r>
          </a:p>
          <a:p>
            <a:r>
              <a:rPr lang="en-US" b="1" i="1" dirty="0"/>
              <a:t>04 </a:t>
            </a:r>
            <a:r>
              <a:rPr lang="en-US" b="1" i="1" dirty="0" err="1"/>
              <a:t>Afaceri</a:t>
            </a:r>
            <a:r>
              <a:rPr lang="en-US" b="1" i="1" dirty="0"/>
              <a:t>, </a:t>
            </a:r>
            <a:r>
              <a:rPr lang="en-US" b="1" i="1" dirty="0" err="1"/>
              <a:t>administraţie</a:t>
            </a:r>
            <a:r>
              <a:rPr lang="en-US" b="1" i="1" dirty="0"/>
              <a:t> </a:t>
            </a:r>
            <a:r>
              <a:rPr lang="en-US" b="1" i="1" dirty="0" err="1"/>
              <a:t>şi</a:t>
            </a:r>
            <a:r>
              <a:rPr lang="en-US" b="1" i="1" dirty="0"/>
              <a:t> </a:t>
            </a:r>
            <a:r>
              <a:rPr lang="en-US" b="1" i="1" dirty="0" err="1" smtClean="0"/>
              <a:t>drept</a:t>
            </a:r>
            <a:endParaRPr lang="ro-RO" b="1" i="1" dirty="0" smtClean="0"/>
          </a:p>
          <a:p>
            <a:r>
              <a:rPr lang="en-US" b="1" i="1" dirty="0"/>
              <a:t>05 </a:t>
            </a:r>
            <a:r>
              <a:rPr lang="en-US" b="1" i="1" dirty="0" err="1"/>
              <a:t>Ştiinţele</a:t>
            </a:r>
            <a:r>
              <a:rPr lang="en-US" b="1" i="1" dirty="0"/>
              <a:t> </a:t>
            </a:r>
            <a:r>
              <a:rPr lang="en-US" b="1" i="1" dirty="0" err="1"/>
              <a:t>naturii</a:t>
            </a:r>
            <a:r>
              <a:rPr lang="en-US" b="1" i="1" dirty="0"/>
              <a:t>, </a:t>
            </a:r>
            <a:r>
              <a:rPr lang="en-US" b="1" i="1" dirty="0" err="1"/>
              <a:t>matematică</a:t>
            </a:r>
            <a:r>
              <a:rPr lang="en-US" b="1" i="1" dirty="0"/>
              <a:t> </a:t>
            </a:r>
            <a:r>
              <a:rPr lang="en-US" b="1" i="1" dirty="0" err="1"/>
              <a:t>şi</a:t>
            </a:r>
            <a:r>
              <a:rPr lang="en-US" b="1" i="1" dirty="0"/>
              <a:t> </a:t>
            </a:r>
            <a:r>
              <a:rPr lang="en-US" b="1" i="1" dirty="0" err="1"/>
              <a:t>statistică</a:t>
            </a:r>
            <a:endParaRPr lang="ro-RO" b="1" i="1" dirty="0" smtClean="0"/>
          </a:p>
          <a:p>
            <a:r>
              <a:rPr lang="fr-FR" b="1" i="1" dirty="0"/>
              <a:t>06 </a:t>
            </a:r>
            <a:r>
              <a:rPr lang="fr-FR" b="1" i="1" dirty="0" err="1"/>
              <a:t>Tehnologia</a:t>
            </a:r>
            <a:r>
              <a:rPr lang="fr-FR" b="1" i="1" dirty="0"/>
              <a:t> </a:t>
            </a:r>
            <a:r>
              <a:rPr lang="fr-FR" b="1" i="1" dirty="0" err="1"/>
              <a:t>informaţiei</a:t>
            </a:r>
            <a:r>
              <a:rPr lang="fr-FR" b="1" i="1" dirty="0"/>
              <a:t> </a:t>
            </a:r>
            <a:r>
              <a:rPr lang="fr-FR" b="1" i="1" dirty="0" err="1"/>
              <a:t>şi</a:t>
            </a:r>
            <a:r>
              <a:rPr lang="fr-FR" b="1" i="1" dirty="0"/>
              <a:t> </a:t>
            </a:r>
            <a:r>
              <a:rPr lang="fr-FR" b="1" i="1" dirty="0" err="1"/>
              <a:t>comunicaţiilor</a:t>
            </a:r>
            <a:r>
              <a:rPr lang="fr-FR" b="1" i="1" dirty="0"/>
              <a:t> (TIC)</a:t>
            </a:r>
            <a:endParaRPr lang="ro-RO" b="1" i="1" dirty="0" smtClean="0"/>
          </a:p>
          <a:p>
            <a:r>
              <a:rPr lang="en-US" b="1" i="1" dirty="0"/>
              <a:t>07 </a:t>
            </a:r>
            <a:r>
              <a:rPr lang="en-US" b="1" i="1" dirty="0" err="1"/>
              <a:t>Inginerie</a:t>
            </a:r>
            <a:r>
              <a:rPr lang="en-US" b="1" i="1" dirty="0"/>
              <a:t>, </a:t>
            </a:r>
            <a:r>
              <a:rPr lang="en-US" b="1" i="1" dirty="0" err="1"/>
              <a:t>producţie</a:t>
            </a:r>
            <a:r>
              <a:rPr lang="en-US" b="1" i="1" dirty="0"/>
              <a:t> </a:t>
            </a:r>
            <a:r>
              <a:rPr lang="en-US" b="1" i="1" dirty="0" err="1"/>
              <a:t>şi</a:t>
            </a:r>
            <a:r>
              <a:rPr lang="en-US" b="1" i="1" dirty="0"/>
              <a:t> </a:t>
            </a:r>
            <a:r>
              <a:rPr lang="en-US" b="1" i="1" dirty="0" err="1"/>
              <a:t>construcţii</a:t>
            </a:r>
            <a:endParaRPr lang="ro-RO" b="1" i="1" dirty="0" smtClean="0"/>
          </a:p>
          <a:p>
            <a:r>
              <a:rPr lang="en-US" b="1" i="1" dirty="0"/>
              <a:t>08 </a:t>
            </a:r>
            <a:r>
              <a:rPr lang="en-US" b="1" i="1" dirty="0" err="1"/>
              <a:t>Agricultură</a:t>
            </a:r>
            <a:r>
              <a:rPr lang="en-US" b="1" i="1" dirty="0"/>
              <a:t>, </a:t>
            </a:r>
            <a:r>
              <a:rPr lang="en-US" b="1" i="1" dirty="0" err="1"/>
              <a:t>silvicultură</a:t>
            </a:r>
            <a:r>
              <a:rPr lang="en-US" b="1" i="1" dirty="0"/>
              <a:t>, </a:t>
            </a:r>
            <a:r>
              <a:rPr lang="en-US" b="1" i="1" dirty="0" err="1"/>
              <a:t>piscicultură</a:t>
            </a:r>
            <a:r>
              <a:rPr lang="en-US" b="1" i="1" dirty="0"/>
              <a:t> </a:t>
            </a:r>
            <a:r>
              <a:rPr lang="en-US" b="1" i="1" dirty="0" err="1"/>
              <a:t>şi</a:t>
            </a:r>
            <a:r>
              <a:rPr lang="en-US" b="1" i="1" dirty="0"/>
              <a:t> </a:t>
            </a:r>
            <a:r>
              <a:rPr lang="en-US" b="1" i="1" dirty="0" err="1"/>
              <a:t>ştiinţe</a:t>
            </a:r>
            <a:r>
              <a:rPr lang="en-US" b="1" i="1" dirty="0"/>
              <a:t> </a:t>
            </a:r>
            <a:r>
              <a:rPr lang="en-US" b="1" i="1" dirty="0" err="1" smtClean="0"/>
              <a:t>veterinare</a:t>
            </a:r>
            <a:endParaRPr lang="ro-RO" b="1" i="1" dirty="0" smtClean="0"/>
          </a:p>
          <a:p>
            <a:r>
              <a:rPr lang="en-US" b="1" i="1" dirty="0" smtClean="0"/>
              <a:t>09 </a:t>
            </a:r>
            <a:r>
              <a:rPr lang="en-US" b="1" i="1" dirty="0" err="1"/>
              <a:t>Sănătate</a:t>
            </a:r>
            <a:r>
              <a:rPr lang="en-US" b="1" i="1" dirty="0"/>
              <a:t> </a:t>
            </a:r>
            <a:r>
              <a:rPr lang="en-US" b="1" i="1" dirty="0" err="1"/>
              <a:t>şi</a:t>
            </a:r>
            <a:r>
              <a:rPr lang="en-US" b="1" i="1" dirty="0"/>
              <a:t> </a:t>
            </a:r>
            <a:r>
              <a:rPr lang="en-US" b="1" i="1" dirty="0" err="1"/>
              <a:t>asistenţă</a:t>
            </a:r>
            <a:r>
              <a:rPr lang="en-US" b="1" i="1" dirty="0"/>
              <a:t> </a:t>
            </a:r>
            <a:r>
              <a:rPr lang="en-US" b="1" i="1" dirty="0" smtClean="0"/>
              <a:t>social</a:t>
            </a:r>
            <a:r>
              <a:rPr lang="ro-RO" b="1" i="1" dirty="0" smtClean="0"/>
              <a:t>ă</a:t>
            </a:r>
          </a:p>
          <a:p>
            <a:r>
              <a:rPr lang="en-US" b="1" i="1" dirty="0" smtClean="0"/>
              <a:t>10 </a:t>
            </a:r>
            <a:r>
              <a:rPr lang="en-US" b="1" i="1" dirty="0" err="1" smtClean="0"/>
              <a:t>Servic</a:t>
            </a:r>
            <a:r>
              <a:rPr lang="ro-RO" b="1" i="1" dirty="0" smtClean="0"/>
              <a:t>ii</a:t>
            </a:r>
            <a:endParaRPr lang="en-US" b="1" i="1" dirty="0" smtClean="0"/>
          </a:p>
          <a:p>
            <a:pPr marL="0" indent="0">
              <a:buNone/>
            </a:pPr>
            <a:endParaRPr lang="ro-RO" sz="1900" b="1" i="1" dirty="0" smtClean="0"/>
          </a:p>
        </p:txBody>
      </p:sp>
      <p:sp>
        <p:nvSpPr>
          <p:cNvPr id="5"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9071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148" y="1164776"/>
            <a:ext cx="9717497" cy="733035"/>
          </a:xfrm>
        </p:spPr>
        <p:txBody>
          <a:bodyPr>
            <a:noAutofit/>
          </a:bodyPr>
          <a:lstStyle/>
          <a:p>
            <a:pPr algn="ctr"/>
            <a:r>
              <a:rPr lang="ro-RO" sz="2800" dirty="0" smtClean="0"/>
              <a:t>NOMENCLATORUL </a:t>
            </a:r>
            <a:r>
              <a:rPr lang="en-US" sz="2800" dirty="0" smtClean="0"/>
              <a:t>DOMENIILOR ŞI AL SPECIALIZĂRILOR/</a:t>
            </a:r>
            <a:r>
              <a:rPr lang="ro-RO" sz="2800" dirty="0" smtClean="0"/>
              <a:t> </a:t>
            </a:r>
            <a:br>
              <a:rPr lang="ro-RO" sz="2800" dirty="0" smtClean="0"/>
            </a:br>
            <a:r>
              <a:rPr lang="en-US" sz="2800" dirty="0" smtClean="0"/>
              <a:t>PROGRAMELOR DE STUDII UNIVERSITARE</a:t>
            </a:r>
            <a:r>
              <a:rPr lang="ro-RO" sz="2800" dirty="0" smtClean="0"/>
              <a:t> </a:t>
            </a:r>
            <a:r>
              <a:rPr lang="en-US" sz="2800" dirty="0" smtClean="0"/>
              <a:t>HG/</a:t>
            </a:r>
            <a:r>
              <a:rPr lang="ro-RO" sz="2800" dirty="0" smtClean="0"/>
              <a:t> 2018-2019</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63830225"/>
              </p:ext>
            </p:extLst>
          </p:nvPr>
        </p:nvGraphicFramePr>
        <p:xfrm>
          <a:off x="1949993" y="2829464"/>
          <a:ext cx="7612018" cy="2439222"/>
        </p:xfrm>
        <a:graphic>
          <a:graphicData uri="http://schemas.openxmlformats.org/drawingml/2006/table">
            <a:tbl>
              <a:tblPr firstRow="1" bandRow="1">
                <a:tableStyleId>{5C22544A-7EE6-4342-B048-85BDC9FD1C3A}</a:tableStyleId>
              </a:tblPr>
              <a:tblGrid>
                <a:gridCol w="5266347">
                  <a:extLst>
                    <a:ext uri="{9D8B030D-6E8A-4147-A177-3AD203B41FA5}">
                      <a16:colId xmlns:a16="http://schemas.microsoft.com/office/drawing/2014/main" val="3264278042"/>
                    </a:ext>
                  </a:extLst>
                </a:gridCol>
                <a:gridCol w="2345671">
                  <a:extLst>
                    <a:ext uri="{9D8B030D-6E8A-4147-A177-3AD203B41FA5}">
                      <a16:colId xmlns:a16="http://schemas.microsoft.com/office/drawing/2014/main" val="2002089020"/>
                    </a:ext>
                  </a:extLst>
                </a:gridCol>
              </a:tblGrid>
              <a:tr h="421161">
                <a:tc>
                  <a:txBody>
                    <a:bodyPr/>
                    <a:lstStyle/>
                    <a:p>
                      <a:pPr algn="ctr"/>
                      <a:r>
                        <a:rPr lang="ro-RO" dirty="0" smtClean="0"/>
                        <a:t>Categorie</a:t>
                      </a:r>
                      <a:endParaRPr lang="en-US" dirty="0"/>
                    </a:p>
                  </a:txBody>
                  <a:tcPr/>
                </a:tc>
                <a:tc>
                  <a:txBody>
                    <a:bodyPr/>
                    <a:lstStyle/>
                    <a:p>
                      <a:pPr algn="ctr"/>
                      <a:r>
                        <a:rPr lang="ro-RO" dirty="0" smtClean="0"/>
                        <a:t>Număr total</a:t>
                      </a:r>
                      <a:endParaRPr lang="en-US" dirty="0"/>
                    </a:p>
                  </a:txBody>
                  <a:tcPr/>
                </a:tc>
                <a:extLst>
                  <a:ext uri="{0D108BD9-81ED-4DB2-BD59-A6C34878D82A}">
                    <a16:rowId xmlns:a16="http://schemas.microsoft.com/office/drawing/2014/main" val="1924465867"/>
                  </a:ext>
                </a:extLst>
              </a:tr>
              <a:tr h="427010">
                <a:tc>
                  <a:txBody>
                    <a:bodyPr/>
                    <a:lstStyle/>
                    <a:p>
                      <a:r>
                        <a:rPr lang="ro-RO" dirty="0" smtClean="0"/>
                        <a:t>Domeniu fundamental</a:t>
                      </a:r>
                      <a:endParaRPr lang="en-US" dirty="0"/>
                    </a:p>
                  </a:txBody>
                  <a:tcPr/>
                </a:tc>
                <a:tc>
                  <a:txBody>
                    <a:bodyPr/>
                    <a:lstStyle/>
                    <a:p>
                      <a:pPr algn="ctr"/>
                      <a:r>
                        <a:rPr lang="ro-RO" dirty="0" smtClean="0"/>
                        <a:t>6</a:t>
                      </a:r>
                      <a:endParaRPr lang="en-US" dirty="0"/>
                    </a:p>
                  </a:txBody>
                  <a:tcPr/>
                </a:tc>
                <a:extLst>
                  <a:ext uri="{0D108BD9-81ED-4DB2-BD59-A6C34878D82A}">
                    <a16:rowId xmlns:a16="http://schemas.microsoft.com/office/drawing/2014/main" val="2498615709"/>
                  </a:ext>
                </a:extLst>
              </a:tr>
              <a:tr h="427010">
                <a:tc>
                  <a:txBody>
                    <a:bodyPr/>
                    <a:lstStyle/>
                    <a:p>
                      <a:r>
                        <a:rPr lang="ro-RO" dirty="0" smtClean="0"/>
                        <a:t>Ramură de știință</a:t>
                      </a:r>
                      <a:endParaRPr lang="en-US" dirty="0"/>
                    </a:p>
                  </a:txBody>
                  <a:tcPr/>
                </a:tc>
                <a:tc>
                  <a:txBody>
                    <a:bodyPr/>
                    <a:lstStyle/>
                    <a:p>
                      <a:pPr algn="ctr"/>
                      <a:r>
                        <a:rPr lang="ro-RO" dirty="0" smtClean="0"/>
                        <a:t>34</a:t>
                      </a:r>
                      <a:endParaRPr lang="en-US" dirty="0"/>
                    </a:p>
                  </a:txBody>
                  <a:tcPr/>
                </a:tc>
                <a:extLst>
                  <a:ext uri="{0D108BD9-81ED-4DB2-BD59-A6C34878D82A}">
                    <a16:rowId xmlns:a16="http://schemas.microsoft.com/office/drawing/2014/main" val="3351982601"/>
                  </a:ext>
                </a:extLst>
              </a:tr>
              <a:tr h="737031">
                <a:tc>
                  <a:txBody>
                    <a:bodyPr/>
                    <a:lstStyle/>
                    <a:p>
                      <a:r>
                        <a:rPr lang="ro-RO" dirty="0" smtClean="0"/>
                        <a:t>Domeniu de</a:t>
                      </a:r>
                      <a:r>
                        <a:rPr lang="ro-RO" baseline="0" dirty="0" smtClean="0"/>
                        <a:t> studii universitare doctorat/masterat</a:t>
                      </a:r>
                      <a:endParaRPr lang="en-US" dirty="0"/>
                    </a:p>
                  </a:txBody>
                  <a:tcPr/>
                </a:tc>
                <a:tc>
                  <a:txBody>
                    <a:bodyPr/>
                    <a:lstStyle/>
                    <a:p>
                      <a:pPr algn="ctr"/>
                      <a:r>
                        <a:rPr lang="ro-RO" dirty="0" smtClean="0"/>
                        <a:t>78</a:t>
                      </a:r>
                      <a:endParaRPr lang="en-US" dirty="0"/>
                    </a:p>
                  </a:txBody>
                  <a:tcPr/>
                </a:tc>
                <a:extLst>
                  <a:ext uri="{0D108BD9-81ED-4DB2-BD59-A6C34878D82A}">
                    <a16:rowId xmlns:a16="http://schemas.microsoft.com/office/drawing/2014/main" val="211698329"/>
                  </a:ext>
                </a:extLst>
              </a:tr>
              <a:tr h="427010">
                <a:tc>
                  <a:txBody>
                    <a:bodyPr/>
                    <a:lstStyle/>
                    <a:p>
                      <a:r>
                        <a:rPr lang="ro-RO" dirty="0" smtClean="0"/>
                        <a:t>Domeniu de</a:t>
                      </a:r>
                      <a:r>
                        <a:rPr lang="ro-RO" baseline="0" dirty="0" smtClean="0"/>
                        <a:t> studii universitare licență</a:t>
                      </a:r>
                      <a:endParaRPr lang="en-US" dirty="0"/>
                    </a:p>
                  </a:txBody>
                  <a:tcPr/>
                </a:tc>
                <a:tc>
                  <a:txBody>
                    <a:bodyPr/>
                    <a:lstStyle/>
                    <a:p>
                      <a:pPr algn="ctr"/>
                      <a:r>
                        <a:rPr lang="en-US" dirty="0" smtClean="0"/>
                        <a:t>76</a:t>
                      </a:r>
                      <a:endParaRPr lang="en-US" dirty="0"/>
                    </a:p>
                  </a:txBody>
                  <a:tcPr/>
                </a:tc>
                <a:extLst>
                  <a:ext uri="{0D108BD9-81ED-4DB2-BD59-A6C34878D82A}">
                    <a16:rowId xmlns:a16="http://schemas.microsoft.com/office/drawing/2014/main" val="1109842073"/>
                  </a:ext>
                </a:extLst>
              </a:tr>
            </a:tbl>
          </a:graphicData>
        </a:graphic>
      </p:graphicFrame>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84377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6306" y="996833"/>
            <a:ext cx="8788304" cy="898175"/>
          </a:xfrm>
        </p:spPr>
        <p:txBody>
          <a:bodyPr>
            <a:normAutofit/>
          </a:bodyPr>
          <a:lstStyle/>
          <a:p>
            <a:pPr algn="ctr"/>
            <a:r>
              <a:rPr lang="ro-RO" sz="3000" dirty="0" smtClean="0"/>
              <a:t>CORELAREA ISCED F 2013 CU DOMENIILE DIN ROMÂNIA</a:t>
            </a:r>
            <a:endParaRPr lang="en-US" sz="3000" dirty="0"/>
          </a:p>
        </p:txBody>
      </p:sp>
      <p:sp>
        <p:nvSpPr>
          <p:cNvPr id="4" name="Rectangle 3"/>
          <p:cNvSpPr/>
          <p:nvPr/>
        </p:nvSpPr>
        <p:spPr>
          <a:xfrm>
            <a:off x="3113809" y="2707683"/>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err="1" smtClean="0">
                <a:ln>
                  <a:noFill/>
                </a:ln>
                <a:solidFill>
                  <a:prstClr val="white"/>
                </a:solidFill>
                <a:effectLst/>
                <a:uLnTx/>
                <a:uFillTx/>
                <a:latin typeface="Calibri" panose="020F0502020204030204"/>
                <a:ea typeface="+mn-ea"/>
                <a:cs typeface="+mn-cs"/>
              </a:rPr>
              <a:t>Domenii</a:t>
            </a:r>
            <a:r>
              <a:rPr kumimoji="0" lang="en-US" sz="1300" b="0" i="0" u="none" strike="noStrike" kern="1200" cap="none" spc="0" normalizeH="0" baseline="0" noProof="0" dirty="0" smtClean="0">
                <a:ln>
                  <a:noFill/>
                </a:ln>
                <a:solidFill>
                  <a:prstClr val="white"/>
                </a:solidFill>
                <a:effectLst/>
                <a:uLnTx/>
                <a:uFillTx/>
                <a:latin typeface="Calibri" panose="020F0502020204030204"/>
                <a:ea typeface="+mn-ea"/>
                <a:cs typeface="+mn-cs"/>
              </a:rPr>
              <a:t> </a:t>
            </a:r>
            <a:r>
              <a:rPr lang="en-US" sz="1300" noProof="0" dirty="0" err="1" smtClean="0">
                <a:solidFill>
                  <a:prstClr val="white"/>
                </a:solidFill>
                <a:latin typeface="Calibri" panose="020F0502020204030204"/>
              </a:rPr>
              <a:t>largi</a:t>
            </a:r>
            <a:r>
              <a:rPr lang="en-US" sz="1300" noProof="0" dirty="0" smtClean="0">
                <a:solidFill>
                  <a:prstClr val="white"/>
                </a:solidFill>
                <a:latin typeface="Calibri" panose="020F0502020204030204"/>
              </a:rPr>
              <a:t> </a:t>
            </a:r>
            <a:r>
              <a:rPr kumimoji="0" lang="en-US" sz="1300" b="0" i="0" u="none" strike="noStrike" kern="1200" cap="none" spc="0" normalizeH="0" baseline="0" noProof="0" dirty="0" smtClean="0">
                <a:ln>
                  <a:noFill/>
                </a:ln>
                <a:solidFill>
                  <a:prstClr val="white"/>
                </a:solidFill>
                <a:effectLst/>
                <a:uLnTx/>
                <a:uFillTx/>
                <a:latin typeface="Calibri" panose="020F0502020204030204"/>
                <a:ea typeface="+mn-ea"/>
                <a:cs typeface="+mn-cs"/>
              </a:rPr>
              <a:t> (10)</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p:cNvSpPr/>
          <p:nvPr/>
        </p:nvSpPr>
        <p:spPr>
          <a:xfrm>
            <a:off x="6298969" y="2707683"/>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smtClean="0">
                <a:ln>
                  <a:noFill/>
                </a:ln>
                <a:solidFill>
                  <a:prstClr val="white"/>
                </a:solidFill>
                <a:effectLst/>
                <a:uLnTx/>
                <a:uFillTx/>
                <a:latin typeface="Calibri" panose="020F0502020204030204"/>
                <a:ea typeface="+mn-ea"/>
                <a:cs typeface="+mn-cs"/>
              </a:rPr>
              <a:t>Domenii fundamentale (6)</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5"/>
          <p:cNvSpPr/>
          <p:nvPr/>
        </p:nvSpPr>
        <p:spPr>
          <a:xfrm>
            <a:off x="3113809" y="3733980"/>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smtClean="0">
                <a:ln>
                  <a:noFill/>
                </a:ln>
                <a:solidFill>
                  <a:prstClr val="white"/>
                </a:solidFill>
                <a:effectLst/>
                <a:uLnTx/>
                <a:uFillTx/>
                <a:latin typeface="Calibri" panose="020F0502020204030204"/>
                <a:ea typeface="+mn-ea"/>
                <a:cs typeface="+mn-cs"/>
              </a:rPr>
              <a:t>Domenii restr</a:t>
            </a: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ânse (52)</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p:cNvSpPr/>
          <p:nvPr/>
        </p:nvSpPr>
        <p:spPr>
          <a:xfrm>
            <a:off x="6298969" y="3733980"/>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Ramuri de știință (34)</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p:nvSpPr>
        <p:spPr>
          <a:xfrm>
            <a:off x="3113809" y="4760277"/>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Domenii detaliate (143)</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6298969" y="4760277"/>
            <a:ext cx="1787236"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Domenii de licență (</a:t>
            </a:r>
            <a:r>
              <a:rPr lang="en-US" sz="1300" dirty="0" smtClean="0">
                <a:solidFill>
                  <a:prstClr val="white"/>
                </a:solidFill>
                <a:latin typeface="Calibri" panose="020F0502020204030204"/>
              </a:rPr>
              <a:t>76</a:t>
            </a: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)/masterat(78)</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 name="Straight Arrow Connector 10"/>
          <p:cNvCxnSpPr/>
          <p:nvPr/>
        </p:nvCxnSpPr>
        <p:spPr>
          <a:xfrm flipV="1">
            <a:off x="3974177" y="3256324"/>
            <a:ext cx="0" cy="41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3974177" y="4282620"/>
            <a:ext cx="0" cy="41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7192588" y="3256324"/>
            <a:ext cx="0" cy="41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7189817" y="4282620"/>
            <a:ext cx="0" cy="41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606338" y="1991513"/>
            <a:ext cx="802177" cy="209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smtClean="0">
                <a:ln>
                  <a:noFill/>
                </a:ln>
                <a:solidFill>
                  <a:prstClr val="white"/>
                </a:solidFill>
                <a:effectLst/>
                <a:uLnTx/>
                <a:uFillTx/>
                <a:latin typeface="Calibri" panose="020F0502020204030204"/>
                <a:ea typeface="+mn-ea"/>
                <a:cs typeface="+mn-cs"/>
              </a:rPr>
              <a:t>ISCED</a:t>
            </a:r>
            <a:endParaRPr kumimoji="0" lang="en-US" sz="15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p:cNvSpPr/>
          <p:nvPr/>
        </p:nvSpPr>
        <p:spPr>
          <a:xfrm>
            <a:off x="6788728" y="1991513"/>
            <a:ext cx="802177" cy="209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smtClean="0">
                <a:ln>
                  <a:noFill/>
                </a:ln>
                <a:solidFill>
                  <a:prstClr val="white"/>
                </a:solidFill>
                <a:effectLst/>
                <a:uLnTx/>
                <a:uFillTx/>
                <a:latin typeface="Calibri" panose="020F0502020204030204"/>
                <a:ea typeface="+mn-ea"/>
                <a:cs typeface="+mn-cs"/>
              </a:rPr>
              <a:t>HG</a:t>
            </a:r>
            <a:endParaRPr kumimoji="0" lang="en-US" sz="15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Left Brace 21"/>
          <p:cNvSpPr/>
          <p:nvPr/>
        </p:nvSpPr>
        <p:spPr>
          <a:xfrm rot="5400000">
            <a:off x="3886891" y="4841480"/>
            <a:ext cx="241069" cy="130509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Rectangle 22"/>
          <p:cNvSpPr/>
          <p:nvPr/>
        </p:nvSpPr>
        <p:spPr>
          <a:xfrm>
            <a:off x="3424495" y="5679141"/>
            <a:ext cx="1165860" cy="6960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Specializări</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ectangle 23"/>
          <p:cNvSpPr/>
          <p:nvPr/>
        </p:nvSpPr>
        <p:spPr>
          <a:xfrm>
            <a:off x="6606886" y="5679139"/>
            <a:ext cx="1165860" cy="696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o-RO" sz="1300" b="0" i="0" u="none" strike="noStrike" kern="1200" cap="none" spc="0" normalizeH="0" baseline="0" noProof="0" dirty="0" smtClean="0">
                <a:ln>
                  <a:noFill/>
                </a:ln>
                <a:solidFill>
                  <a:prstClr val="white"/>
                </a:solidFill>
                <a:effectLst/>
                <a:uLnTx/>
                <a:uFillTx/>
                <a:latin typeface="Calibri" panose="020F0502020204030204"/>
                <a:ea typeface="+mn-ea"/>
                <a:cs typeface="+mn-cs"/>
              </a:rPr>
              <a:t>Specializări</a:t>
            </a:r>
            <a:endParaRPr kumimoji="0" lang="en-US" sz="13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Left Brace 24"/>
          <p:cNvSpPr/>
          <p:nvPr/>
        </p:nvSpPr>
        <p:spPr>
          <a:xfrm rot="5400000">
            <a:off x="7069281" y="4841481"/>
            <a:ext cx="241069" cy="130509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Left-Right Arrow 25"/>
          <p:cNvSpPr/>
          <p:nvPr/>
        </p:nvSpPr>
        <p:spPr>
          <a:xfrm>
            <a:off x="5109556" y="2859564"/>
            <a:ext cx="980902" cy="2576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Left-Right Arrow 26"/>
          <p:cNvSpPr/>
          <p:nvPr/>
        </p:nvSpPr>
        <p:spPr>
          <a:xfrm>
            <a:off x="5109556" y="4969696"/>
            <a:ext cx="980902" cy="2576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Left-Right Arrow 27"/>
          <p:cNvSpPr/>
          <p:nvPr/>
        </p:nvSpPr>
        <p:spPr>
          <a:xfrm>
            <a:off x="5109556" y="3914630"/>
            <a:ext cx="980902" cy="2576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Equal 2"/>
          <p:cNvSpPr/>
          <p:nvPr/>
        </p:nvSpPr>
        <p:spPr>
          <a:xfrm>
            <a:off x="5178568" y="5797674"/>
            <a:ext cx="980902" cy="454175"/>
          </a:xfrm>
          <a:prstGeom prst="mathEqual">
            <a:avLst>
              <a:gd name="adj1" fmla="val 23520"/>
              <a:gd name="adj2" fmla="val 14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Rectangle 28"/>
          <p:cNvSpPr/>
          <p:nvPr/>
        </p:nvSpPr>
        <p:spPr>
          <a:xfrm>
            <a:off x="7932441" y="5890986"/>
            <a:ext cx="1572164" cy="3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o-RO" sz="1300" dirty="0" smtClean="0">
                <a:solidFill>
                  <a:schemeClr val="tx1"/>
                </a:solidFill>
                <a:latin typeface="Calibri" panose="020F0502020204030204"/>
              </a:rPr>
              <a:t>Nu se modifică</a:t>
            </a:r>
            <a:endParaRPr kumimoji="0" lang="en-US" sz="1300" b="0" i="0" u="none" strike="noStrike" kern="1200" cap="none" spc="0" normalizeH="0" baseline="0" noProof="0" dirty="0">
              <a:ln>
                <a:noFill/>
              </a:ln>
              <a:solidFill>
                <a:schemeClr val="tx1"/>
              </a:solidFill>
              <a:effectLst/>
              <a:uLnTx/>
              <a:uFillTx/>
              <a:latin typeface="Calibri" panose="020F0502020204030204"/>
            </a:endParaRPr>
          </a:p>
        </p:txBody>
      </p:sp>
      <p:sp>
        <p:nvSpPr>
          <p:cNvPr id="31" name="Rectangle 30"/>
          <p:cNvSpPr/>
          <p:nvPr/>
        </p:nvSpPr>
        <p:spPr>
          <a:xfrm>
            <a:off x="1692636" y="5890986"/>
            <a:ext cx="1572164" cy="3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o-RO" sz="1300" dirty="0" smtClean="0">
                <a:solidFill>
                  <a:schemeClr val="tx1"/>
                </a:solidFill>
                <a:latin typeface="Calibri" panose="020F0502020204030204"/>
              </a:rPr>
              <a:t>Nu se modifică</a:t>
            </a:r>
            <a:endParaRPr kumimoji="0" lang="en-US" sz="1300" b="0" i="0" u="none" strike="noStrike" kern="1200" cap="none" spc="0" normalizeH="0" baseline="0" noProof="0" dirty="0">
              <a:ln>
                <a:noFill/>
              </a:ln>
              <a:solidFill>
                <a:schemeClr val="tx1"/>
              </a:solidFill>
              <a:effectLst/>
              <a:uLnTx/>
              <a:uFillTx/>
              <a:latin typeface="Calibri" panose="020F0502020204030204"/>
            </a:endParaRPr>
          </a:p>
        </p:txBody>
      </p:sp>
      <p:sp>
        <p:nvSpPr>
          <p:cNvPr id="30"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49592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189" y="880107"/>
            <a:ext cx="10506973" cy="810672"/>
          </a:xfrm>
        </p:spPr>
        <p:txBody>
          <a:bodyPr>
            <a:noAutofit/>
          </a:bodyPr>
          <a:lstStyle/>
          <a:p>
            <a:pPr algn="ctr"/>
            <a:r>
              <a:rPr lang="en-US" sz="2800" dirty="0" smtClean="0"/>
              <a:t>STABILIREA DOMENIULUI ISCED PRIN INTERMEDIUL  COMPETENȚELOR</a:t>
            </a:r>
            <a:br>
              <a:rPr lang="en-US" sz="2800" dirty="0" smtClean="0"/>
            </a:br>
            <a:r>
              <a:rPr lang="en-US" sz="2800" dirty="0" smtClean="0"/>
              <a:t>- </a:t>
            </a:r>
            <a:r>
              <a:rPr lang="en-US" sz="2400" dirty="0" smtClean="0"/>
              <a:t>ASPECTE GENERALE </a:t>
            </a:r>
            <a:r>
              <a:rPr lang="en-US" sz="2800" dirty="0" smtClean="0"/>
              <a:t>-</a:t>
            </a:r>
            <a:endParaRPr lang="en-US" sz="2800" dirty="0"/>
          </a:p>
        </p:txBody>
      </p:sp>
      <p:sp>
        <p:nvSpPr>
          <p:cNvPr id="3" name="Content Placeholder 2"/>
          <p:cNvSpPr>
            <a:spLocks noGrp="1"/>
          </p:cNvSpPr>
          <p:nvPr>
            <p:ph idx="1"/>
          </p:nvPr>
        </p:nvSpPr>
        <p:spPr>
          <a:xfrm>
            <a:off x="586596" y="1856787"/>
            <a:ext cx="10767204" cy="4316304"/>
          </a:xfrm>
        </p:spPr>
        <p:txBody>
          <a:bodyPr>
            <a:normAutofit fontScale="70000" lnSpcReduction="20000"/>
          </a:bodyPr>
          <a:lstStyle/>
          <a:p>
            <a:pPr lvl="0" algn="just"/>
            <a:r>
              <a:rPr lang="ro-RO" dirty="0"/>
              <a:t>Orice program de studii deține competențe fundamentale, de bază, de domeniu, de specialitate și competențe transversale.</a:t>
            </a:r>
            <a:endParaRPr lang="en-US" dirty="0"/>
          </a:p>
          <a:p>
            <a:pPr lvl="0" algn="just"/>
            <a:r>
              <a:rPr lang="ro-RO" dirty="0"/>
              <a:t>Natura competențelor fundamentale și de domeniu ne conduc către domeniul larg și restrâns din ISCED, respectiv domeniul fundamental și ramura de știință din România.</a:t>
            </a:r>
            <a:endParaRPr lang="en-US" dirty="0"/>
          </a:p>
          <a:p>
            <a:pPr lvl="0" algn="just"/>
            <a:r>
              <a:rPr lang="ro-RO" dirty="0"/>
              <a:t>Natura competențelor de domeniu stabilește domeniul detaliat și ulterior interdisciplinaritatea programelor de studii din ISCED, respectiv domeniul de licență /masterat  din HG.</a:t>
            </a:r>
            <a:endParaRPr lang="en-US" dirty="0"/>
          </a:p>
          <a:p>
            <a:pPr lvl="0" algn="just"/>
            <a:r>
              <a:rPr lang="ro-RO" dirty="0"/>
              <a:t>Competențele transversale sunt definite de către disciplinele complementare din standardele ARACIS care se completează la rândul lor cu totalitatea </a:t>
            </a:r>
            <a:r>
              <a:rPr lang="ro-RO" dirty="0" smtClean="0"/>
              <a:t>competențelor </a:t>
            </a:r>
            <a:r>
              <a:rPr lang="ro-RO" dirty="0"/>
              <a:t>aprobate la nivel internațional de către Uniunea Europeană, UNESCO, ESCO-CEDEFOP, respectiv World Economic Forum. </a:t>
            </a:r>
            <a:endParaRPr lang="en-US" dirty="0"/>
          </a:p>
          <a:p>
            <a:pPr lvl="0" algn="just"/>
            <a:r>
              <a:rPr lang="ro-RO" dirty="0"/>
              <a:t>Corelarea cu ISCED presupune echivalarea fiecărui domeniu de licență/masterat cu un domeniu detaliat din ISCED, corespunzător competențelor din planul de învățământ.</a:t>
            </a:r>
            <a:endParaRPr lang="en-US" dirty="0"/>
          </a:p>
          <a:p>
            <a:pPr lvl="0" algn="just"/>
            <a:r>
              <a:rPr lang="ro-RO" dirty="0"/>
              <a:t>Un domeniu singular este un domeniu în care competențele fundamentale și de bază </a:t>
            </a:r>
            <a:r>
              <a:rPr lang="ro-RO" dirty="0">
                <a:solidFill>
                  <a:srgbClr val="7030A0"/>
                </a:solidFill>
              </a:rPr>
              <a:t>(~20% </a:t>
            </a:r>
            <a:r>
              <a:rPr lang="ro-RO" dirty="0"/>
              <a:t>conform disciplinelor ARACIS), respectiv de domeniu </a:t>
            </a:r>
            <a:r>
              <a:rPr lang="ro-RO" dirty="0">
                <a:solidFill>
                  <a:srgbClr val="7030A0"/>
                </a:solidFill>
              </a:rPr>
              <a:t>(~30% </a:t>
            </a:r>
            <a:r>
              <a:rPr lang="ro-RO" dirty="0"/>
              <a:t>conform disciplinelor ARACIS),  reprezintă </a:t>
            </a:r>
            <a:r>
              <a:rPr lang="ro-RO" dirty="0">
                <a:solidFill>
                  <a:srgbClr val="7030A0"/>
                </a:solidFill>
              </a:rPr>
              <a:t>50% </a:t>
            </a:r>
            <a:r>
              <a:rPr lang="ro-RO" dirty="0"/>
              <a:t>din planul de învățământ</a:t>
            </a:r>
            <a:r>
              <a:rPr lang="ro-RO" dirty="0" smtClean="0"/>
              <a:t>.</a:t>
            </a:r>
            <a:endParaRPr lang="en-US" dirty="0"/>
          </a:p>
        </p:txBody>
      </p:sp>
      <p:sp>
        <p:nvSpPr>
          <p:cNvPr id="4" name="Slide Number Placeholder 3"/>
          <p:cNvSpPr>
            <a:spLocks noGrp="1"/>
          </p:cNvSpPr>
          <p:nvPr>
            <p:ph type="sldNum" sz="quarter" idx="12"/>
          </p:nvPr>
        </p:nvSpPr>
        <p:spPr/>
        <p:txBody>
          <a:bodyPr/>
          <a:lstStyle/>
          <a:p>
            <a:fld id="{9E50D555-AD09-4184-8F27-884809BFB095}" type="slidenum">
              <a:rPr lang="en-US" sz="900">
                <a:solidFill>
                  <a:srgbClr val="5FCBEF"/>
                </a:solidFill>
                <a:latin typeface="Trebuchet MS" panose="020B0603020202020204"/>
              </a:rPr>
              <a:pPr/>
              <a:t>19</a:t>
            </a:fld>
            <a:endParaRPr lang="en-US" sz="900" dirty="0"/>
          </a:p>
        </p:txBody>
      </p:sp>
    </p:spTree>
    <p:extLst>
      <p:ext uri="{BB962C8B-B14F-4D97-AF65-F5344CB8AC3E}">
        <p14:creationId xmlns:p14="http://schemas.microsoft.com/office/powerpoint/2010/main" val="1209208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397" y="1864502"/>
            <a:ext cx="10515600" cy="4836233"/>
          </a:xfrm>
        </p:spPr>
        <p:txBody>
          <a:bodyPr>
            <a:normAutofit lnSpcReduction="10000"/>
          </a:bodyPr>
          <a:lstStyle/>
          <a:p>
            <a:pPr marL="0" indent="0" algn="just">
              <a:buNone/>
            </a:pPr>
            <a:r>
              <a:rPr lang="en-US" sz="1400" dirty="0" smtClean="0"/>
              <a:t>ART</a:t>
            </a:r>
            <a:r>
              <a:rPr lang="en-US" sz="1400" dirty="0"/>
              <a:t>. 4- LEGISLA</a:t>
            </a:r>
            <a:r>
              <a:rPr lang="ro-RO" sz="1400" dirty="0"/>
              <a:t>Ț</a:t>
            </a:r>
            <a:r>
              <a:rPr lang="en-US" sz="1400" dirty="0"/>
              <a:t>IA Rom</a:t>
            </a:r>
            <a:r>
              <a:rPr lang="ro-RO" sz="1400" dirty="0"/>
              <a:t>â</a:t>
            </a:r>
            <a:r>
              <a:rPr lang="en-US" sz="1400" dirty="0"/>
              <a:t>n</a:t>
            </a:r>
            <a:r>
              <a:rPr lang="ro-RO" sz="1400" dirty="0"/>
              <a:t>ă</a:t>
            </a:r>
            <a:r>
              <a:rPr lang="en-US" sz="1400" dirty="0"/>
              <a:t> –</a:t>
            </a:r>
            <a:r>
              <a:rPr lang="en-US" sz="1400" dirty="0" err="1"/>
              <a:t>Legea</a:t>
            </a:r>
            <a:r>
              <a:rPr lang="en-US" sz="1400" dirty="0"/>
              <a:t> </a:t>
            </a:r>
            <a:r>
              <a:rPr lang="en-US" sz="1400" dirty="0" err="1"/>
              <a:t>educa</a:t>
            </a:r>
            <a:r>
              <a:rPr lang="ro-RO" sz="1400" dirty="0"/>
              <a:t>ț</a:t>
            </a:r>
            <a:r>
              <a:rPr lang="en-US" sz="1400" dirty="0" err="1"/>
              <a:t>iei</a:t>
            </a:r>
            <a:r>
              <a:rPr lang="en-US" sz="1400" dirty="0"/>
              <a:t> </a:t>
            </a:r>
            <a:r>
              <a:rPr lang="en-US" sz="1400" dirty="0" err="1"/>
              <a:t>na</a:t>
            </a:r>
            <a:r>
              <a:rPr lang="ro-RO" sz="1400" dirty="0"/>
              <a:t>ț</a:t>
            </a:r>
            <a:r>
              <a:rPr lang="en-US" sz="1400" dirty="0" err="1"/>
              <a:t>ionale</a:t>
            </a:r>
            <a:r>
              <a:rPr lang="en-US" sz="1400" dirty="0"/>
              <a:t> 1/2011</a:t>
            </a:r>
          </a:p>
          <a:p>
            <a:pPr algn="just"/>
            <a:r>
              <a:rPr lang="en-US" sz="1400" dirty="0" err="1"/>
              <a:t>Educaţia</a:t>
            </a:r>
            <a:r>
              <a:rPr lang="en-US" sz="1400" dirty="0"/>
              <a:t> </a:t>
            </a:r>
            <a:r>
              <a:rPr lang="en-US" sz="1400" dirty="0" err="1"/>
              <a:t>şi</a:t>
            </a:r>
            <a:r>
              <a:rPr lang="en-US" sz="1400" dirty="0"/>
              <a:t> </a:t>
            </a:r>
            <a:r>
              <a:rPr lang="en-US" sz="1400" dirty="0" err="1"/>
              <a:t>formarea</a:t>
            </a:r>
            <a:r>
              <a:rPr lang="en-US" sz="1400" dirty="0"/>
              <a:t> </a:t>
            </a:r>
            <a:r>
              <a:rPr lang="en-US" sz="1400" dirty="0" err="1"/>
              <a:t>profesională</a:t>
            </a:r>
            <a:r>
              <a:rPr lang="en-US" sz="1400" dirty="0"/>
              <a:t> a </a:t>
            </a:r>
            <a:r>
              <a:rPr lang="en-US" sz="1400" dirty="0" err="1"/>
              <a:t>copiilor</a:t>
            </a:r>
            <a:r>
              <a:rPr lang="en-US" sz="1400" dirty="0"/>
              <a:t>, a </a:t>
            </a:r>
            <a:r>
              <a:rPr lang="en-US" sz="1400" dirty="0" err="1"/>
              <a:t>tinerilor</a:t>
            </a:r>
            <a:r>
              <a:rPr lang="en-US" sz="1400" dirty="0"/>
              <a:t> </a:t>
            </a:r>
            <a:r>
              <a:rPr lang="en-US" sz="1400" dirty="0" err="1"/>
              <a:t>şi</a:t>
            </a:r>
            <a:r>
              <a:rPr lang="en-US" sz="1400" dirty="0"/>
              <a:t> </a:t>
            </a:r>
            <a:r>
              <a:rPr lang="en-US" sz="1400" b="1" dirty="0"/>
              <a:t>a </a:t>
            </a:r>
            <a:r>
              <a:rPr lang="en-US" sz="1400" b="1" dirty="0" err="1"/>
              <a:t>adulţilor</a:t>
            </a:r>
            <a:r>
              <a:rPr lang="en-US" sz="1400" b="1" dirty="0"/>
              <a:t> </a:t>
            </a:r>
            <a:r>
              <a:rPr lang="en-US" sz="1400" dirty="0"/>
              <a:t>au ca </a:t>
            </a:r>
            <a:r>
              <a:rPr lang="en-US" sz="1400" dirty="0" err="1"/>
              <a:t>finalitate</a:t>
            </a:r>
            <a:r>
              <a:rPr lang="en-US" sz="1400" dirty="0"/>
              <a:t> </a:t>
            </a:r>
            <a:r>
              <a:rPr lang="en-US" sz="1400" dirty="0" smtClean="0"/>
              <a:t>principal</a:t>
            </a:r>
            <a:r>
              <a:rPr lang="ro-RO" sz="1400" dirty="0" smtClean="0"/>
              <a:t>ă</a:t>
            </a:r>
            <a:r>
              <a:rPr lang="en-US" sz="1400" dirty="0" smtClean="0"/>
              <a:t> </a:t>
            </a:r>
            <a:r>
              <a:rPr lang="en-US" sz="1400" b="1" dirty="0" err="1" smtClean="0"/>
              <a:t>formarea</a:t>
            </a:r>
            <a:r>
              <a:rPr lang="en-US" sz="1400" b="1" dirty="0" smtClean="0"/>
              <a:t> </a:t>
            </a:r>
            <a:r>
              <a:rPr lang="en-US" sz="1400" b="1" dirty="0" err="1"/>
              <a:t>competenţelor</a:t>
            </a:r>
            <a:r>
              <a:rPr lang="en-US" sz="1400" dirty="0"/>
              <a:t>, </a:t>
            </a:r>
            <a:r>
              <a:rPr lang="ro-RO" sz="1400" dirty="0" err="1"/>
              <a:t>î</a:t>
            </a:r>
            <a:r>
              <a:rPr lang="en-US" sz="1400" dirty="0" err="1" smtClean="0"/>
              <a:t>nţelese</a:t>
            </a:r>
            <a:r>
              <a:rPr lang="en-US" sz="1400" dirty="0" smtClean="0"/>
              <a:t> </a:t>
            </a:r>
            <a:r>
              <a:rPr lang="en-US" sz="1400" dirty="0"/>
              <a:t>ca </a:t>
            </a:r>
            <a:r>
              <a:rPr lang="en-US" sz="1400" dirty="0" err="1"/>
              <a:t>ansamblu</a:t>
            </a:r>
            <a:r>
              <a:rPr lang="en-US" sz="1400" dirty="0"/>
              <a:t> </a:t>
            </a:r>
            <a:r>
              <a:rPr lang="en-US" sz="1400" dirty="0" err="1"/>
              <a:t>multifuncţional</a:t>
            </a:r>
            <a:r>
              <a:rPr lang="en-US" sz="1400" dirty="0"/>
              <a:t> </a:t>
            </a:r>
            <a:r>
              <a:rPr lang="en-US" sz="1400" dirty="0" err="1"/>
              <a:t>şi</a:t>
            </a:r>
            <a:r>
              <a:rPr lang="en-US" sz="1400" dirty="0"/>
              <a:t> </a:t>
            </a:r>
            <a:r>
              <a:rPr lang="en-US" sz="1400" dirty="0" err="1"/>
              <a:t>transferabil</a:t>
            </a:r>
            <a:r>
              <a:rPr lang="en-US" sz="1400" dirty="0"/>
              <a:t> de </a:t>
            </a:r>
            <a:r>
              <a:rPr lang="en-US" sz="1400" dirty="0" err="1" smtClean="0"/>
              <a:t>cunoştinţe</a:t>
            </a:r>
            <a:r>
              <a:rPr lang="en-US" sz="1400" dirty="0" smtClean="0"/>
              <a:t>,</a:t>
            </a:r>
            <a:r>
              <a:rPr lang="it-IT" sz="1400" dirty="0" err="1" smtClean="0"/>
              <a:t>deprinderi</a:t>
            </a:r>
            <a:r>
              <a:rPr lang="it-IT" sz="1400" dirty="0" smtClean="0"/>
              <a:t>/</a:t>
            </a:r>
            <a:r>
              <a:rPr lang="it-IT" sz="1400" dirty="0" err="1" smtClean="0"/>
              <a:t>abilităţi</a:t>
            </a:r>
            <a:r>
              <a:rPr lang="it-IT" sz="1400" dirty="0" smtClean="0"/>
              <a:t> </a:t>
            </a:r>
            <a:r>
              <a:rPr lang="it-IT" sz="1400" dirty="0" err="1"/>
              <a:t>şi</a:t>
            </a:r>
            <a:r>
              <a:rPr lang="it-IT" sz="1400" dirty="0"/>
              <a:t> </a:t>
            </a:r>
            <a:r>
              <a:rPr lang="it-IT" sz="1400" dirty="0" err="1"/>
              <a:t>aptitudini</a:t>
            </a:r>
            <a:r>
              <a:rPr lang="it-IT" sz="1400" dirty="0"/>
              <a:t>, </a:t>
            </a:r>
            <a:r>
              <a:rPr lang="it-IT" sz="1400" dirty="0" err="1"/>
              <a:t>necesare</a:t>
            </a:r>
            <a:r>
              <a:rPr lang="it-IT" sz="1400" dirty="0"/>
              <a:t> </a:t>
            </a:r>
            <a:r>
              <a:rPr lang="it-IT" sz="1400" dirty="0" err="1"/>
              <a:t>pentru</a:t>
            </a:r>
            <a:r>
              <a:rPr lang="it-IT" sz="1400" dirty="0"/>
              <a:t>:</a:t>
            </a:r>
          </a:p>
          <a:p>
            <a:pPr algn="just"/>
            <a:r>
              <a:rPr lang="it-IT" sz="1400" dirty="0"/>
              <a:t>a) </a:t>
            </a:r>
            <a:r>
              <a:rPr lang="it-IT" sz="1400" dirty="0" err="1"/>
              <a:t>implinirea</a:t>
            </a:r>
            <a:r>
              <a:rPr lang="it-IT" sz="1400" dirty="0"/>
              <a:t> </a:t>
            </a:r>
            <a:r>
              <a:rPr lang="it-IT" sz="1400" dirty="0" err="1"/>
              <a:t>şi</a:t>
            </a:r>
            <a:r>
              <a:rPr lang="it-IT" sz="1400" dirty="0"/>
              <a:t> </a:t>
            </a:r>
            <a:r>
              <a:rPr lang="it-IT" sz="1400" dirty="0" err="1"/>
              <a:t>dezvoltarea</a:t>
            </a:r>
            <a:r>
              <a:rPr lang="it-IT" sz="1400" dirty="0"/>
              <a:t> </a:t>
            </a:r>
            <a:r>
              <a:rPr lang="it-IT" sz="1400" dirty="0" err="1"/>
              <a:t>personală</a:t>
            </a:r>
            <a:r>
              <a:rPr lang="it-IT" sz="1400" dirty="0"/>
              <a:t>, </a:t>
            </a:r>
            <a:r>
              <a:rPr lang="it-IT" sz="1400" dirty="0" err="1"/>
              <a:t>prin</a:t>
            </a:r>
            <a:r>
              <a:rPr lang="it-IT" sz="1400" dirty="0"/>
              <a:t> </a:t>
            </a:r>
            <a:r>
              <a:rPr lang="it-IT" sz="1400" dirty="0" err="1"/>
              <a:t>realizarea</a:t>
            </a:r>
            <a:r>
              <a:rPr lang="it-IT" sz="1400" dirty="0"/>
              <a:t> </a:t>
            </a:r>
            <a:r>
              <a:rPr lang="it-IT" sz="1400" dirty="0" err="1"/>
              <a:t>propriilor</a:t>
            </a:r>
            <a:r>
              <a:rPr lang="it-IT" sz="1400" dirty="0"/>
              <a:t> </a:t>
            </a:r>
            <a:r>
              <a:rPr lang="it-IT" sz="1400" dirty="0" err="1"/>
              <a:t>obiective</a:t>
            </a:r>
            <a:r>
              <a:rPr lang="it-IT" sz="1400" dirty="0"/>
              <a:t> in </a:t>
            </a:r>
            <a:r>
              <a:rPr lang="it-IT" sz="1400" dirty="0" err="1"/>
              <a:t>viaţă</a:t>
            </a:r>
            <a:r>
              <a:rPr lang="it-IT" sz="1400" dirty="0"/>
              <a:t>, </a:t>
            </a:r>
            <a:r>
              <a:rPr lang="it-IT" sz="1400" dirty="0" err="1" smtClean="0"/>
              <a:t>conform</a:t>
            </a:r>
            <a:r>
              <a:rPr lang="it-IT" sz="1400" dirty="0"/>
              <a:t> </a:t>
            </a:r>
            <a:r>
              <a:rPr lang="en-US" sz="1400" dirty="0" err="1" smtClean="0"/>
              <a:t>intereselor</a:t>
            </a:r>
            <a:r>
              <a:rPr lang="en-US" sz="1400" dirty="0" smtClean="0"/>
              <a:t> </a:t>
            </a:r>
            <a:r>
              <a:rPr lang="en-US" sz="1400" dirty="0" err="1"/>
              <a:t>şi</a:t>
            </a:r>
            <a:r>
              <a:rPr lang="en-US" sz="1400" dirty="0"/>
              <a:t> </a:t>
            </a:r>
            <a:r>
              <a:rPr lang="en-US" sz="1400" dirty="0" err="1"/>
              <a:t>aspiraţiilor</a:t>
            </a:r>
            <a:r>
              <a:rPr lang="en-US" sz="1400" dirty="0"/>
              <a:t> </a:t>
            </a:r>
            <a:r>
              <a:rPr lang="en-US" sz="1400" dirty="0" err="1"/>
              <a:t>fiecăruia</a:t>
            </a:r>
            <a:r>
              <a:rPr lang="en-US" sz="1400" dirty="0"/>
              <a:t> </a:t>
            </a:r>
            <a:r>
              <a:rPr lang="en-US" sz="1400" dirty="0" err="1"/>
              <a:t>şi</a:t>
            </a:r>
            <a:r>
              <a:rPr lang="en-US" sz="1400" dirty="0"/>
              <a:t> </a:t>
            </a:r>
            <a:r>
              <a:rPr lang="en-US" sz="1400" dirty="0" err="1"/>
              <a:t>dorinţei</a:t>
            </a:r>
            <a:r>
              <a:rPr lang="en-US" sz="1400" dirty="0"/>
              <a:t> de a </a:t>
            </a:r>
            <a:r>
              <a:rPr lang="en-US" sz="1400" dirty="0" err="1"/>
              <a:t>invăţa</a:t>
            </a:r>
            <a:r>
              <a:rPr lang="en-US" sz="1400" dirty="0"/>
              <a:t> </a:t>
            </a:r>
            <a:r>
              <a:rPr lang="en-US" sz="1400" dirty="0" err="1"/>
              <a:t>pe</a:t>
            </a:r>
            <a:r>
              <a:rPr lang="en-US" sz="1400" dirty="0"/>
              <a:t> tot </a:t>
            </a:r>
            <a:r>
              <a:rPr lang="en-US" sz="1400" dirty="0" err="1"/>
              <a:t>parcursul</a:t>
            </a:r>
            <a:r>
              <a:rPr lang="en-US" sz="1400" dirty="0"/>
              <a:t> </a:t>
            </a:r>
            <a:r>
              <a:rPr lang="en-US" sz="1400" dirty="0" err="1"/>
              <a:t>vieţii</a:t>
            </a:r>
            <a:r>
              <a:rPr lang="en-US" sz="1400" dirty="0"/>
              <a:t>;</a:t>
            </a:r>
          </a:p>
          <a:p>
            <a:pPr algn="just"/>
            <a:r>
              <a:rPr lang="it-IT" sz="1400" dirty="0"/>
              <a:t>b) </a:t>
            </a:r>
            <a:r>
              <a:rPr lang="it-IT" sz="1400" u="sng" dirty="0" err="1"/>
              <a:t>integrarea</a:t>
            </a:r>
            <a:r>
              <a:rPr lang="it-IT" sz="1400" u="sng" dirty="0"/>
              <a:t> </a:t>
            </a:r>
            <a:r>
              <a:rPr lang="it-IT" sz="1400" u="sng" dirty="0" err="1"/>
              <a:t>socială</a:t>
            </a:r>
            <a:r>
              <a:rPr lang="it-IT" sz="1400" u="sng" dirty="0"/>
              <a:t> </a:t>
            </a:r>
            <a:r>
              <a:rPr lang="it-IT" sz="1400" dirty="0" err="1"/>
              <a:t>şi</a:t>
            </a:r>
            <a:r>
              <a:rPr lang="it-IT" sz="1400" dirty="0"/>
              <a:t> </a:t>
            </a:r>
            <a:r>
              <a:rPr lang="it-IT" sz="1400" dirty="0" err="1"/>
              <a:t>participarea</a:t>
            </a:r>
            <a:r>
              <a:rPr lang="it-IT" sz="1400" dirty="0"/>
              <a:t> </a:t>
            </a:r>
            <a:r>
              <a:rPr lang="it-IT" sz="1400" dirty="0" err="1"/>
              <a:t>cetăţenească</a:t>
            </a:r>
            <a:r>
              <a:rPr lang="it-IT" sz="1400" dirty="0"/>
              <a:t> </a:t>
            </a:r>
            <a:r>
              <a:rPr lang="it-IT" sz="1400" dirty="0" err="1"/>
              <a:t>activă</a:t>
            </a:r>
            <a:r>
              <a:rPr lang="it-IT" sz="1400" dirty="0"/>
              <a:t> </a:t>
            </a:r>
            <a:r>
              <a:rPr lang="ro-RO" sz="1400" dirty="0" smtClean="0"/>
              <a:t>î</a:t>
            </a:r>
            <a:r>
              <a:rPr lang="it-IT" sz="1400" dirty="0" smtClean="0"/>
              <a:t>n </a:t>
            </a:r>
            <a:r>
              <a:rPr lang="it-IT" sz="1400" dirty="0" err="1"/>
              <a:t>societate</a:t>
            </a:r>
            <a:r>
              <a:rPr lang="it-IT" sz="1400" dirty="0"/>
              <a:t>;</a:t>
            </a:r>
          </a:p>
          <a:p>
            <a:pPr algn="just"/>
            <a:r>
              <a:rPr lang="it-IT" sz="1400" dirty="0"/>
              <a:t>c) </a:t>
            </a:r>
            <a:r>
              <a:rPr lang="it-IT" sz="1400" b="1" dirty="0" err="1" smtClean="0"/>
              <a:t>ocuparea</a:t>
            </a:r>
            <a:r>
              <a:rPr lang="it-IT" sz="1400" b="1" dirty="0" smtClean="0"/>
              <a:t> </a:t>
            </a:r>
            <a:r>
              <a:rPr lang="it-IT" sz="1400" b="1" dirty="0" err="1"/>
              <a:t>unui</a:t>
            </a:r>
            <a:r>
              <a:rPr lang="it-IT" sz="1400" b="1" dirty="0"/>
              <a:t> </a:t>
            </a:r>
            <a:r>
              <a:rPr lang="it-IT" sz="1400" b="1" dirty="0" err="1"/>
              <a:t>loc</a:t>
            </a:r>
            <a:r>
              <a:rPr lang="it-IT" sz="1400" b="1" dirty="0"/>
              <a:t> de </a:t>
            </a:r>
            <a:r>
              <a:rPr lang="it-IT" sz="1400" b="1" dirty="0" err="1"/>
              <a:t>muncă</a:t>
            </a:r>
            <a:r>
              <a:rPr lang="it-IT" sz="1400" b="1" dirty="0"/>
              <a:t> </a:t>
            </a:r>
            <a:r>
              <a:rPr lang="it-IT" sz="1400" dirty="0" err="1"/>
              <a:t>şi</a:t>
            </a:r>
            <a:r>
              <a:rPr lang="it-IT" sz="1400" dirty="0"/>
              <a:t> </a:t>
            </a:r>
            <a:r>
              <a:rPr lang="it-IT" sz="1400" dirty="0" err="1"/>
              <a:t>participarea</a:t>
            </a:r>
            <a:r>
              <a:rPr lang="it-IT" sz="1400" dirty="0"/>
              <a:t> la </a:t>
            </a:r>
            <a:r>
              <a:rPr lang="it-IT" sz="1400" dirty="0" err="1"/>
              <a:t>funcţionarea</a:t>
            </a:r>
            <a:r>
              <a:rPr lang="it-IT" sz="1400" dirty="0"/>
              <a:t> </a:t>
            </a:r>
            <a:r>
              <a:rPr lang="it-IT" sz="1400" dirty="0" err="1"/>
              <a:t>şi</a:t>
            </a:r>
            <a:r>
              <a:rPr lang="it-IT" sz="1400" dirty="0"/>
              <a:t> </a:t>
            </a:r>
            <a:r>
              <a:rPr lang="it-IT" sz="1400" dirty="0" err="1"/>
              <a:t>dezvoltarea</a:t>
            </a:r>
            <a:r>
              <a:rPr lang="it-IT" sz="1400" dirty="0"/>
              <a:t> </a:t>
            </a:r>
            <a:r>
              <a:rPr lang="it-IT" sz="1400" dirty="0" err="1"/>
              <a:t>unei</a:t>
            </a:r>
            <a:r>
              <a:rPr lang="it-IT" sz="1400" dirty="0"/>
              <a:t> </a:t>
            </a:r>
            <a:r>
              <a:rPr lang="it-IT" sz="1400" dirty="0" err="1"/>
              <a:t>economii</a:t>
            </a:r>
            <a:r>
              <a:rPr lang="it-IT" sz="1400" dirty="0"/>
              <a:t> durabile</a:t>
            </a:r>
            <a:r>
              <a:rPr lang="it-IT" sz="1400" dirty="0" smtClean="0"/>
              <a:t>;</a:t>
            </a:r>
          </a:p>
          <a:p>
            <a:pPr marL="0" indent="0" algn="just">
              <a:buNone/>
            </a:pPr>
            <a:r>
              <a:rPr lang="en-US" sz="1500" dirty="0"/>
              <a:t>ART. 117</a:t>
            </a:r>
          </a:p>
          <a:p>
            <a:pPr algn="just"/>
            <a:r>
              <a:rPr lang="en-US" sz="1500" dirty="0" err="1"/>
              <a:t>Misiunea</a:t>
            </a:r>
            <a:r>
              <a:rPr lang="en-US" sz="1500" dirty="0"/>
              <a:t> </a:t>
            </a:r>
            <a:r>
              <a:rPr lang="ro-RO" sz="1500" dirty="0" smtClean="0"/>
              <a:t>î</a:t>
            </a:r>
            <a:r>
              <a:rPr lang="en-US" sz="1500" dirty="0" err="1" smtClean="0"/>
              <a:t>nvăţămantului</a:t>
            </a:r>
            <a:r>
              <a:rPr lang="en-US" sz="1500" dirty="0" smtClean="0"/>
              <a:t> </a:t>
            </a:r>
            <a:r>
              <a:rPr lang="en-US" sz="1500" dirty="0"/>
              <a:t>superior </a:t>
            </a:r>
            <a:r>
              <a:rPr lang="en-US" sz="1500" dirty="0" err="1"/>
              <a:t>este</a:t>
            </a:r>
            <a:r>
              <a:rPr lang="en-US" sz="1500" dirty="0"/>
              <a:t> de a genera </a:t>
            </a:r>
            <a:r>
              <a:rPr lang="en-US" sz="1500" dirty="0" err="1"/>
              <a:t>şi</a:t>
            </a:r>
            <a:r>
              <a:rPr lang="en-US" sz="1500" dirty="0"/>
              <a:t> de a </a:t>
            </a:r>
            <a:r>
              <a:rPr lang="en-US" sz="1500" dirty="0" err="1"/>
              <a:t>transfera</a:t>
            </a:r>
            <a:r>
              <a:rPr lang="en-US" sz="1500" dirty="0"/>
              <a:t> </a:t>
            </a:r>
            <a:r>
              <a:rPr lang="en-US" sz="1500" dirty="0" err="1"/>
              <a:t>cunoaştere</a:t>
            </a:r>
            <a:r>
              <a:rPr lang="en-US" sz="1500" dirty="0"/>
              <a:t> </a:t>
            </a:r>
            <a:r>
              <a:rPr lang="en-US" sz="1500" dirty="0" err="1"/>
              <a:t>către</a:t>
            </a:r>
            <a:r>
              <a:rPr lang="en-US" sz="1500" dirty="0"/>
              <a:t> </a:t>
            </a:r>
            <a:r>
              <a:rPr lang="en-US" sz="1500" dirty="0" err="1"/>
              <a:t>societate</a:t>
            </a:r>
            <a:r>
              <a:rPr lang="en-US" sz="1500" dirty="0"/>
              <a:t> </a:t>
            </a:r>
            <a:r>
              <a:rPr lang="en-US" sz="1500" dirty="0" err="1"/>
              <a:t>prin</a:t>
            </a:r>
            <a:r>
              <a:rPr lang="en-US" sz="1500" dirty="0"/>
              <a:t>:</a:t>
            </a:r>
          </a:p>
          <a:p>
            <a:pPr algn="just"/>
            <a:r>
              <a:rPr lang="it-IT" sz="1500" dirty="0"/>
              <a:t>a) </a:t>
            </a:r>
            <a:r>
              <a:rPr lang="it-IT" sz="1500" u="sng" dirty="0"/>
              <a:t>formare </a:t>
            </a:r>
            <a:r>
              <a:rPr lang="it-IT" sz="1500" u="sng" dirty="0" err="1"/>
              <a:t>iniţială</a:t>
            </a:r>
            <a:r>
              <a:rPr lang="it-IT" sz="1500" u="sng" dirty="0"/>
              <a:t> </a:t>
            </a:r>
            <a:r>
              <a:rPr lang="it-IT" sz="1500" u="sng" dirty="0" err="1"/>
              <a:t>şi</a:t>
            </a:r>
            <a:r>
              <a:rPr lang="it-IT" sz="1500" u="sng" dirty="0"/>
              <a:t> </a:t>
            </a:r>
            <a:r>
              <a:rPr lang="it-IT" sz="1500" u="sng" dirty="0" err="1"/>
              <a:t>continuă</a:t>
            </a:r>
            <a:r>
              <a:rPr lang="it-IT" sz="1500" u="sng" dirty="0"/>
              <a:t> la </a:t>
            </a:r>
            <a:r>
              <a:rPr lang="it-IT" sz="1500" u="sng" dirty="0" err="1"/>
              <a:t>nivel</a:t>
            </a:r>
            <a:r>
              <a:rPr lang="it-IT" sz="1500" u="sng" dirty="0"/>
              <a:t> </a:t>
            </a:r>
            <a:r>
              <a:rPr lang="it-IT" sz="1500" u="sng" dirty="0" err="1"/>
              <a:t>universitar</a:t>
            </a:r>
            <a:r>
              <a:rPr lang="it-IT" sz="1500" dirty="0"/>
              <a:t>, </a:t>
            </a:r>
            <a:r>
              <a:rPr lang="ro-RO" sz="1500" dirty="0" smtClean="0"/>
              <a:t>î</a:t>
            </a:r>
            <a:r>
              <a:rPr lang="it-IT" sz="1500" dirty="0" smtClean="0"/>
              <a:t>n </a:t>
            </a:r>
            <a:r>
              <a:rPr lang="it-IT" sz="1500" dirty="0" err="1"/>
              <a:t>scopul</a:t>
            </a:r>
            <a:r>
              <a:rPr lang="it-IT" sz="1500" dirty="0"/>
              <a:t> </a:t>
            </a:r>
            <a:r>
              <a:rPr lang="it-IT" sz="1500" dirty="0" err="1"/>
              <a:t>dezvoltării</a:t>
            </a:r>
            <a:r>
              <a:rPr lang="it-IT" sz="1500" dirty="0"/>
              <a:t> personale, </a:t>
            </a:r>
            <a:r>
              <a:rPr lang="it-IT" sz="1500" b="1" dirty="0"/>
              <a:t>al </a:t>
            </a:r>
            <a:r>
              <a:rPr lang="it-IT" sz="1500" b="1" dirty="0" err="1" smtClean="0"/>
              <a:t>inserţiei</a:t>
            </a:r>
            <a:r>
              <a:rPr lang="ro-RO" sz="1500" b="1" dirty="0" smtClean="0"/>
              <a:t> </a:t>
            </a:r>
            <a:r>
              <a:rPr lang="en-US" sz="1500" b="1" dirty="0" err="1" smtClean="0"/>
              <a:t>profesionale</a:t>
            </a:r>
            <a:r>
              <a:rPr lang="en-US" sz="1500" b="1" dirty="0" smtClean="0"/>
              <a:t> </a:t>
            </a:r>
            <a:r>
              <a:rPr lang="en-US" sz="1500" b="1" dirty="0"/>
              <a:t>a </a:t>
            </a:r>
            <a:r>
              <a:rPr lang="en-US" sz="1500" b="1" dirty="0" err="1"/>
              <a:t>individului</a:t>
            </a:r>
            <a:r>
              <a:rPr lang="en-US" sz="1500" b="1" dirty="0"/>
              <a:t> </a:t>
            </a:r>
            <a:r>
              <a:rPr lang="en-US" sz="1500" dirty="0" err="1"/>
              <a:t>şi</a:t>
            </a:r>
            <a:r>
              <a:rPr lang="en-US" sz="1500" dirty="0"/>
              <a:t> a </a:t>
            </a:r>
            <a:r>
              <a:rPr lang="en-US" sz="1500" dirty="0" err="1"/>
              <a:t>satisfacerii</a:t>
            </a:r>
            <a:r>
              <a:rPr lang="en-US" sz="1500" dirty="0"/>
              <a:t> </a:t>
            </a:r>
            <a:r>
              <a:rPr lang="en-US" sz="1500" dirty="0" err="1"/>
              <a:t>nevoii</a:t>
            </a:r>
            <a:r>
              <a:rPr lang="en-US" sz="1500" dirty="0"/>
              <a:t> de </a:t>
            </a:r>
            <a:r>
              <a:rPr lang="en-US" sz="1500" dirty="0" err="1"/>
              <a:t>competenţă</a:t>
            </a:r>
            <a:r>
              <a:rPr lang="en-US" sz="1500" dirty="0"/>
              <a:t> a </a:t>
            </a:r>
            <a:r>
              <a:rPr lang="en-US" sz="1500" dirty="0" err="1"/>
              <a:t>mediului</a:t>
            </a:r>
            <a:r>
              <a:rPr lang="en-US" sz="1500" dirty="0"/>
              <a:t> socio-economic</a:t>
            </a:r>
            <a:r>
              <a:rPr lang="en-US" sz="1500" dirty="0" smtClean="0"/>
              <a:t>;</a:t>
            </a:r>
          </a:p>
          <a:p>
            <a:pPr marL="0" indent="0" algn="just">
              <a:buNone/>
            </a:pPr>
            <a:r>
              <a:rPr lang="en-US" sz="1400" dirty="0"/>
              <a:t>ART. 124</a:t>
            </a:r>
          </a:p>
          <a:p>
            <a:pPr algn="just"/>
            <a:r>
              <a:rPr lang="en-US" sz="1400" dirty="0"/>
              <a:t>(1) </a:t>
            </a:r>
            <a:r>
              <a:rPr lang="en-US" sz="1400" dirty="0" err="1"/>
              <a:t>Răspunderea</a:t>
            </a:r>
            <a:r>
              <a:rPr lang="en-US" sz="1400" dirty="0"/>
              <a:t> </a:t>
            </a:r>
            <a:r>
              <a:rPr lang="en-US" sz="1400" dirty="0" err="1"/>
              <a:t>publică</a:t>
            </a:r>
            <a:r>
              <a:rPr lang="en-US" sz="1400" dirty="0"/>
              <a:t> </a:t>
            </a:r>
            <a:r>
              <a:rPr lang="en-US" sz="1400" dirty="0" err="1"/>
              <a:t>obligă</a:t>
            </a:r>
            <a:r>
              <a:rPr lang="en-US" sz="1400" dirty="0"/>
              <a:t> </a:t>
            </a:r>
            <a:r>
              <a:rPr lang="en-US" sz="1400" dirty="0" err="1"/>
              <a:t>orice</a:t>
            </a:r>
            <a:r>
              <a:rPr lang="en-US" sz="1400" dirty="0"/>
              <a:t> </a:t>
            </a:r>
            <a:r>
              <a:rPr lang="en-US" sz="1400" dirty="0" err="1"/>
              <a:t>instituţie</a:t>
            </a:r>
            <a:r>
              <a:rPr lang="en-US" sz="1400" dirty="0"/>
              <a:t> de </a:t>
            </a:r>
            <a:r>
              <a:rPr lang="ro-RO" sz="1400" dirty="0" err="1"/>
              <a:t>î</a:t>
            </a:r>
            <a:r>
              <a:rPr lang="en-US" sz="1400" dirty="0" err="1" smtClean="0"/>
              <a:t>nvăţămant</a:t>
            </a:r>
            <a:r>
              <a:rPr lang="en-US" sz="1400" dirty="0" smtClean="0"/>
              <a:t> </a:t>
            </a:r>
            <a:r>
              <a:rPr lang="en-US" sz="1400" dirty="0"/>
              <a:t>superior, de stat </a:t>
            </a:r>
            <a:r>
              <a:rPr lang="en-US" sz="1400" dirty="0" err="1"/>
              <a:t>sau</a:t>
            </a:r>
            <a:r>
              <a:rPr lang="en-US" sz="1400" dirty="0"/>
              <a:t> </a:t>
            </a:r>
            <a:r>
              <a:rPr lang="en-US" sz="1400" dirty="0" err="1"/>
              <a:t>particulară</a:t>
            </a:r>
            <a:r>
              <a:rPr lang="en-US" sz="1400" dirty="0"/>
              <a:t>:</a:t>
            </a:r>
          </a:p>
          <a:p>
            <a:pPr algn="just"/>
            <a:r>
              <a:rPr lang="it-IT" sz="1400" dirty="0"/>
              <a:t>a) </a:t>
            </a:r>
            <a:r>
              <a:rPr lang="it-IT" sz="1400" dirty="0" err="1"/>
              <a:t>să</a:t>
            </a:r>
            <a:r>
              <a:rPr lang="it-IT" sz="1400" dirty="0"/>
              <a:t> </a:t>
            </a:r>
            <a:r>
              <a:rPr lang="it-IT" sz="1400" dirty="0" err="1"/>
              <a:t>respecte</a:t>
            </a:r>
            <a:r>
              <a:rPr lang="it-IT" sz="1400" dirty="0"/>
              <a:t> </a:t>
            </a:r>
            <a:r>
              <a:rPr lang="it-IT" sz="1400" dirty="0" err="1"/>
              <a:t>legislaţia</a:t>
            </a:r>
            <a:r>
              <a:rPr lang="it-IT" sz="1400" dirty="0"/>
              <a:t> in </a:t>
            </a:r>
            <a:r>
              <a:rPr lang="it-IT" sz="1400" dirty="0" err="1"/>
              <a:t>vigoare</a:t>
            </a:r>
            <a:r>
              <a:rPr lang="it-IT" sz="1400" dirty="0"/>
              <a:t>, carta proprie </a:t>
            </a:r>
            <a:r>
              <a:rPr lang="it-IT" sz="1400" u="sng" dirty="0" err="1"/>
              <a:t>şi</a:t>
            </a:r>
            <a:r>
              <a:rPr lang="it-IT" sz="1400" u="sng" dirty="0"/>
              <a:t> </a:t>
            </a:r>
            <a:r>
              <a:rPr lang="it-IT" sz="1400" u="sng" dirty="0" err="1"/>
              <a:t>politicile</a:t>
            </a:r>
            <a:r>
              <a:rPr lang="it-IT" sz="1400" u="sng" dirty="0"/>
              <a:t> </a:t>
            </a:r>
            <a:r>
              <a:rPr lang="it-IT" sz="1400" u="sng" dirty="0" err="1"/>
              <a:t>naţionale</a:t>
            </a:r>
            <a:r>
              <a:rPr lang="it-IT" sz="1400" u="sng" dirty="0"/>
              <a:t> </a:t>
            </a:r>
            <a:r>
              <a:rPr lang="it-IT" sz="1400" u="sng" dirty="0" err="1"/>
              <a:t>şi</a:t>
            </a:r>
            <a:r>
              <a:rPr lang="it-IT" sz="1400" u="sng" dirty="0"/>
              <a:t> </a:t>
            </a:r>
            <a:r>
              <a:rPr lang="it-IT" sz="1400" u="sng" dirty="0" err="1"/>
              <a:t>europene</a:t>
            </a:r>
            <a:r>
              <a:rPr lang="it-IT" sz="1400" u="sng" dirty="0"/>
              <a:t> </a:t>
            </a:r>
            <a:r>
              <a:rPr lang="ro-RO" sz="1400" dirty="0"/>
              <a:t>î</a:t>
            </a:r>
            <a:r>
              <a:rPr lang="it-IT" sz="1400" dirty="0" smtClean="0"/>
              <a:t>n </a:t>
            </a:r>
            <a:r>
              <a:rPr lang="it-IT" sz="1400" dirty="0" err="1"/>
              <a:t>domeniul</a:t>
            </a:r>
            <a:r>
              <a:rPr lang="it-IT" sz="1400" dirty="0"/>
              <a:t> </a:t>
            </a:r>
            <a:r>
              <a:rPr lang="ro-RO" sz="1400" dirty="0" err="1"/>
              <a:t>î</a:t>
            </a:r>
            <a:r>
              <a:rPr lang="en-US" sz="1400" dirty="0" err="1" smtClean="0"/>
              <a:t>nvăţămantului</a:t>
            </a:r>
            <a:r>
              <a:rPr lang="en-US" sz="1400" dirty="0" smtClean="0"/>
              <a:t> </a:t>
            </a:r>
            <a:r>
              <a:rPr lang="en-US" sz="1400" dirty="0"/>
              <a:t>superior;</a:t>
            </a:r>
          </a:p>
          <a:p>
            <a:pPr algn="just"/>
            <a:r>
              <a:rPr lang="en-US" sz="1400" dirty="0"/>
              <a:t>b) </a:t>
            </a:r>
            <a:r>
              <a:rPr lang="en-US" sz="1400" dirty="0" err="1"/>
              <a:t>să</a:t>
            </a:r>
            <a:r>
              <a:rPr lang="en-US" sz="1400" dirty="0"/>
              <a:t> </a:t>
            </a:r>
            <a:r>
              <a:rPr lang="en-US" sz="1400" dirty="0" err="1"/>
              <a:t>aplice</a:t>
            </a:r>
            <a:r>
              <a:rPr lang="en-US" sz="1400" dirty="0"/>
              <a:t> </a:t>
            </a:r>
            <a:r>
              <a:rPr lang="en-US" sz="1400" dirty="0" err="1"/>
              <a:t>şi</a:t>
            </a:r>
            <a:r>
              <a:rPr lang="en-US" sz="1400" dirty="0"/>
              <a:t> </a:t>
            </a:r>
            <a:r>
              <a:rPr lang="en-US" sz="1400" dirty="0" err="1"/>
              <a:t>să</a:t>
            </a:r>
            <a:r>
              <a:rPr lang="en-US" sz="1400" dirty="0"/>
              <a:t> se </a:t>
            </a:r>
            <a:r>
              <a:rPr lang="en-US" sz="1400" dirty="0" err="1"/>
              <a:t>supună</a:t>
            </a:r>
            <a:r>
              <a:rPr lang="en-US" sz="1400" dirty="0"/>
              <a:t> </a:t>
            </a:r>
            <a:r>
              <a:rPr lang="en-US" sz="1400" dirty="0" err="1"/>
              <a:t>reglementărilor</a:t>
            </a:r>
            <a:r>
              <a:rPr lang="en-US" sz="1400" dirty="0"/>
              <a:t> </a:t>
            </a:r>
            <a:r>
              <a:rPr lang="ro-RO" sz="1400" dirty="0" smtClean="0"/>
              <a:t>î</a:t>
            </a:r>
            <a:r>
              <a:rPr lang="en-US" sz="1400" dirty="0" smtClean="0"/>
              <a:t>n </a:t>
            </a:r>
            <a:r>
              <a:rPr lang="en-US" sz="1400" dirty="0" err="1"/>
              <a:t>vigoare</a:t>
            </a:r>
            <a:r>
              <a:rPr lang="en-US" sz="1400" dirty="0"/>
              <a:t> </a:t>
            </a:r>
            <a:r>
              <a:rPr lang="en-US" sz="1400" dirty="0" err="1"/>
              <a:t>referitoare</a:t>
            </a:r>
            <a:r>
              <a:rPr lang="en-US" sz="1400" dirty="0"/>
              <a:t> la </a:t>
            </a:r>
            <a:r>
              <a:rPr lang="en-US" sz="1400" dirty="0" err="1"/>
              <a:t>asigurarea</a:t>
            </a:r>
            <a:r>
              <a:rPr lang="en-US" sz="1400" dirty="0"/>
              <a:t> </a:t>
            </a:r>
            <a:r>
              <a:rPr lang="en-US" sz="1400" dirty="0" err="1"/>
              <a:t>şi</a:t>
            </a:r>
            <a:r>
              <a:rPr lang="en-US" sz="1400" dirty="0"/>
              <a:t> </a:t>
            </a:r>
            <a:r>
              <a:rPr lang="en-US" sz="1400" dirty="0" err="1"/>
              <a:t>evaluarea</a:t>
            </a:r>
            <a:r>
              <a:rPr lang="en-US" sz="1400" dirty="0"/>
              <a:t> </a:t>
            </a:r>
            <a:r>
              <a:rPr lang="en-US" sz="1400" dirty="0" err="1"/>
              <a:t>calităţii</a:t>
            </a:r>
            <a:r>
              <a:rPr lang="en-US" sz="1400" dirty="0"/>
              <a:t> </a:t>
            </a:r>
            <a:r>
              <a:rPr lang="ro-RO" sz="1400" dirty="0" smtClean="0"/>
              <a:t>î</a:t>
            </a:r>
            <a:r>
              <a:rPr lang="en-US" sz="1400" dirty="0" smtClean="0"/>
              <a:t>n </a:t>
            </a:r>
            <a:r>
              <a:rPr lang="ro-RO" sz="1400" dirty="0" smtClean="0"/>
              <a:t>î</a:t>
            </a:r>
            <a:r>
              <a:rPr lang="en-US" sz="1400" dirty="0" err="1" smtClean="0"/>
              <a:t>nvăţămantul</a:t>
            </a:r>
            <a:r>
              <a:rPr lang="en-US" sz="1400" dirty="0" smtClean="0"/>
              <a:t> </a:t>
            </a:r>
            <a:r>
              <a:rPr lang="en-US" sz="1400" dirty="0"/>
              <a:t>superior;</a:t>
            </a:r>
          </a:p>
          <a:p>
            <a:pPr algn="just"/>
            <a:r>
              <a:rPr lang="en-US" sz="1400" dirty="0"/>
              <a:t>d) </a:t>
            </a:r>
            <a:r>
              <a:rPr lang="en-US" sz="1400" dirty="0" err="1"/>
              <a:t>să</a:t>
            </a:r>
            <a:r>
              <a:rPr lang="en-US" sz="1400" dirty="0"/>
              <a:t> </a:t>
            </a:r>
            <a:r>
              <a:rPr lang="en-US" sz="1400" dirty="0" err="1"/>
              <a:t>asigure</a:t>
            </a:r>
            <a:r>
              <a:rPr lang="en-US" sz="1400" dirty="0"/>
              <a:t> </a:t>
            </a:r>
            <a:r>
              <a:rPr lang="en-US" sz="1400" dirty="0" err="1"/>
              <a:t>eficienţa</a:t>
            </a:r>
            <a:r>
              <a:rPr lang="en-US" sz="1400" dirty="0"/>
              <a:t> </a:t>
            </a:r>
            <a:r>
              <a:rPr lang="en-US" sz="1400" dirty="0" err="1"/>
              <a:t>managerială</a:t>
            </a:r>
            <a:r>
              <a:rPr lang="en-US" sz="1400" dirty="0"/>
              <a:t> </a:t>
            </a:r>
            <a:r>
              <a:rPr lang="en-US" sz="1400" dirty="0" err="1"/>
              <a:t>şi</a:t>
            </a:r>
            <a:r>
              <a:rPr lang="en-US" sz="1400" dirty="0"/>
              <a:t> </a:t>
            </a:r>
            <a:r>
              <a:rPr lang="en-US" sz="1400" u="sng" dirty="0" err="1"/>
              <a:t>eficienţa</a:t>
            </a:r>
            <a:r>
              <a:rPr lang="en-US" sz="1400" u="sng" dirty="0"/>
              <a:t> </a:t>
            </a:r>
            <a:r>
              <a:rPr lang="en-US" sz="1400" u="sng" dirty="0" err="1"/>
              <a:t>utilizării</a:t>
            </a:r>
            <a:r>
              <a:rPr lang="en-US" sz="1400" u="sng" dirty="0"/>
              <a:t> </a:t>
            </a:r>
            <a:r>
              <a:rPr lang="en-US" sz="1400" u="sng" dirty="0" err="1"/>
              <a:t>resurselor</a:t>
            </a:r>
            <a:r>
              <a:rPr lang="en-US" sz="1400" u="sng" dirty="0"/>
              <a:t>, </a:t>
            </a:r>
            <a:r>
              <a:rPr lang="ro-RO" sz="1400" b="1" u="sng" dirty="0"/>
              <a:t>î</a:t>
            </a:r>
            <a:r>
              <a:rPr lang="en-US" sz="1400" b="1" u="sng" dirty="0" smtClean="0"/>
              <a:t>n </a:t>
            </a:r>
            <a:r>
              <a:rPr lang="en-US" sz="1400" b="1" u="sng" dirty="0" err="1"/>
              <a:t>cazul</a:t>
            </a:r>
            <a:r>
              <a:rPr lang="en-US" sz="1400" b="1" u="sng" dirty="0"/>
              <a:t> </a:t>
            </a:r>
            <a:r>
              <a:rPr lang="en-US" sz="1400" b="1" u="sng" dirty="0" err="1"/>
              <a:t>universităţilor</a:t>
            </a:r>
            <a:r>
              <a:rPr lang="en-US" sz="1400" b="1" u="sng" dirty="0"/>
              <a:t> de stat, </a:t>
            </a:r>
            <a:r>
              <a:rPr lang="en-US" sz="1400" b="1" u="sng" dirty="0" err="1"/>
              <a:t>şi</a:t>
            </a:r>
            <a:r>
              <a:rPr lang="en-US" sz="1400" b="1" u="sng" dirty="0"/>
              <a:t> a </a:t>
            </a:r>
            <a:r>
              <a:rPr lang="en-US" sz="1400" b="1" u="sng" dirty="0" err="1"/>
              <a:t>cheltuirii</a:t>
            </a:r>
            <a:r>
              <a:rPr lang="en-US" sz="1400" b="1" u="sng" dirty="0"/>
              <a:t> </a:t>
            </a:r>
            <a:r>
              <a:rPr lang="en-US" sz="1400" b="1" u="sng" dirty="0" err="1"/>
              <a:t>fondurilor</a:t>
            </a:r>
            <a:r>
              <a:rPr lang="en-US" sz="1400" b="1" u="sng" dirty="0"/>
              <a:t> din </a:t>
            </a:r>
            <a:r>
              <a:rPr lang="en-US" sz="1400" b="1" u="sng" dirty="0" err="1"/>
              <a:t>surse</a:t>
            </a:r>
            <a:r>
              <a:rPr lang="en-US" sz="1400" b="1" u="sng" dirty="0"/>
              <a:t> </a:t>
            </a:r>
            <a:r>
              <a:rPr lang="en-US" sz="1400" b="1" u="sng" dirty="0" err="1"/>
              <a:t>publice</a:t>
            </a:r>
            <a:r>
              <a:rPr lang="en-US" sz="1400" b="1" u="sng" dirty="0"/>
              <a:t>, conform </a:t>
            </a:r>
            <a:r>
              <a:rPr lang="en-US" sz="1400" b="1" u="sng" dirty="0" err="1"/>
              <a:t>contractului</a:t>
            </a:r>
            <a:r>
              <a:rPr lang="en-US" sz="1400" b="1" u="sng" dirty="0"/>
              <a:t> </a:t>
            </a:r>
            <a:r>
              <a:rPr lang="en-US" sz="1400" b="1" u="sng" dirty="0" err="1"/>
              <a:t>instituţional</a:t>
            </a:r>
            <a:r>
              <a:rPr lang="en-US" sz="1400" b="1" u="sng" dirty="0"/>
              <a:t>;</a:t>
            </a:r>
          </a:p>
          <a:p>
            <a:endParaRPr lang="it-IT" sz="1400" dirty="0" smtClean="0"/>
          </a:p>
        </p:txBody>
      </p:sp>
      <p:sp>
        <p:nvSpPr>
          <p:cNvPr id="4" name="Title 1"/>
          <p:cNvSpPr>
            <a:spLocks noGrp="1"/>
          </p:cNvSpPr>
          <p:nvPr>
            <p:ph type="title"/>
          </p:nvPr>
        </p:nvSpPr>
        <p:spPr>
          <a:xfrm>
            <a:off x="1275825" y="1042972"/>
            <a:ext cx="9801478" cy="601721"/>
          </a:xfrm>
        </p:spPr>
        <p:txBody>
          <a:bodyPr>
            <a:normAutofit/>
          </a:bodyPr>
          <a:lstStyle/>
          <a:p>
            <a:r>
              <a:rPr lang="en-US" sz="3600" dirty="0" err="1" smtClean="0"/>
              <a:t>Rela</a:t>
            </a:r>
            <a:r>
              <a:rPr lang="ro-RO" sz="3600" dirty="0" smtClean="0"/>
              <a:t>ț</a:t>
            </a:r>
            <a:r>
              <a:rPr lang="en-US" sz="3600" dirty="0" err="1" smtClean="0"/>
              <a:t>ia</a:t>
            </a:r>
            <a:r>
              <a:rPr lang="en-US" sz="3600" dirty="0" smtClean="0"/>
              <a:t> </a:t>
            </a:r>
            <a:r>
              <a:rPr lang="en-US" sz="3600" dirty="0" err="1" smtClean="0"/>
              <a:t>educa</a:t>
            </a:r>
            <a:r>
              <a:rPr lang="ro-RO" sz="3600" dirty="0" smtClean="0"/>
              <a:t>ț</a:t>
            </a:r>
            <a:r>
              <a:rPr lang="en-US" sz="3600" dirty="0" err="1" smtClean="0"/>
              <a:t>iei</a:t>
            </a:r>
            <a:r>
              <a:rPr lang="en-US" sz="3600" dirty="0" smtClean="0"/>
              <a:t> cu pia</a:t>
            </a:r>
            <a:r>
              <a:rPr lang="ro-RO" sz="3600" dirty="0" smtClean="0"/>
              <a:t>ț</a:t>
            </a:r>
            <a:r>
              <a:rPr lang="en-US" sz="3600" dirty="0" smtClean="0"/>
              <a:t>a </a:t>
            </a:r>
            <a:r>
              <a:rPr lang="en-US" sz="3600" dirty="0" err="1" smtClean="0"/>
              <a:t>muncii</a:t>
            </a:r>
            <a:r>
              <a:rPr lang="en-US" sz="3600" dirty="0" smtClean="0"/>
              <a:t> </a:t>
            </a:r>
            <a:r>
              <a:rPr lang="ro-RO" sz="3600" dirty="0" smtClean="0"/>
              <a:t>î</a:t>
            </a:r>
            <a:r>
              <a:rPr lang="en-US" sz="3600" dirty="0" smtClean="0"/>
              <a:t>n </a:t>
            </a:r>
            <a:r>
              <a:rPr lang="en-US" sz="3600" dirty="0" err="1" smtClean="0"/>
              <a:t>legisla</a:t>
            </a:r>
            <a:r>
              <a:rPr lang="ro-RO" sz="3600" dirty="0" smtClean="0"/>
              <a:t>ț</a:t>
            </a:r>
            <a:r>
              <a:rPr lang="en-US" sz="3600" dirty="0" err="1" smtClean="0"/>
              <a:t>ia</a:t>
            </a:r>
            <a:r>
              <a:rPr lang="en-US" sz="3600" dirty="0" smtClean="0"/>
              <a:t> actual</a:t>
            </a:r>
            <a:r>
              <a:rPr lang="ro-RO" sz="3600" dirty="0" smtClean="0"/>
              <a:t>ă</a:t>
            </a:r>
            <a:r>
              <a:rPr lang="en-US" sz="3600" dirty="0" smtClean="0"/>
              <a:t> </a:t>
            </a:r>
            <a:endParaRPr lang="en-US" sz="3600" dirty="0"/>
          </a:p>
        </p:txBody>
      </p:sp>
      <p:sp>
        <p:nvSpPr>
          <p:cNvPr id="5"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15659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189" y="880107"/>
            <a:ext cx="10506973" cy="810672"/>
          </a:xfrm>
        </p:spPr>
        <p:txBody>
          <a:bodyPr>
            <a:noAutofit/>
          </a:bodyPr>
          <a:lstStyle/>
          <a:p>
            <a:pPr algn="ctr"/>
            <a:r>
              <a:rPr lang="en-US" sz="2800" dirty="0" smtClean="0"/>
              <a:t>STABILIREA DOMENIULUI ISCED PRIN INTERMEDIUL  COMPETENȚELOR</a:t>
            </a:r>
            <a:br>
              <a:rPr lang="en-US" sz="2800" dirty="0" smtClean="0"/>
            </a:br>
            <a:r>
              <a:rPr lang="en-US" sz="2800" dirty="0" smtClean="0"/>
              <a:t>- </a:t>
            </a:r>
            <a:r>
              <a:rPr lang="en-US" sz="2400" dirty="0" smtClean="0"/>
              <a:t>ASPECTE GENERALE </a:t>
            </a:r>
            <a:r>
              <a:rPr lang="en-US" sz="2800" dirty="0" smtClean="0"/>
              <a:t>-</a:t>
            </a:r>
            <a:endParaRPr lang="en-US" sz="2800" dirty="0"/>
          </a:p>
        </p:txBody>
      </p:sp>
      <p:sp>
        <p:nvSpPr>
          <p:cNvPr id="3" name="Content Placeholder 2"/>
          <p:cNvSpPr>
            <a:spLocks noGrp="1"/>
          </p:cNvSpPr>
          <p:nvPr>
            <p:ph idx="1"/>
          </p:nvPr>
        </p:nvSpPr>
        <p:spPr>
          <a:xfrm>
            <a:off x="586596" y="1856786"/>
            <a:ext cx="10767204" cy="4499563"/>
          </a:xfrm>
        </p:spPr>
        <p:txBody>
          <a:bodyPr>
            <a:normAutofit fontScale="62500" lnSpcReduction="20000"/>
          </a:bodyPr>
          <a:lstStyle/>
          <a:p>
            <a:pPr lvl="0" algn="just"/>
            <a:r>
              <a:rPr lang="ro-RO" dirty="0"/>
              <a:t>În orice program modern de studii, disciplinele complementare care oferă competențe cheie/transversale acoperă </a:t>
            </a:r>
            <a:r>
              <a:rPr lang="ro-RO" dirty="0">
                <a:solidFill>
                  <a:srgbClr val="7030A0"/>
                </a:solidFill>
              </a:rPr>
              <a:t>15% - 30% </a:t>
            </a:r>
            <a:r>
              <a:rPr lang="ro-RO" dirty="0"/>
              <a:t>din planul de învățământ (Limbi Străine, Științe Sociale, Afaceri și Drept, Sport, TIC etc). Ex: Dacă programul de studii </a:t>
            </a:r>
            <a:r>
              <a:rPr lang="ro-RO" i="1" dirty="0"/>
              <a:t>”</a:t>
            </a:r>
            <a:r>
              <a:rPr lang="ro-RO" i="1" dirty="0">
                <a:solidFill>
                  <a:srgbClr val="7030A0"/>
                </a:solidFill>
              </a:rPr>
              <a:t>Inginerie mecanică</a:t>
            </a:r>
            <a:r>
              <a:rPr lang="ro-RO" i="1" dirty="0"/>
              <a:t>”</a:t>
            </a:r>
            <a:r>
              <a:rPr lang="ro-RO" dirty="0"/>
              <a:t> deține competențe de domeniu din alte domenii largi (</a:t>
            </a:r>
            <a:r>
              <a:rPr lang="ro-RO" dirty="0">
                <a:solidFill>
                  <a:srgbClr val="7030A0"/>
                </a:solidFill>
              </a:rPr>
              <a:t>01 – Educație, 02 – Literatură, 03 – Științe Sociale,  04 – Management</a:t>
            </a:r>
            <a:r>
              <a:rPr lang="ro-RO" dirty="0"/>
              <a:t>) cu un procent de până la </a:t>
            </a:r>
            <a:r>
              <a:rPr lang="ro-RO" dirty="0">
                <a:solidFill>
                  <a:srgbClr val="7030A0"/>
                </a:solidFill>
              </a:rPr>
              <a:t>15% </a:t>
            </a:r>
            <a:r>
              <a:rPr lang="ro-RO" dirty="0"/>
              <a:t>pentru fiecare domeniu, atunci programul va fi încadrat în </a:t>
            </a:r>
            <a:r>
              <a:rPr lang="ro-RO" dirty="0">
                <a:solidFill>
                  <a:srgbClr val="7030A0"/>
                </a:solidFill>
              </a:rPr>
              <a:t>0715 - ISCED </a:t>
            </a:r>
            <a:r>
              <a:rPr lang="ro-RO" i="1" dirty="0"/>
              <a:t>(Mecanică și meserii din domeniul metalurgiei</a:t>
            </a:r>
            <a:r>
              <a:rPr lang="ro-RO" i="1" dirty="0" smtClean="0"/>
              <a:t>)</a:t>
            </a:r>
            <a:r>
              <a:rPr lang="ro-RO" dirty="0" smtClean="0"/>
              <a:t>.</a:t>
            </a:r>
            <a:endParaRPr lang="en-US" dirty="0"/>
          </a:p>
          <a:p>
            <a:pPr lvl="0" algn="just"/>
            <a:r>
              <a:rPr lang="ro-RO" dirty="0"/>
              <a:t>Pentru programele interdisciplinare alegerea domeniului detaliat </a:t>
            </a:r>
            <a:r>
              <a:rPr lang="ro-RO" dirty="0" smtClean="0"/>
              <a:t>este </a:t>
            </a:r>
            <a:r>
              <a:rPr lang="ro-RO" dirty="0"/>
              <a:t>influențată de ponderea dintre disciplinele de domeniu aferente domeniilor</a:t>
            </a:r>
            <a:r>
              <a:rPr lang="ro-RO" dirty="0" smtClean="0"/>
              <a:t>.</a:t>
            </a:r>
            <a:endParaRPr lang="en-US" dirty="0"/>
          </a:p>
          <a:p>
            <a:pPr lvl="0" algn="just"/>
            <a:r>
              <a:rPr lang="ro-RO" dirty="0"/>
              <a:t>În cadrul aceluiași domeniu larg/restrâns ponderea disciplinelor de domeniu influențează domeniul detaliat. Ex: Dacă un program de studii în domeniul </a:t>
            </a:r>
            <a:r>
              <a:rPr lang="ro-RO" i="1" dirty="0"/>
              <a:t>”</a:t>
            </a:r>
            <a:r>
              <a:rPr lang="ro-RO" i="1" dirty="0">
                <a:solidFill>
                  <a:srgbClr val="7030A0"/>
                </a:solidFill>
              </a:rPr>
              <a:t>Inginerie mecanică</a:t>
            </a:r>
            <a:r>
              <a:rPr lang="ro-RO" i="1" dirty="0"/>
              <a:t>”</a:t>
            </a:r>
            <a:r>
              <a:rPr lang="ro-RO" dirty="0"/>
              <a:t> (0715 ISCED) deține competențe de specialitate din același domeniu restrâns ISCED (</a:t>
            </a:r>
            <a:r>
              <a:rPr lang="ro-RO" dirty="0">
                <a:solidFill>
                  <a:srgbClr val="7030A0"/>
                </a:solidFill>
              </a:rPr>
              <a:t>0713 – </a:t>
            </a:r>
            <a:r>
              <a:rPr lang="ro-RO" i="1" dirty="0">
                <a:solidFill>
                  <a:srgbClr val="7030A0"/>
                </a:solidFill>
              </a:rPr>
              <a:t>Electricitate și energie</a:t>
            </a:r>
            <a:r>
              <a:rPr lang="ro-RO" dirty="0"/>
              <a:t>) de </a:t>
            </a:r>
            <a:r>
              <a:rPr lang="ro-RO" dirty="0">
                <a:solidFill>
                  <a:srgbClr val="7030A0"/>
                </a:solidFill>
              </a:rPr>
              <a:t>max. 15%  </a:t>
            </a:r>
            <a:r>
              <a:rPr lang="ro-RO" dirty="0"/>
              <a:t>atunci programul este încadrat în </a:t>
            </a:r>
            <a:r>
              <a:rPr lang="ro-RO" dirty="0">
                <a:solidFill>
                  <a:srgbClr val="7030A0"/>
                </a:solidFill>
              </a:rPr>
              <a:t>0715</a:t>
            </a:r>
            <a:r>
              <a:rPr lang="ro-RO" dirty="0"/>
              <a:t>. </a:t>
            </a:r>
            <a:r>
              <a:rPr lang="ro-RO" i="1" dirty="0"/>
              <a:t>(Inginerie </a:t>
            </a:r>
            <a:r>
              <a:rPr lang="ro-RO" i="1" dirty="0" err="1"/>
              <a:t>Mecano</a:t>
            </a:r>
            <a:r>
              <a:rPr lang="ro-RO" i="1" dirty="0"/>
              <a:t>-Energetică)</a:t>
            </a:r>
            <a:r>
              <a:rPr lang="ro-RO" dirty="0"/>
              <a:t> </a:t>
            </a:r>
            <a:endParaRPr lang="en-US" dirty="0"/>
          </a:p>
          <a:p>
            <a:pPr lvl="0" algn="just"/>
            <a:r>
              <a:rPr lang="ro-RO" dirty="0"/>
              <a:t>Dacă un domeniu larg din ISCED are discipline de domeniu în proporție de </a:t>
            </a:r>
            <a:r>
              <a:rPr lang="ro-RO" dirty="0">
                <a:solidFill>
                  <a:srgbClr val="7030A0"/>
                </a:solidFill>
              </a:rPr>
              <a:t>min. 15% </a:t>
            </a:r>
            <a:r>
              <a:rPr lang="ro-RO" dirty="0"/>
              <a:t>atunci programul se poate considera </a:t>
            </a:r>
            <a:r>
              <a:rPr lang="ro-RO" dirty="0">
                <a:solidFill>
                  <a:srgbClr val="7030A0"/>
                </a:solidFill>
              </a:rPr>
              <a:t>interdisciplinar</a:t>
            </a:r>
            <a:r>
              <a:rPr lang="ro-RO" dirty="0"/>
              <a:t> și este corelat cu domeniul </a:t>
            </a:r>
            <a:r>
              <a:rPr lang="ro-RO" dirty="0">
                <a:solidFill>
                  <a:srgbClr val="7030A0"/>
                </a:solidFill>
              </a:rPr>
              <a:t>„88”</a:t>
            </a:r>
            <a:r>
              <a:rPr lang="ro-RO" dirty="0"/>
              <a:t> al domeniului detaliat. Ex: Dacă programul de studii </a:t>
            </a:r>
            <a:r>
              <a:rPr lang="ro-RO" i="1" dirty="0"/>
              <a:t>”</a:t>
            </a:r>
            <a:r>
              <a:rPr lang="ro-RO" i="1" dirty="0">
                <a:solidFill>
                  <a:srgbClr val="7030A0"/>
                </a:solidFill>
              </a:rPr>
              <a:t>Inginerie economică în industrie</a:t>
            </a:r>
            <a:r>
              <a:rPr lang="ro-RO" i="1" dirty="0"/>
              <a:t>”</a:t>
            </a:r>
            <a:r>
              <a:rPr lang="ro-RO" dirty="0"/>
              <a:t> deține competențe de domeniu din alte domenii largi (Educație, Limbi Străine, Științe Sociale, Afaceri și Drept, TIC etc) din care </a:t>
            </a:r>
            <a:r>
              <a:rPr lang="ro-RO" dirty="0">
                <a:solidFill>
                  <a:srgbClr val="7030A0"/>
                </a:solidFill>
              </a:rPr>
              <a:t>numai unul cu un procent mai mare de 15%/</a:t>
            </a:r>
            <a:r>
              <a:rPr lang="ro-RO" dirty="0"/>
              <a:t>domeniu atunci programul va fi încadrat la domeniul interdisciplinar </a:t>
            </a:r>
            <a:r>
              <a:rPr lang="ro-RO" dirty="0">
                <a:solidFill>
                  <a:srgbClr val="7030A0"/>
                </a:solidFill>
              </a:rPr>
              <a:t>0788</a:t>
            </a:r>
            <a:r>
              <a:rPr lang="ro-RO" dirty="0"/>
              <a:t>. </a:t>
            </a:r>
            <a:r>
              <a:rPr lang="ro-RO" i="1" dirty="0"/>
              <a:t>(Inginerie și Management)</a:t>
            </a:r>
            <a:endParaRPr lang="en-US" dirty="0"/>
          </a:p>
          <a:p>
            <a:pPr lvl="0" algn="just"/>
            <a:r>
              <a:rPr lang="ro-RO" dirty="0"/>
              <a:t>În final domeniul de studii care pune la dispoziție titlul absolventului  poate avea un maxim de 65% aferent disciplinelor fundamentale, de bază, respectiv de domeniu. </a:t>
            </a:r>
            <a:endParaRPr lang="en-US" dirty="0"/>
          </a:p>
          <a:p>
            <a:pPr marL="0" lvl="0" indent="0">
              <a:buNone/>
            </a:pPr>
            <a:endParaRPr lang="en-US" dirty="0"/>
          </a:p>
        </p:txBody>
      </p:sp>
      <p:sp>
        <p:nvSpPr>
          <p:cNvPr id="4" name="Slide Number Placeholder 3"/>
          <p:cNvSpPr>
            <a:spLocks noGrp="1"/>
          </p:cNvSpPr>
          <p:nvPr>
            <p:ph type="sldNum" sz="quarter" idx="12"/>
          </p:nvPr>
        </p:nvSpPr>
        <p:spPr/>
        <p:txBody>
          <a:bodyPr/>
          <a:lstStyle/>
          <a:p>
            <a:fld id="{9E50D555-AD09-4184-8F27-884809BFB095}" type="slidenum">
              <a:rPr lang="en-US" sz="900">
                <a:solidFill>
                  <a:srgbClr val="5FCBEF"/>
                </a:solidFill>
                <a:latin typeface="Trebuchet MS" panose="020B0603020202020204"/>
              </a:rPr>
              <a:pPr/>
              <a:t>20</a:t>
            </a:fld>
            <a:endParaRPr lang="en-US" sz="900" dirty="0"/>
          </a:p>
        </p:txBody>
      </p:sp>
    </p:spTree>
    <p:extLst>
      <p:ext uri="{BB962C8B-B14F-4D97-AF65-F5344CB8AC3E}">
        <p14:creationId xmlns:p14="http://schemas.microsoft.com/office/powerpoint/2010/main" val="1085509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660073"/>
            <a:ext cx="10676467" cy="3266194"/>
          </a:xfrm>
        </p:spPr>
        <p:txBody>
          <a:bodyPr/>
          <a:lstStyle/>
          <a:p>
            <a:pPr marL="0" indent="0">
              <a:buNone/>
            </a:pPr>
            <a:endParaRPr lang="ro-RO" dirty="0" smtClean="0"/>
          </a:p>
          <a:p>
            <a:pPr marL="0" indent="0" algn="ctr">
              <a:buNone/>
            </a:pPr>
            <a:r>
              <a:rPr lang="ro-RO" sz="5400" dirty="0" smtClean="0"/>
              <a:t>Vă mulțumim!</a:t>
            </a:r>
            <a:endParaRPr lang="en-US" sz="5400" dirty="0"/>
          </a:p>
        </p:txBody>
      </p:sp>
      <p:sp>
        <p:nvSpPr>
          <p:cNvPr id="5" name="Text Placeholder 2"/>
          <p:cNvSpPr txBox="1">
            <a:spLocks/>
          </p:cNvSpPr>
          <p:nvPr/>
        </p:nvSpPr>
        <p:spPr>
          <a:xfrm>
            <a:off x="677334" y="4606506"/>
            <a:ext cx="5982258" cy="17252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smtClean="0"/>
              <a:t>AUTORITATEA NA</a:t>
            </a:r>
            <a:r>
              <a:rPr lang="ro-RO" dirty="0" smtClean="0"/>
              <a:t>ȚIONALĂ PENTRU CALIFICĂRI</a:t>
            </a:r>
          </a:p>
          <a:p>
            <a:pPr marL="0" indent="0">
              <a:buFont typeface="Wingdings 3" charset="2"/>
              <a:buNone/>
            </a:pPr>
            <a:r>
              <a:rPr lang="ro-RO" dirty="0" smtClean="0">
                <a:hlinkClick r:id="rId2"/>
              </a:rPr>
              <a:t>office@anc.edu.ro</a:t>
            </a:r>
            <a:r>
              <a:rPr lang="ro-RO" dirty="0" smtClean="0"/>
              <a:t> </a:t>
            </a:r>
          </a:p>
          <a:p>
            <a:pPr marL="0" indent="0">
              <a:buFont typeface="Wingdings 3" charset="2"/>
              <a:buNone/>
            </a:pPr>
            <a:r>
              <a:rPr lang="ro-RO" dirty="0" smtClean="0"/>
              <a:t>www.anc.edu.ro</a:t>
            </a:r>
            <a:endParaRPr lang="en-US" dirty="0"/>
          </a:p>
        </p:txBody>
      </p:sp>
      <p:sp>
        <p:nvSpPr>
          <p:cNvPr id="6" name="Slide Number Placeholder 3"/>
          <p:cNvSpPr txBox="1">
            <a:spLocks/>
          </p:cNvSpPr>
          <p:nvPr/>
        </p:nvSpPr>
        <p:spPr>
          <a:xfrm>
            <a:off x="8832012" y="626721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9E50D555-AD09-4184-8F27-884809BFB095}" type="slidenum">
              <a:rPr lang="en-US" sz="900" smtClean="0">
                <a:solidFill>
                  <a:srgbClr val="5FCBEF"/>
                </a:solidFill>
                <a:latin typeface="Trebuchet MS" panose="020B0603020202020204"/>
              </a:rPr>
              <a:pPr>
                <a:defRPr/>
              </a:pPr>
              <a:t>21</a:t>
            </a:fld>
            <a:endParaRPr lang="en-US" sz="900">
              <a:solidFill>
                <a:srgbClr val="5FCBEF"/>
              </a:solidFill>
              <a:latin typeface="Trebuchet MS" panose="020B0603020202020204"/>
            </a:endParaRPr>
          </a:p>
        </p:txBody>
      </p:sp>
    </p:spTree>
    <p:extLst>
      <p:ext uri="{BB962C8B-B14F-4D97-AF65-F5344CB8AC3E}">
        <p14:creationId xmlns:p14="http://schemas.microsoft.com/office/powerpoint/2010/main" val="2915012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5672" y="1998732"/>
            <a:ext cx="10515600" cy="4357618"/>
          </a:xfrm>
        </p:spPr>
        <p:txBody>
          <a:bodyPr>
            <a:normAutofit/>
          </a:bodyPr>
          <a:lstStyle/>
          <a:p>
            <a:pPr marL="0" indent="0" algn="just">
              <a:buNone/>
            </a:pPr>
            <a:r>
              <a:rPr lang="en-US" sz="1500" dirty="0" smtClean="0"/>
              <a:t>ART</a:t>
            </a:r>
            <a:r>
              <a:rPr lang="en-US" sz="1500" dirty="0"/>
              <a:t>. 137</a:t>
            </a:r>
          </a:p>
          <a:p>
            <a:pPr algn="just"/>
            <a:r>
              <a:rPr lang="en-US" sz="1500" dirty="0"/>
              <a:t>(1) </a:t>
            </a:r>
            <a:r>
              <a:rPr lang="en-US" sz="1500" b="1" dirty="0" err="1"/>
              <a:t>Programul</a:t>
            </a:r>
            <a:r>
              <a:rPr lang="en-US" sz="1500" b="1" dirty="0"/>
              <a:t> de </a:t>
            </a:r>
            <a:r>
              <a:rPr lang="en-US" sz="1500" b="1" dirty="0" err="1"/>
              <a:t>studii</a:t>
            </a:r>
            <a:r>
              <a:rPr lang="en-US" sz="1500" b="1" dirty="0"/>
              <a:t> </a:t>
            </a:r>
            <a:r>
              <a:rPr lang="en-US" sz="1500" b="1" dirty="0" err="1"/>
              <a:t>universitare</a:t>
            </a:r>
            <a:r>
              <a:rPr lang="en-US" sz="1500" b="1" dirty="0"/>
              <a:t> </a:t>
            </a:r>
            <a:r>
              <a:rPr lang="en-US" sz="1500" dirty="0" err="1"/>
              <a:t>reprezintă</a:t>
            </a:r>
            <a:r>
              <a:rPr lang="en-US" sz="1500" dirty="0"/>
              <a:t> un </a:t>
            </a:r>
            <a:r>
              <a:rPr lang="en-US" sz="1500" dirty="0" err="1"/>
              <a:t>grup</a:t>
            </a:r>
            <a:r>
              <a:rPr lang="en-US" sz="1500" dirty="0"/>
              <a:t> de </a:t>
            </a:r>
            <a:r>
              <a:rPr lang="en-US" sz="1500" dirty="0" err="1"/>
              <a:t>unităţi</a:t>
            </a:r>
            <a:r>
              <a:rPr lang="en-US" sz="1500" dirty="0"/>
              <a:t> </a:t>
            </a:r>
            <a:r>
              <a:rPr lang="en-US" sz="1500" dirty="0" err="1"/>
              <a:t>curriculare</a:t>
            </a:r>
            <a:r>
              <a:rPr lang="en-US" sz="1500" dirty="0"/>
              <a:t> de </a:t>
            </a:r>
            <a:r>
              <a:rPr lang="en-US" sz="1500" dirty="0" err="1"/>
              <a:t>predare</a:t>
            </a:r>
            <a:r>
              <a:rPr lang="en-US" sz="1500" dirty="0"/>
              <a:t>, </a:t>
            </a:r>
            <a:r>
              <a:rPr lang="en-US" sz="1500" dirty="0" err="1" smtClean="0"/>
              <a:t>invăţare,cercetare</a:t>
            </a:r>
            <a:r>
              <a:rPr lang="en-US" sz="1500" dirty="0"/>
              <a:t>, </a:t>
            </a:r>
            <a:r>
              <a:rPr lang="en-US" sz="1500" dirty="0" err="1"/>
              <a:t>aplicaţii</a:t>
            </a:r>
            <a:r>
              <a:rPr lang="en-US" sz="1500" dirty="0"/>
              <a:t> practice </a:t>
            </a:r>
            <a:r>
              <a:rPr lang="en-US" sz="1500" dirty="0" err="1"/>
              <a:t>şi</a:t>
            </a:r>
            <a:r>
              <a:rPr lang="en-US" sz="1500" dirty="0"/>
              <a:t> </a:t>
            </a:r>
            <a:r>
              <a:rPr lang="en-US" sz="1500" dirty="0" err="1"/>
              <a:t>evaluare</a:t>
            </a:r>
            <a:r>
              <a:rPr lang="en-US" sz="1500" dirty="0"/>
              <a:t>, </a:t>
            </a:r>
            <a:r>
              <a:rPr lang="en-US" sz="1500" dirty="0" err="1"/>
              <a:t>planificate</a:t>
            </a:r>
            <a:r>
              <a:rPr lang="en-US" sz="1500" dirty="0"/>
              <a:t> </a:t>
            </a:r>
            <a:r>
              <a:rPr lang="en-US" sz="1500" dirty="0" err="1"/>
              <a:t>astfel</a:t>
            </a:r>
            <a:r>
              <a:rPr lang="en-US" sz="1500" dirty="0"/>
              <a:t> </a:t>
            </a:r>
            <a:r>
              <a:rPr lang="en-US" sz="1500" dirty="0" err="1"/>
              <a:t>incat</a:t>
            </a:r>
            <a:r>
              <a:rPr lang="en-US" sz="1500" dirty="0"/>
              <a:t> </a:t>
            </a:r>
            <a:r>
              <a:rPr lang="en-US" sz="1500" u="sng" dirty="0" err="1"/>
              <a:t>să</a:t>
            </a:r>
            <a:r>
              <a:rPr lang="en-US" sz="1500" u="sng" dirty="0"/>
              <a:t> </a:t>
            </a:r>
            <a:r>
              <a:rPr lang="en-US" sz="1500" u="sng" dirty="0" err="1"/>
              <a:t>ducă</a:t>
            </a:r>
            <a:r>
              <a:rPr lang="en-US" sz="1500" u="sng" dirty="0"/>
              <a:t> la o </a:t>
            </a:r>
            <a:r>
              <a:rPr lang="en-US" sz="1500" u="sng" dirty="0" err="1"/>
              <a:t>calificare</a:t>
            </a:r>
            <a:r>
              <a:rPr lang="en-US" sz="1500" u="sng" dirty="0"/>
              <a:t> </a:t>
            </a:r>
            <a:r>
              <a:rPr lang="en-US" sz="1500" u="sng" dirty="0" err="1" smtClean="0"/>
              <a:t>universitară</a:t>
            </a:r>
            <a:r>
              <a:rPr lang="en-US" sz="1500" u="sng" dirty="0"/>
              <a:t> </a:t>
            </a:r>
            <a:r>
              <a:rPr lang="en-US" sz="1500" u="sng" dirty="0" err="1" smtClean="0"/>
              <a:t>certificată</a:t>
            </a:r>
            <a:r>
              <a:rPr lang="en-US" sz="1500" u="sng" dirty="0" smtClean="0"/>
              <a:t> </a:t>
            </a:r>
            <a:r>
              <a:rPr lang="en-US" sz="1500" u="sng" dirty="0" err="1"/>
              <a:t>printr</a:t>
            </a:r>
            <a:r>
              <a:rPr lang="en-US" sz="1500" u="sng" dirty="0"/>
              <a:t>-o </a:t>
            </a:r>
            <a:r>
              <a:rPr lang="en-US" sz="1500" u="sng" dirty="0" err="1"/>
              <a:t>diplomă</a:t>
            </a:r>
            <a:r>
              <a:rPr lang="en-US" sz="1500" u="sng" dirty="0"/>
              <a:t> </a:t>
            </a:r>
            <a:r>
              <a:rPr lang="en-US" sz="1500" u="sng" dirty="0" err="1"/>
              <a:t>şi</a:t>
            </a:r>
            <a:r>
              <a:rPr lang="en-US" sz="1500" u="sng" dirty="0"/>
              <a:t> </a:t>
            </a:r>
            <a:r>
              <a:rPr lang="en-US" sz="1500" u="sng" dirty="0" err="1"/>
              <a:t>printr</a:t>
            </a:r>
            <a:r>
              <a:rPr lang="en-US" sz="1500" u="sng" dirty="0"/>
              <a:t>-un </a:t>
            </a:r>
            <a:r>
              <a:rPr lang="en-US" sz="1500" u="sng" dirty="0" err="1"/>
              <a:t>supliment</a:t>
            </a:r>
            <a:r>
              <a:rPr lang="en-US" sz="1500" u="sng" dirty="0"/>
              <a:t> de </a:t>
            </a:r>
            <a:r>
              <a:rPr lang="en-US" sz="1500" u="sng" dirty="0" err="1"/>
              <a:t>diplomă</a:t>
            </a:r>
            <a:r>
              <a:rPr lang="en-US" sz="1500" dirty="0"/>
              <a:t>.</a:t>
            </a:r>
          </a:p>
          <a:p>
            <a:pPr algn="just"/>
            <a:r>
              <a:rPr lang="it-IT" sz="1500" dirty="0"/>
              <a:t>(2) </a:t>
            </a:r>
            <a:r>
              <a:rPr lang="it-IT" sz="1500" b="1" dirty="0" err="1"/>
              <a:t>Curriculumul</a:t>
            </a:r>
            <a:r>
              <a:rPr lang="it-IT" sz="1500" b="1" dirty="0"/>
              <a:t> </a:t>
            </a:r>
            <a:r>
              <a:rPr lang="it-IT" sz="1500" b="1" dirty="0" err="1"/>
              <a:t>programului</a:t>
            </a:r>
            <a:r>
              <a:rPr lang="it-IT" sz="1500" b="1" dirty="0"/>
              <a:t> de </a:t>
            </a:r>
            <a:r>
              <a:rPr lang="it-IT" sz="1500" b="1" dirty="0" err="1"/>
              <a:t>studii</a:t>
            </a:r>
            <a:r>
              <a:rPr lang="it-IT" sz="1500" dirty="0"/>
              <a:t> </a:t>
            </a:r>
            <a:r>
              <a:rPr lang="it-IT" sz="1500" dirty="0" err="1"/>
              <a:t>universitare</a:t>
            </a:r>
            <a:r>
              <a:rPr lang="it-IT" sz="1500" dirty="0"/>
              <a:t> este </a:t>
            </a:r>
            <a:r>
              <a:rPr lang="it-IT" sz="1500" b="1" dirty="0" err="1"/>
              <a:t>concordant</a:t>
            </a:r>
            <a:r>
              <a:rPr lang="it-IT" sz="1500" b="1" dirty="0"/>
              <a:t> cu </a:t>
            </a:r>
            <a:r>
              <a:rPr lang="it-IT" sz="1500" b="1" dirty="0" err="1"/>
              <a:t>profilul</a:t>
            </a:r>
            <a:r>
              <a:rPr lang="it-IT" sz="1500" b="1" dirty="0"/>
              <a:t> </a:t>
            </a:r>
            <a:r>
              <a:rPr lang="it-IT" sz="1500" b="1" dirty="0" err="1"/>
              <a:t>calificării</a:t>
            </a:r>
            <a:r>
              <a:rPr lang="it-IT" sz="1500" b="1" dirty="0"/>
              <a:t> </a:t>
            </a:r>
            <a:r>
              <a:rPr lang="it-IT" sz="1500" b="1" dirty="0" err="1"/>
              <a:t>definit</a:t>
            </a:r>
            <a:r>
              <a:rPr lang="it-IT" sz="1500" b="1" dirty="0"/>
              <a:t> </a:t>
            </a:r>
            <a:r>
              <a:rPr lang="it-IT" sz="1500" b="1" dirty="0" smtClean="0"/>
              <a:t>in </a:t>
            </a:r>
            <a:r>
              <a:rPr lang="en-US" sz="1500" b="1" dirty="0" err="1" smtClean="0"/>
              <a:t>Cadrul</a:t>
            </a:r>
            <a:r>
              <a:rPr lang="en-US" sz="1500" b="1" dirty="0" smtClean="0"/>
              <a:t> </a:t>
            </a:r>
            <a:r>
              <a:rPr lang="en-US" sz="1500" b="1" dirty="0" err="1"/>
              <a:t>naţional</a:t>
            </a:r>
            <a:r>
              <a:rPr lang="en-US" sz="1500" b="1" dirty="0"/>
              <a:t> al </a:t>
            </a:r>
            <a:r>
              <a:rPr lang="en-US" sz="1500" b="1" dirty="0" err="1"/>
              <a:t>calificărilor</a:t>
            </a:r>
            <a:r>
              <a:rPr lang="en-US" sz="1500" dirty="0"/>
              <a:t>. </a:t>
            </a:r>
            <a:r>
              <a:rPr lang="en-US" sz="1500" dirty="0" err="1"/>
              <a:t>Curriculumul</a:t>
            </a:r>
            <a:r>
              <a:rPr lang="en-US" sz="1500" dirty="0"/>
              <a:t> </a:t>
            </a:r>
            <a:r>
              <a:rPr lang="en-US" sz="1500" dirty="0" err="1"/>
              <a:t>unui</a:t>
            </a:r>
            <a:r>
              <a:rPr lang="en-US" sz="1500" dirty="0"/>
              <a:t> program de </a:t>
            </a:r>
            <a:r>
              <a:rPr lang="en-US" sz="1500" dirty="0" err="1"/>
              <a:t>studii</a:t>
            </a:r>
            <a:r>
              <a:rPr lang="en-US" sz="1500" dirty="0"/>
              <a:t> </a:t>
            </a:r>
            <a:r>
              <a:rPr lang="en-US" sz="1500" dirty="0" err="1"/>
              <a:t>universitare</a:t>
            </a:r>
            <a:r>
              <a:rPr lang="en-US" sz="1500" dirty="0"/>
              <a:t> </a:t>
            </a:r>
            <a:r>
              <a:rPr lang="en-US" sz="1500" u="sng" dirty="0"/>
              <a:t>se </a:t>
            </a:r>
            <a:r>
              <a:rPr lang="en-US" sz="1500" u="sng" dirty="0" err="1"/>
              <a:t>stabileşte</a:t>
            </a:r>
            <a:r>
              <a:rPr lang="en-US" sz="1500" u="sng" dirty="0"/>
              <a:t> </a:t>
            </a:r>
            <a:r>
              <a:rPr lang="en-US" sz="1500" u="sng" dirty="0" err="1"/>
              <a:t>astfel</a:t>
            </a:r>
            <a:r>
              <a:rPr lang="en-US" sz="1500" u="sng" dirty="0"/>
              <a:t> </a:t>
            </a:r>
            <a:r>
              <a:rPr lang="en-US" sz="1500" u="sng" dirty="0" err="1" smtClean="0"/>
              <a:t>incat</a:t>
            </a:r>
            <a:r>
              <a:rPr lang="en-US" sz="1500" u="sng" dirty="0"/>
              <a:t> </a:t>
            </a:r>
            <a:r>
              <a:rPr lang="en-US" sz="1500" u="sng" dirty="0" err="1" smtClean="0"/>
              <a:t>să</a:t>
            </a:r>
            <a:r>
              <a:rPr lang="en-US" sz="1500" u="sng" dirty="0" smtClean="0"/>
              <a:t> </a:t>
            </a:r>
            <a:r>
              <a:rPr lang="en-US" sz="1500" u="sng" dirty="0" err="1"/>
              <a:t>maximizeze</a:t>
            </a:r>
            <a:r>
              <a:rPr lang="en-US" sz="1500" u="sng" dirty="0"/>
              <a:t> </a:t>
            </a:r>
            <a:r>
              <a:rPr lang="en-US" sz="1500" u="sng" dirty="0" err="1"/>
              <a:t>şansele</a:t>
            </a:r>
            <a:r>
              <a:rPr lang="en-US" sz="1500" u="sng" dirty="0"/>
              <a:t> </a:t>
            </a:r>
            <a:r>
              <a:rPr lang="en-US" sz="1500" u="sng" dirty="0" err="1"/>
              <a:t>obţinerii</a:t>
            </a:r>
            <a:r>
              <a:rPr lang="en-US" sz="1500" u="sng" dirty="0"/>
              <a:t> </a:t>
            </a:r>
            <a:r>
              <a:rPr lang="en-US" sz="1500" u="sng" dirty="0" err="1"/>
              <a:t>calificării</a:t>
            </a:r>
            <a:r>
              <a:rPr lang="en-US" sz="1500" u="sng" dirty="0"/>
              <a:t> </a:t>
            </a:r>
            <a:r>
              <a:rPr lang="en-US" sz="1500" u="sng" dirty="0" err="1"/>
              <a:t>dorite</a:t>
            </a:r>
            <a:r>
              <a:rPr lang="en-US" sz="1500" u="sng" dirty="0"/>
              <a:t> </a:t>
            </a:r>
            <a:r>
              <a:rPr lang="en-US" sz="1500" u="sng" dirty="0" err="1"/>
              <a:t>şi</a:t>
            </a:r>
            <a:r>
              <a:rPr lang="en-US" sz="1500" u="sng" dirty="0"/>
              <a:t> se </a:t>
            </a:r>
            <a:r>
              <a:rPr lang="en-US" sz="1500" u="sng" dirty="0" err="1"/>
              <a:t>aprobă</a:t>
            </a:r>
            <a:r>
              <a:rPr lang="en-US" sz="1500" u="sng" dirty="0"/>
              <a:t> de </a:t>
            </a:r>
            <a:r>
              <a:rPr lang="en-US" sz="1500" u="sng" dirty="0" err="1"/>
              <a:t>către</a:t>
            </a:r>
            <a:r>
              <a:rPr lang="en-US" sz="1500" u="sng" dirty="0"/>
              <a:t> </a:t>
            </a:r>
            <a:r>
              <a:rPr lang="en-US" sz="1500" u="sng" dirty="0" err="1"/>
              <a:t>senatul</a:t>
            </a:r>
            <a:r>
              <a:rPr lang="en-US" sz="1500" u="sng" dirty="0"/>
              <a:t> </a:t>
            </a:r>
            <a:r>
              <a:rPr lang="en-US" sz="1500" u="sng" dirty="0" err="1"/>
              <a:t>universitar</a:t>
            </a:r>
            <a:r>
              <a:rPr lang="en-US" sz="1500" u="sng" dirty="0"/>
              <a:t>.</a:t>
            </a:r>
          </a:p>
          <a:p>
            <a:pPr algn="just"/>
            <a:r>
              <a:rPr lang="en-US" sz="1500" dirty="0"/>
              <a:t>(3) </a:t>
            </a:r>
            <a:r>
              <a:rPr lang="en-US" sz="1500" u="sng" dirty="0" err="1"/>
              <a:t>Concordanţa</a:t>
            </a:r>
            <a:r>
              <a:rPr lang="en-US" sz="1500" u="sng" dirty="0"/>
              <a:t> </a:t>
            </a:r>
            <a:r>
              <a:rPr lang="en-US" sz="1500" u="sng" dirty="0" err="1"/>
              <a:t>dintre</a:t>
            </a:r>
            <a:r>
              <a:rPr lang="en-US" sz="1500" u="sng" dirty="0"/>
              <a:t> curriculum </a:t>
            </a:r>
            <a:r>
              <a:rPr lang="en-US" sz="1500" u="sng" dirty="0" err="1"/>
              <a:t>şi</a:t>
            </a:r>
            <a:r>
              <a:rPr lang="en-US" sz="1500" u="sng" dirty="0"/>
              <a:t> </a:t>
            </a:r>
            <a:r>
              <a:rPr lang="en-US" sz="1500" u="sng" dirty="0" err="1"/>
              <a:t>calificarea</a:t>
            </a:r>
            <a:r>
              <a:rPr lang="en-US" sz="1500" u="sng" dirty="0"/>
              <a:t> </a:t>
            </a:r>
            <a:r>
              <a:rPr lang="en-US" sz="1500" u="sng" dirty="0" err="1"/>
              <a:t>oferită</a:t>
            </a:r>
            <a:r>
              <a:rPr lang="en-US" sz="1500" u="sng" dirty="0"/>
              <a:t> de </a:t>
            </a:r>
            <a:r>
              <a:rPr lang="en-US" sz="1500" u="sng" dirty="0" err="1"/>
              <a:t>programul</a:t>
            </a:r>
            <a:r>
              <a:rPr lang="en-US" sz="1500" u="sng" dirty="0"/>
              <a:t> de </a:t>
            </a:r>
            <a:r>
              <a:rPr lang="en-US" sz="1500" u="sng" dirty="0" err="1"/>
              <a:t>studii</a:t>
            </a:r>
            <a:r>
              <a:rPr lang="en-US" sz="1500" u="sng" dirty="0"/>
              <a:t> </a:t>
            </a:r>
            <a:r>
              <a:rPr lang="en-US" sz="1500" u="sng" dirty="0" err="1"/>
              <a:t>universitare</a:t>
            </a:r>
            <a:r>
              <a:rPr lang="en-US" sz="1500" u="sng" dirty="0"/>
              <a:t> </a:t>
            </a:r>
            <a:r>
              <a:rPr lang="en-US" sz="1500" u="sng" dirty="0" err="1"/>
              <a:t>este</a:t>
            </a:r>
            <a:r>
              <a:rPr lang="en-US" sz="1500" u="sng" dirty="0"/>
              <a:t> </a:t>
            </a:r>
            <a:r>
              <a:rPr lang="en-US" sz="1500" u="sng" dirty="0" smtClean="0"/>
              <a:t>un </a:t>
            </a:r>
            <a:r>
              <a:rPr lang="en-US" sz="1500" u="sng" dirty="0" err="1" smtClean="0"/>
              <a:t>criteriu</a:t>
            </a:r>
            <a:r>
              <a:rPr lang="en-US" sz="1500" u="sng" dirty="0" smtClean="0"/>
              <a:t> </a:t>
            </a:r>
            <a:r>
              <a:rPr lang="en-US" sz="1500" u="sng" dirty="0" err="1"/>
              <a:t>obligatoriu</a:t>
            </a:r>
            <a:r>
              <a:rPr lang="en-US" sz="1500" u="sng" dirty="0"/>
              <a:t> de </a:t>
            </a:r>
            <a:r>
              <a:rPr lang="en-US" sz="1500" u="sng" dirty="0" err="1"/>
              <a:t>evaluare</a:t>
            </a:r>
            <a:r>
              <a:rPr lang="en-US" sz="1500" u="sng" dirty="0"/>
              <a:t> a </a:t>
            </a:r>
            <a:r>
              <a:rPr lang="en-US" sz="1500" u="sng" dirty="0" err="1"/>
              <a:t>asigurării</a:t>
            </a:r>
            <a:r>
              <a:rPr lang="en-US" sz="1500" u="sng" dirty="0"/>
              <a:t> </a:t>
            </a:r>
            <a:r>
              <a:rPr lang="en-US" sz="1500" u="sng" dirty="0" err="1"/>
              <a:t>calităţii</a:t>
            </a:r>
            <a:r>
              <a:rPr lang="en-US" sz="1500" u="sng" dirty="0"/>
              <a:t>.</a:t>
            </a:r>
          </a:p>
          <a:p>
            <a:pPr algn="just"/>
            <a:r>
              <a:rPr lang="en-US" sz="1500" dirty="0"/>
              <a:t>(4) </a:t>
            </a:r>
            <a:r>
              <a:rPr lang="en-US" sz="1500" dirty="0" err="1"/>
              <a:t>Programele</a:t>
            </a:r>
            <a:r>
              <a:rPr lang="en-US" sz="1500" dirty="0"/>
              <a:t> de </a:t>
            </a:r>
            <a:r>
              <a:rPr lang="en-US" sz="1500" dirty="0" err="1"/>
              <a:t>studii</a:t>
            </a:r>
            <a:r>
              <a:rPr lang="en-US" sz="1500" dirty="0"/>
              <a:t> </a:t>
            </a:r>
            <a:r>
              <a:rPr lang="en-US" sz="1500" dirty="0" err="1"/>
              <a:t>universitare</a:t>
            </a:r>
            <a:r>
              <a:rPr lang="en-US" sz="1500" dirty="0"/>
              <a:t> </a:t>
            </a:r>
            <a:r>
              <a:rPr lang="en-US" sz="1500" dirty="0" err="1"/>
              <a:t>sunt</a:t>
            </a:r>
            <a:r>
              <a:rPr lang="en-US" sz="1500" dirty="0"/>
              <a:t> </a:t>
            </a:r>
            <a:r>
              <a:rPr lang="en-US" sz="1500" dirty="0" err="1"/>
              <a:t>grupate</a:t>
            </a:r>
            <a:r>
              <a:rPr lang="en-US" sz="1500" dirty="0"/>
              <a:t> </a:t>
            </a:r>
            <a:r>
              <a:rPr lang="en-US" sz="1500" dirty="0" err="1"/>
              <a:t>pe</a:t>
            </a:r>
            <a:r>
              <a:rPr lang="en-US" sz="1500" dirty="0"/>
              <a:t> </a:t>
            </a:r>
            <a:r>
              <a:rPr lang="en-US" sz="1500" dirty="0" err="1"/>
              <a:t>domenii</a:t>
            </a:r>
            <a:r>
              <a:rPr lang="en-US" sz="1500" dirty="0"/>
              <a:t> de </a:t>
            </a:r>
            <a:r>
              <a:rPr lang="en-US" sz="1500" dirty="0" err="1"/>
              <a:t>studii</a:t>
            </a:r>
            <a:r>
              <a:rPr lang="en-US" sz="1500" dirty="0"/>
              <a:t> </a:t>
            </a:r>
            <a:r>
              <a:rPr lang="en-US" sz="1500" dirty="0" err="1"/>
              <a:t>şi</a:t>
            </a:r>
            <a:r>
              <a:rPr lang="en-US" sz="1500" dirty="0"/>
              <a:t> </a:t>
            </a:r>
            <a:r>
              <a:rPr lang="en-US" sz="1500" dirty="0" err="1"/>
              <a:t>organizate</a:t>
            </a:r>
            <a:r>
              <a:rPr lang="en-US" sz="1500" dirty="0"/>
              <a:t> </a:t>
            </a:r>
            <a:r>
              <a:rPr lang="en-US" sz="1500" dirty="0" err="1"/>
              <a:t>pe</a:t>
            </a:r>
            <a:r>
              <a:rPr lang="en-US" sz="1500" dirty="0"/>
              <a:t> 3 </a:t>
            </a:r>
            <a:r>
              <a:rPr lang="en-US" sz="1500" dirty="0" err="1"/>
              <a:t>cicluri</a:t>
            </a:r>
            <a:r>
              <a:rPr lang="en-US" sz="1500" dirty="0"/>
              <a:t> </a:t>
            </a:r>
            <a:r>
              <a:rPr lang="en-US" sz="1500" dirty="0" smtClean="0"/>
              <a:t>de </a:t>
            </a:r>
            <a:r>
              <a:rPr lang="en-US" sz="1500" dirty="0" err="1" smtClean="0"/>
              <a:t>studiu</a:t>
            </a:r>
            <a:r>
              <a:rPr lang="en-US" sz="1500" dirty="0"/>
              <a:t>: </a:t>
            </a:r>
            <a:r>
              <a:rPr lang="en-US" sz="1500" dirty="0" err="1"/>
              <a:t>licenţă</a:t>
            </a:r>
            <a:r>
              <a:rPr lang="en-US" sz="1500" dirty="0"/>
              <a:t>, master, </a:t>
            </a:r>
            <a:r>
              <a:rPr lang="en-US" sz="1500" dirty="0" err="1"/>
              <a:t>doctorat</a:t>
            </a:r>
            <a:r>
              <a:rPr lang="en-US" sz="1500" dirty="0"/>
              <a:t>.</a:t>
            </a:r>
          </a:p>
          <a:p>
            <a:pPr algn="just"/>
            <a:r>
              <a:rPr lang="en-US" sz="1500" dirty="0"/>
              <a:t>(5) </a:t>
            </a:r>
            <a:r>
              <a:rPr lang="en-US" sz="1500" b="1" dirty="0" err="1"/>
              <a:t>Programele</a:t>
            </a:r>
            <a:r>
              <a:rPr lang="en-US" sz="1500" b="1" dirty="0"/>
              <a:t> de </a:t>
            </a:r>
            <a:r>
              <a:rPr lang="en-US" sz="1500" b="1" dirty="0" err="1"/>
              <a:t>studii</a:t>
            </a:r>
            <a:r>
              <a:rPr lang="en-US" sz="1500" b="1" dirty="0"/>
              <a:t> </a:t>
            </a:r>
            <a:r>
              <a:rPr lang="en-US" sz="1500" b="1" dirty="0" err="1"/>
              <a:t>universitare</a:t>
            </a:r>
            <a:r>
              <a:rPr lang="en-US" sz="1500" b="1" dirty="0"/>
              <a:t> </a:t>
            </a:r>
            <a:r>
              <a:rPr lang="en-US" sz="1500" b="1" dirty="0" err="1"/>
              <a:t>dau</a:t>
            </a:r>
            <a:r>
              <a:rPr lang="en-US" sz="1500" b="1" dirty="0"/>
              <a:t> </a:t>
            </a:r>
            <a:r>
              <a:rPr lang="en-US" sz="1500" b="1" dirty="0" err="1"/>
              <a:t>acces</a:t>
            </a:r>
            <a:r>
              <a:rPr lang="en-US" sz="1500" b="1" dirty="0"/>
              <a:t> la </a:t>
            </a:r>
            <a:r>
              <a:rPr lang="en-US" sz="1500" b="1" dirty="0" err="1"/>
              <a:t>ocupaţii</a:t>
            </a:r>
            <a:r>
              <a:rPr lang="en-US" sz="1500" b="1" dirty="0"/>
              <a:t> </a:t>
            </a:r>
            <a:r>
              <a:rPr lang="en-US" sz="1500" b="1" dirty="0" err="1"/>
              <a:t>şi</a:t>
            </a:r>
            <a:r>
              <a:rPr lang="en-US" sz="1500" b="1" dirty="0"/>
              <a:t> </a:t>
            </a:r>
            <a:r>
              <a:rPr lang="en-US" sz="1500" b="1" dirty="0" err="1"/>
              <a:t>funcţii</a:t>
            </a:r>
            <a:r>
              <a:rPr lang="en-US" sz="1500" b="1" dirty="0"/>
              <a:t> </a:t>
            </a:r>
            <a:r>
              <a:rPr lang="en-US" sz="1500" b="1" dirty="0" err="1"/>
              <a:t>specifice</a:t>
            </a:r>
            <a:r>
              <a:rPr lang="en-US" sz="1500" b="1" dirty="0"/>
              <a:t> </a:t>
            </a:r>
            <a:r>
              <a:rPr lang="en-US" sz="1500" b="1" dirty="0" err="1"/>
              <a:t>fiecărui</a:t>
            </a:r>
            <a:r>
              <a:rPr lang="en-US" sz="1500" b="1" dirty="0"/>
              <a:t> </a:t>
            </a:r>
            <a:r>
              <a:rPr lang="en-US" sz="1500" b="1" dirty="0" err="1"/>
              <a:t>ciclu</a:t>
            </a:r>
            <a:r>
              <a:rPr lang="en-US" sz="1500" b="1" dirty="0"/>
              <a:t> de </a:t>
            </a:r>
            <a:r>
              <a:rPr lang="en-US" sz="1500" b="1" dirty="0" err="1" smtClean="0"/>
              <a:t>studii</a:t>
            </a:r>
            <a:r>
              <a:rPr lang="en-US" sz="1500" b="1" dirty="0"/>
              <a:t> </a:t>
            </a:r>
            <a:r>
              <a:rPr lang="en-US" sz="1500" b="1" dirty="0" err="1" smtClean="0"/>
              <a:t>universitare</a:t>
            </a:r>
            <a:r>
              <a:rPr lang="en-US" sz="1500" b="1" dirty="0" smtClean="0"/>
              <a:t> </a:t>
            </a:r>
            <a:r>
              <a:rPr lang="en-US" sz="1500" b="1" dirty="0" err="1"/>
              <a:t>absolvit</a:t>
            </a:r>
            <a:r>
              <a:rPr lang="en-US" sz="1500" dirty="0"/>
              <a:t>.</a:t>
            </a:r>
          </a:p>
          <a:p>
            <a:pPr marL="0" indent="0" algn="just">
              <a:buNone/>
            </a:pPr>
            <a:r>
              <a:rPr lang="en-US" sz="1600" dirty="0" smtClean="0"/>
              <a:t>ART 150</a:t>
            </a:r>
          </a:p>
          <a:p>
            <a:pPr algn="just"/>
            <a:r>
              <a:rPr lang="en-US" sz="1600" dirty="0"/>
              <a:t>(7) Un program de </a:t>
            </a:r>
            <a:r>
              <a:rPr lang="en-US" sz="1600" dirty="0" err="1"/>
              <a:t>studiu</a:t>
            </a:r>
            <a:r>
              <a:rPr lang="en-US" sz="1600" dirty="0"/>
              <a:t> </a:t>
            </a:r>
            <a:r>
              <a:rPr lang="en-US" sz="1600" dirty="0" err="1"/>
              <a:t>poate</a:t>
            </a:r>
            <a:r>
              <a:rPr lang="en-US" sz="1600" dirty="0"/>
              <a:t> </a:t>
            </a:r>
            <a:r>
              <a:rPr lang="en-US" sz="1600" dirty="0" err="1"/>
              <a:t>viza</a:t>
            </a:r>
            <a:r>
              <a:rPr lang="en-US" sz="1600" dirty="0"/>
              <a:t> </a:t>
            </a:r>
            <a:r>
              <a:rPr lang="en-US" sz="1600" dirty="0" err="1"/>
              <a:t>obţinerea</a:t>
            </a:r>
            <a:r>
              <a:rPr lang="en-US" sz="1600" dirty="0"/>
              <a:t> </a:t>
            </a:r>
            <a:r>
              <a:rPr lang="en-US" sz="1600" dirty="0" err="1"/>
              <a:t>unor</a:t>
            </a:r>
            <a:r>
              <a:rPr lang="en-US" sz="1600" dirty="0"/>
              <a:t> </a:t>
            </a:r>
            <a:r>
              <a:rPr lang="en-US" sz="1600" b="1" dirty="0" err="1"/>
              <a:t>calificări</a:t>
            </a:r>
            <a:r>
              <a:rPr lang="en-US" sz="1600" b="1" dirty="0"/>
              <a:t> </a:t>
            </a:r>
            <a:r>
              <a:rPr lang="en-US" sz="1600" b="1" dirty="0" err="1"/>
              <a:t>existente</a:t>
            </a:r>
            <a:r>
              <a:rPr lang="en-US" sz="1600" b="1" dirty="0"/>
              <a:t> </a:t>
            </a:r>
            <a:r>
              <a:rPr lang="ro-RO" sz="1600" b="1" dirty="0" smtClean="0"/>
              <a:t>î</a:t>
            </a:r>
            <a:r>
              <a:rPr lang="en-US" sz="1600" b="1" dirty="0" smtClean="0"/>
              <a:t>n </a:t>
            </a:r>
            <a:r>
              <a:rPr lang="en-US" sz="1600" b="1" dirty="0" err="1"/>
              <a:t>Registrul</a:t>
            </a:r>
            <a:r>
              <a:rPr lang="en-US" sz="1600" b="1" dirty="0"/>
              <a:t> </a:t>
            </a:r>
            <a:r>
              <a:rPr lang="en-US" sz="1600" b="1" dirty="0" err="1"/>
              <a:t>Naţional</a:t>
            </a:r>
            <a:r>
              <a:rPr lang="en-US" sz="1600" b="1" dirty="0"/>
              <a:t> </a:t>
            </a:r>
            <a:r>
              <a:rPr lang="en-US" sz="1600" b="1" dirty="0" smtClean="0"/>
              <a:t>al </a:t>
            </a:r>
            <a:r>
              <a:rPr lang="en-US" sz="1600" b="1" dirty="0" err="1" smtClean="0"/>
              <a:t>Calificărilor</a:t>
            </a:r>
            <a:r>
              <a:rPr lang="en-US" sz="1600" b="1" dirty="0" smtClean="0"/>
              <a:t> </a:t>
            </a:r>
            <a:r>
              <a:rPr lang="en-US" sz="1600" b="1" dirty="0"/>
              <a:t>din </a:t>
            </a:r>
            <a:r>
              <a:rPr lang="en-US" sz="1600" b="1" dirty="0" err="1"/>
              <a:t>Invăţămantul</a:t>
            </a:r>
            <a:r>
              <a:rPr lang="en-US" sz="1600" b="1" dirty="0"/>
              <a:t> Superior (RNCIS) </a:t>
            </a:r>
            <a:r>
              <a:rPr lang="en-US" sz="1600" b="1" dirty="0" err="1"/>
              <a:t>sau</a:t>
            </a:r>
            <a:r>
              <a:rPr lang="en-US" sz="1600" b="1" dirty="0"/>
              <a:t> </a:t>
            </a:r>
            <a:r>
              <a:rPr lang="en-US" sz="1600" b="1" dirty="0" err="1"/>
              <a:t>calificări</a:t>
            </a:r>
            <a:r>
              <a:rPr lang="en-US" sz="1600" b="1" dirty="0"/>
              <a:t> </a:t>
            </a:r>
            <a:r>
              <a:rPr lang="en-US" sz="1600" b="1" dirty="0" err="1"/>
              <a:t>noi</a:t>
            </a:r>
            <a:r>
              <a:rPr lang="en-US" sz="1600" b="1" dirty="0"/>
              <a:t> care se </a:t>
            </a:r>
            <a:r>
              <a:rPr lang="en-US" sz="1600" b="1" dirty="0" err="1"/>
              <a:t>inscriu</a:t>
            </a:r>
            <a:r>
              <a:rPr lang="en-US" sz="1600" b="1" dirty="0"/>
              <a:t> </a:t>
            </a:r>
            <a:r>
              <a:rPr lang="en-US" sz="1600" b="1" dirty="0" err="1"/>
              <a:t>şi</a:t>
            </a:r>
            <a:r>
              <a:rPr lang="en-US" sz="1600" b="1" dirty="0"/>
              <a:t> se </a:t>
            </a:r>
            <a:r>
              <a:rPr lang="en-US" sz="1600" b="1" dirty="0" err="1"/>
              <a:t>inregistrează</a:t>
            </a:r>
            <a:r>
              <a:rPr lang="en-US" sz="1600" b="1" dirty="0"/>
              <a:t> </a:t>
            </a:r>
            <a:r>
              <a:rPr lang="en-US" sz="1600" b="1" dirty="0" smtClean="0"/>
              <a:t>in RNCIS </a:t>
            </a:r>
            <a:r>
              <a:rPr lang="en-US" sz="1600" u="sng" dirty="0" err="1"/>
              <a:t>potrivit</a:t>
            </a:r>
            <a:r>
              <a:rPr lang="en-US" sz="1600" u="sng" dirty="0"/>
              <a:t> </a:t>
            </a:r>
            <a:r>
              <a:rPr lang="en-US" sz="1600" u="sng" dirty="0" err="1"/>
              <a:t>metodologiei</a:t>
            </a:r>
            <a:r>
              <a:rPr lang="en-US" sz="1600" u="sng" dirty="0"/>
              <a:t> </a:t>
            </a:r>
            <a:r>
              <a:rPr lang="en-US" sz="1600" u="sng" dirty="0" err="1"/>
              <a:t>stabilite</a:t>
            </a:r>
            <a:r>
              <a:rPr lang="en-US" sz="1600" u="sng" dirty="0"/>
              <a:t> </a:t>
            </a:r>
            <a:r>
              <a:rPr lang="en-US" sz="1600" u="sng" dirty="0" err="1"/>
              <a:t>prin</a:t>
            </a:r>
            <a:r>
              <a:rPr lang="en-US" sz="1600" u="sng" dirty="0"/>
              <a:t> </a:t>
            </a:r>
            <a:r>
              <a:rPr lang="en-US" sz="1600" u="sng" dirty="0" err="1"/>
              <a:t>ordin</a:t>
            </a:r>
            <a:r>
              <a:rPr lang="en-US" sz="1600" u="sng" dirty="0"/>
              <a:t> al </a:t>
            </a:r>
            <a:r>
              <a:rPr lang="en-US" sz="1600" u="sng" dirty="0" err="1"/>
              <a:t>ministrului</a:t>
            </a:r>
            <a:r>
              <a:rPr lang="en-US" sz="1600" u="sng" dirty="0"/>
              <a:t> </a:t>
            </a:r>
            <a:r>
              <a:rPr lang="en-US" sz="1600" u="sng" dirty="0" err="1"/>
              <a:t>educaţiei</a:t>
            </a:r>
            <a:r>
              <a:rPr lang="en-US" sz="1600" u="sng" dirty="0"/>
              <a:t> </a:t>
            </a:r>
            <a:r>
              <a:rPr lang="en-US" sz="1600" u="sng" dirty="0" err="1"/>
              <a:t>naţionale</a:t>
            </a:r>
            <a:r>
              <a:rPr lang="en-US" sz="1600" u="sng" dirty="0"/>
              <a:t> </a:t>
            </a:r>
            <a:r>
              <a:rPr lang="en-US" sz="1600" u="sng" dirty="0" err="1"/>
              <a:t>şi</a:t>
            </a:r>
            <a:r>
              <a:rPr lang="en-US" sz="1600" u="sng" dirty="0"/>
              <a:t> </a:t>
            </a:r>
            <a:r>
              <a:rPr lang="en-US" sz="1600" u="sng" dirty="0" err="1"/>
              <a:t>cercetării</a:t>
            </a:r>
            <a:r>
              <a:rPr lang="en-US" sz="1600" u="sng" dirty="0"/>
              <a:t> </a:t>
            </a:r>
            <a:r>
              <a:rPr lang="en-US" sz="1600" u="sng" dirty="0" err="1" smtClean="0"/>
              <a:t>ştiinţifice</a:t>
            </a:r>
            <a:endParaRPr lang="en-US" sz="1600" u="sng" dirty="0" smtClean="0"/>
          </a:p>
          <a:p>
            <a:endParaRPr lang="en-US" sz="1500" u="sng" dirty="0"/>
          </a:p>
        </p:txBody>
      </p:sp>
      <p:sp>
        <p:nvSpPr>
          <p:cNvPr id="4" name="Title 1"/>
          <p:cNvSpPr>
            <a:spLocks noGrp="1"/>
          </p:cNvSpPr>
          <p:nvPr>
            <p:ph type="title"/>
          </p:nvPr>
        </p:nvSpPr>
        <p:spPr>
          <a:xfrm>
            <a:off x="838200" y="1088967"/>
            <a:ext cx="10515600" cy="601721"/>
          </a:xfrm>
        </p:spPr>
        <p:txBody>
          <a:bodyPr>
            <a:normAutofit fontScale="90000"/>
          </a:bodyPr>
          <a:lstStyle/>
          <a:p>
            <a:r>
              <a:rPr lang="en-US" sz="3600" dirty="0"/>
              <a:t>LEGISLA</a:t>
            </a:r>
            <a:r>
              <a:rPr lang="ro-RO" sz="3600" dirty="0"/>
              <a:t>Ț</a:t>
            </a:r>
            <a:r>
              <a:rPr lang="en-US" sz="3600" dirty="0"/>
              <a:t>IA Rom</a:t>
            </a:r>
            <a:r>
              <a:rPr lang="ro-RO" sz="3600" dirty="0"/>
              <a:t>â</a:t>
            </a:r>
            <a:r>
              <a:rPr lang="en-US" sz="3600" dirty="0"/>
              <a:t>n</a:t>
            </a:r>
            <a:r>
              <a:rPr lang="ro-RO" sz="3600" dirty="0"/>
              <a:t>ă</a:t>
            </a:r>
            <a:r>
              <a:rPr lang="en-US" sz="3600" dirty="0"/>
              <a:t> </a:t>
            </a:r>
            <a:r>
              <a:rPr lang="en-US" sz="3600" dirty="0" smtClean="0"/>
              <a:t>–</a:t>
            </a:r>
            <a:r>
              <a:rPr lang="ro-RO" sz="3600" dirty="0" smtClean="0"/>
              <a:t> </a:t>
            </a:r>
            <a:r>
              <a:rPr lang="en-US" sz="3600" dirty="0" err="1" smtClean="0"/>
              <a:t>Legea</a:t>
            </a:r>
            <a:r>
              <a:rPr lang="en-US" sz="3600" dirty="0" smtClean="0"/>
              <a:t> </a:t>
            </a:r>
            <a:r>
              <a:rPr lang="en-US" sz="3600" dirty="0" err="1"/>
              <a:t>educa</a:t>
            </a:r>
            <a:r>
              <a:rPr lang="ro-RO" sz="3600" dirty="0"/>
              <a:t>ț</a:t>
            </a:r>
            <a:r>
              <a:rPr lang="en-US" sz="3600" dirty="0" err="1"/>
              <a:t>iei</a:t>
            </a:r>
            <a:r>
              <a:rPr lang="en-US" sz="3600" dirty="0"/>
              <a:t> </a:t>
            </a:r>
            <a:r>
              <a:rPr lang="en-US" sz="3600" dirty="0" err="1"/>
              <a:t>na</a:t>
            </a:r>
            <a:r>
              <a:rPr lang="ro-RO" sz="3600" dirty="0"/>
              <a:t>ț</a:t>
            </a:r>
            <a:r>
              <a:rPr lang="en-US" sz="3600" dirty="0" err="1"/>
              <a:t>ionale</a:t>
            </a:r>
            <a:r>
              <a:rPr lang="en-US" sz="3600" dirty="0"/>
              <a:t> </a:t>
            </a:r>
            <a:r>
              <a:rPr lang="ro-RO" sz="3600" dirty="0" smtClean="0"/>
              <a:t>nr. </a:t>
            </a:r>
            <a:r>
              <a:rPr lang="en-US" sz="3600" dirty="0" smtClean="0"/>
              <a:t>1/2011</a:t>
            </a:r>
            <a:endParaRPr lang="en-US" sz="3600" dirty="0"/>
          </a:p>
        </p:txBody>
      </p:sp>
      <p:sp>
        <p:nvSpPr>
          <p:cNvPr id="5"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4634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8967"/>
            <a:ext cx="10515600" cy="601721"/>
          </a:xfrm>
        </p:spPr>
        <p:txBody>
          <a:bodyPr>
            <a:normAutofit fontScale="90000"/>
          </a:bodyPr>
          <a:lstStyle/>
          <a:p>
            <a:pPr algn="ctr"/>
            <a:r>
              <a:rPr lang="en-US" dirty="0" smtClean="0"/>
              <a:t>OUG 129/2000 -ACTUALIZAT</a:t>
            </a:r>
            <a:r>
              <a:rPr lang="ro-RO" dirty="0" smtClean="0"/>
              <a:t>Ă</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lgn="just">
              <a:buNone/>
            </a:pPr>
            <a:r>
              <a:rPr lang="en-US" u="sng" dirty="0"/>
              <a:t>ART.7</a:t>
            </a:r>
          </a:p>
          <a:p>
            <a:pPr algn="just"/>
            <a:r>
              <a:rPr lang="en-US" dirty="0"/>
              <a:t>(2) </a:t>
            </a:r>
            <a:r>
              <a:rPr lang="en-US" dirty="0" err="1"/>
              <a:t>Formarea</a:t>
            </a:r>
            <a:r>
              <a:rPr lang="en-US" dirty="0"/>
              <a:t> </a:t>
            </a:r>
            <a:r>
              <a:rPr lang="en-US" dirty="0" err="1"/>
              <a:t>profesională</a:t>
            </a:r>
            <a:r>
              <a:rPr lang="en-US" dirty="0"/>
              <a:t> </a:t>
            </a:r>
            <a:r>
              <a:rPr lang="en-US" dirty="0" err="1"/>
              <a:t>iniţială</a:t>
            </a:r>
            <a:r>
              <a:rPr lang="en-US" dirty="0"/>
              <a:t> a </a:t>
            </a:r>
            <a:r>
              <a:rPr lang="en-US" dirty="0" err="1"/>
              <a:t>adulţilor</a:t>
            </a:r>
            <a:r>
              <a:rPr lang="en-US" dirty="0"/>
              <a:t> </a:t>
            </a:r>
            <a:r>
              <a:rPr lang="en-US" dirty="0" err="1"/>
              <a:t>asigură</a:t>
            </a:r>
            <a:r>
              <a:rPr lang="en-US" dirty="0"/>
              <a:t> </a:t>
            </a:r>
            <a:r>
              <a:rPr lang="en-US" dirty="0" err="1"/>
              <a:t>pregătirea</a:t>
            </a:r>
            <a:r>
              <a:rPr lang="en-US" dirty="0"/>
              <a:t> </a:t>
            </a:r>
            <a:r>
              <a:rPr lang="en-US" dirty="0" err="1"/>
              <a:t>necesară</a:t>
            </a:r>
            <a:r>
              <a:rPr lang="en-US" dirty="0"/>
              <a:t> </a:t>
            </a:r>
            <a:r>
              <a:rPr lang="en-US" dirty="0" err="1"/>
              <a:t>pentru</a:t>
            </a:r>
            <a:r>
              <a:rPr lang="en-US" dirty="0"/>
              <a:t> </a:t>
            </a:r>
            <a:r>
              <a:rPr lang="it-IT" dirty="0" err="1"/>
              <a:t>dobândirea</a:t>
            </a:r>
            <a:r>
              <a:rPr lang="it-IT" dirty="0"/>
              <a:t> </a:t>
            </a:r>
            <a:r>
              <a:rPr lang="it-IT" dirty="0" err="1"/>
              <a:t>competenţelor</a:t>
            </a:r>
            <a:r>
              <a:rPr lang="it-IT" dirty="0"/>
              <a:t> </a:t>
            </a:r>
            <a:r>
              <a:rPr lang="it-IT" dirty="0" err="1"/>
              <a:t>profesionale</a:t>
            </a:r>
            <a:r>
              <a:rPr lang="it-IT" dirty="0"/>
              <a:t> minime </a:t>
            </a:r>
            <a:r>
              <a:rPr lang="it-IT" dirty="0" err="1"/>
              <a:t>necesare</a:t>
            </a:r>
            <a:r>
              <a:rPr lang="it-IT" dirty="0"/>
              <a:t> </a:t>
            </a:r>
            <a:r>
              <a:rPr lang="it-IT" dirty="0" err="1"/>
              <a:t>pentru</a:t>
            </a:r>
            <a:r>
              <a:rPr lang="it-IT" dirty="0"/>
              <a:t> </a:t>
            </a:r>
            <a:r>
              <a:rPr lang="it-IT" dirty="0" err="1">
                <a:solidFill>
                  <a:srgbClr val="FF0000"/>
                </a:solidFill>
              </a:rPr>
              <a:t>obţinerea</a:t>
            </a:r>
            <a:r>
              <a:rPr lang="it-IT" dirty="0">
                <a:solidFill>
                  <a:srgbClr val="FF0000"/>
                </a:solidFill>
              </a:rPr>
              <a:t> </a:t>
            </a:r>
            <a:r>
              <a:rPr lang="it-IT" dirty="0" err="1">
                <a:solidFill>
                  <a:srgbClr val="FF0000"/>
                </a:solidFill>
              </a:rPr>
              <a:t>unui</a:t>
            </a:r>
            <a:r>
              <a:rPr lang="it-IT" dirty="0">
                <a:solidFill>
                  <a:srgbClr val="FF0000"/>
                </a:solidFill>
              </a:rPr>
              <a:t> </a:t>
            </a:r>
            <a:r>
              <a:rPr lang="it-IT" dirty="0" err="1">
                <a:solidFill>
                  <a:srgbClr val="FF0000"/>
                </a:solidFill>
              </a:rPr>
              <a:t>loc</a:t>
            </a:r>
            <a:r>
              <a:rPr lang="it-IT" dirty="0">
                <a:solidFill>
                  <a:srgbClr val="FF0000"/>
                </a:solidFill>
              </a:rPr>
              <a:t> </a:t>
            </a:r>
            <a:r>
              <a:rPr lang="en-US" dirty="0">
                <a:solidFill>
                  <a:srgbClr val="FF0000"/>
                </a:solidFill>
              </a:rPr>
              <a:t>de </a:t>
            </a:r>
            <a:r>
              <a:rPr lang="en-US" dirty="0" err="1">
                <a:solidFill>
                  <a:srgbClr val="FF0000"/>
                </a:solidFill>
              </a:rPr>
              <a:t>muncă</a:t>
            </a:r>
            <a:r>
              <a:rPr lang="en-US" dirty="0"/>
              <a:t>.</a:t>
            </a:r>
          </a:p>
          <a:p>
            <a:pPr algn="just"/>
            <a:endParaRPr lang="en-US" dirty="0" smtClean="0"/>
          </a:p>
          <a:p>
            <a:pPr marL="0" indent="0" algn="just">
              <a:buNone/>
            </a:pPr>
            <a:r>
              <a:rPr lang="en-US" dirty="0" smtClean="0"/>
              <a:t>ART</a:t>
            </a:r>
            <a:r>
              <a:rPr lang="en-US" dirty="0"/>
              <a:t>. 8</a:t>
            </a:r>
          </a:p>
          <a:p>
            <a:pPr algn="just"/>
            <a:r>
              <a:rPr lang="en-US" dirty="0"/>
              <a:t>(1) </a:t>
            </a:r>
            <a:r>
              <a:rPr lang="en-US" dirty="0" err="1"/>
              <a:t>În</a:t>
            </a:r>
            <a:r>
              <a:rPr lang="en-US" dirty="0"/>
              <a:t> </a:t>
            </a:r>
            <a:r>
              <a:rPr lang="en-US" dirty="0" err="1"/>
              <a:t>sensul</a:t>
            </a:r>
            <a:r>
              <a:rPr lang="en-US" dirty="0"/>
              <a:t> </a:t>
            </a:r>
            <a:r>
              <a:rPr lang="en-US" dirty="0" err="1"/>
              <a:t>prezentei</a:t>
            </a:r>
            <a:r>
              <a:rPr lang="en-US" dirty="0"/>
              <a:t> </a:t>
            </a:r>
            <a:r>
              <a:rPr lang="en-US" dirty="0" err="1"/>
              <a:t>ordonanţe</a:t>
            </a:r>
            <a:r>
              <a:rPr lang="en-US" dirty="0"/>
              <a:t>, </a:t>
            </a:r>
            <a:r>
              <a:rPr lang="en-US" b="1" dirty="0" err="1"/>
              <a:t>competenţa</a:t>
            </a:r>
            <a:r>
              <a:rPr lang="en-US" b="1" dirty="0"/>
              <a:t> </a:t>
            </a:r>
            <a:r>
              <a:rPr lang="en-US" b="1" dirty="0" err="1"/>
              <a:t>profesională</a:t>
            </a:r>
            <a:r>
              <a:rPr lang="en-US" b="1" dirty="0"/>
              <a:t> </a:t>
            </a:r>
            <a:r>
              <a:rPr lang="en-US" dirty="0" err="1"/>
              <a:t>reprezintă</a:t>
            </a:r>
            <a:r>
              <a:rPr lang="en-US" dirty="0"/>
              <a:t> </a:t>
            </a:r>
            <a:r>
              <a:rPr lang="en-US" dirty="0" err="1" smtClean="0"/>
              <a:t>capacitatea</a:t>
            </a:r>
            <a:r>
              <a:rPr lang="en-US" dirty="0"/>
              <a:t> </a:t>
            </a:r>
            <a:r>
              <a:rPr lang="en-US" dirty="0" smtClean="0"/>
              <a:t>de </a:t>
            </a:r>
            <a:r>
              <a:rPr lang="en-US" dirty="0"/>
              <a:t>a </a:t>
            </a:r>
            <a:r>
              <a:rPr lang="en-US" dirty="0" err="1"/>
              <a:t>realiza</a:t>
            </a:r>
            <a:r>
              <a:rPr lang="en-US" dirty="0"/>
              <a:t> </a:t>
            </a:r>
            <a:r>
              <a:rPr lang="en-US" dirty="0" err="1">
                <a:solidFill>
                  <a:srgbClr val="FF0000"/>
                </a:solidFill>
              </a:rPr>
              <a:t>activităţile</a:t>
            </a:r>
            <a:r>
              <a:rPr lang="en-US" dirty="0">
                <a:solidFill>
                  <a:srgbClr val="FF0000"/>
                </a:solidFill>
              </a:rPr>
              <a:t> </a:t>
            </a:r>
            <a:r>
              <a:rPr lang="en-US" dirty="0" err="1">
                <a:solidFill>
                  <a:srgbClr val="FF0000"/>
                </a:solidFill>
              </a:rPr>
              <a:t>cerute</a:t>
            </a:r>
            <a:r>
              <a:rPr lang="en-US" dirty="0">
                <a:solidFill>
                  <a:srgbClr val="FF0000"/>
                </a:solidFill>
              </a:rPr>
              <a:t> la </a:t>
            </a:r>
            <a:r>
              <a:rPr lang="en-US" dirty="0" err="1">
                <a:solidFill>
                  <a:srgbClr val="FF0000"/>
                </a:solidFill>
              </a:rPr>
              <a:t>locul</a:t>
            </a:r>
            <a:r>
              <a:rPr lang="en-US" dirty="0">
                <a:solidFill>
                  <a:srgbClr val="FF0000"/>
                </a:solidFill>
              </a:rPr>
              <a:t> de </a:t>
            </a:r>
            <a:r>
              <a:rPr lang="en-US" dirty="0" err="1">
                <a:solidFill>
                  <a:srgbClr val="FF0000"/>
                </a:solidFill>
              </a:rPr>
              <a:t>muncă</a:t>
            </a:r>
            <a:r>
              <a:rPr lang="en-US" dirty="0">
                <a:solidFill>
                  <a:srgbClr val="FF0000"/>
                </a:solidFill>
              </a:rPr>
              <a:t> </a:t>
            </a:r>
            <a:r>
              <a:rPr lang="en-US" dirty="0"/>
              <a:t>la </a:t>
            </a:r>
            <a:r>
              <a:rPr lang="en-US" dirty="0" err="1"/>
              <a:t>nivelul</a:t>
            </a:r>
            <a:r>
              <a:rPr lang="en-US" dirty="0"/>
              <a:t> </a:t>
            </a:r>
            <a:r>
              <a:rPr lang="en-US" dirty="0" err="1"/>
              <a:t>calitativ</a:t>
            </a:r>
            <a:r>
              <a:rPr lang="en-US" dirty="0"/>
              <a:t> </a:t>
            </a:r>
            <a:r>
              <a:rPr lang="en-US" dirty="0" err="1"/>
              <a:t>specificat</a:t>
            </a:r>
            <a:r>
              <a:rPr lang="en-US" dirty="0"/>
              <a:t> </a:t>
            </a:r>
            <a:r>
              <a:rPr lang="en-US" dirty="0" err="1" smtClean="0"/>
              <a:t>în</a:t>
            </a:r>
            <a:r>
              <a:rPr lang="en-US" dirty="0"/>
              <a:t> </a:t>
            </a:r>
            <a:r>
              <a:rPr lang="en-US" dirty="0" err="1" smtClean="0"/>
              <a:t>standardul</a:t>
            </a:r>
            <a:r>
              <a:rPr lang="en-US" dirty="0" smtClean="0"/>
              <a:t> </a:t>
            </a:r>
            <a:r>
              <a:rPr lang="en-US" dirty="0" err="1"/>
              <a:t>ocupaţional</a:t>
            </a:r>
            <a:r>
              <a:rPr lang="en-US" dirty="0"/>
              <a:t>.</a:t>
            </a:r>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25031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1002"/>
            <a:ext cx="10919604" cy="743037"/>
          </a:xfrm>
        </p:spPr>
        <p:txBody>
          <a:bodyPr>
            <a:noAutofit/>
          </a:bodyPr>
          <a:lstStyle/>
          <a:p>
            <a:pPr algn="ctr"/>
            <a:r>
              <a:rPr lang="en-US" sz="2400" b="1" dirty="0" smtClean="0"/>
              <a:t>VIITORUL EDUCATIEI =</a:t>
            </a:r>
            <a:r>
              <a:rPr lang="ro-RO" sz="2400" b="1" dirty="0" smtClean="0"/>
              <a:t> </a:t>
            </a:r>
            <a:r>
              <a:rPr lang="en-US" sz="2400" b="1" dirty="0" smtClean="0"/>
              <a:t>INTERNA</a:t>
            </a:r>
            <a:r>
              <a:rPr lang="ro-RO" sz="2400" b="1" dirty="0" smtClean="0"/>
              <a:t>Ț</a:t>
            </a:r>
            <a:r>
              <a:rPr lang="en-US" sz="2400" b="1" dirty="0" smtClean="0"/>
              <a:t>IONALIZAREA </a:t>
            </a:r>
            <a:r>
              <a:rPr lang="ro-RO" sz="2400" b="1" dirty="0"/>
              <a:t>Î</a:t>
            </a:r>
            <a:r>
              <a:rPr lang="en-US" sz="2400" b="1" dirty="0" smtClean="0"/>
              <a:t>NV</a:t>
            </a:r>
            <a:r>
              <a:rPr lang="ro-RO" sz="2400" b="1" dirty="0" smtClean="0"/>
              <a:t>ĂȚ</a:t>
            </a:r>
            <a:r>
              <a:rPr lang="ro-RO" sz="2400" b="1" dirty="0"/>
              <a:t>Ă</a:t>
            </a:r>
            <a:r>
              <a:rPr lang="en-US" sz="2400" b="1" dirty="0" smtClean="0"/>
              <a:t>M</a:t>
            </a:r>
            <a:r>
              <a:rPr lang="ro-RO" sz="2400" b="1" dirty="0" smtClean="0"/>
              <a:t>Â</a:t>
            </a:r>
            <a:r>
              <a:rPr lang="en-US" sz="2400" b="1" dirty="0" smtClean="0"/>
              <a:t>NTULUI SUPERIOR</a:t>
            </a:r>
            <a:endParaRPr lang="en-US" sz="2400" b="1" dirty="0"/>
          </a:p>
        </p:txBody>
      </p:sp>
      <p:sp>
        <p:nvSpPr>
          <p:cNvPr id="3" name="Content Placeholder 2"/>
          <p:cNvSpPr>
            <a:spLocks noGrp="1"/>
          </p:cNvSpPr>
          <p:nvPr>
            <p:ph idx="1"/>
          </p:nvPr>
        </p:nvSpPr>
        <p:spPr>
          <a:xfrm>
            <a:off x="838200" y="1690688"/>
            <a:ext cx="10515600" cy="4851427"/>
          </a:xfrm>
        </p:spPr>
        <p:txBody>
          <a:bodyPr>
            <a:normAutofit fontScale="92500" lnSpcReduction="20000"/>
          </a:bodyPr>
          <a:lstStyle/>
          <a:p>
            <a:pPr marL="0" indent="0">
              <a:buNone/>
            </a:pPr>
            <a:r>
              <a:rPr lang="en-US" b="1" dirty="0" smtClean="0"/>
              <a:t>Ce </a:t>
            </a:r>
            <a:r>
              <a:rPr lang="en-US" b="1" dirty="0" err="1" smtClean="0"/>
              <a:t>vrem</a:t>
            </a:r>
            <a:r>
              <a:rPr lang="en-US" b="1" dirty="0" smtClean="0"/>
              <a:t>:</a:t>
            </a:r>
          </a:p>
          <a:p>
            <a:r>
              <a:rPr lang="en-US" dirty="0" smtClean="0"/>
              <a:t>MOBILITATEA ABSOLVEN</a:t>
            </a:r>
            <a:r>
              <a:rPr lang="ro-RO" dirty="0" smtClean="0"/>
              <a:t>Ț</a:t>
            </a:r>
            <a:r>
              <a:rPr lang="en-US" dirty="0" smtClean="0"/>
              <a:t>ILOR </a:t>
            </a:r>
          </a:p>
          <a:p>
            <a:r>
              <a:rPr lang="en-US" dirty="0" smtClean="0"/>
              <a:t>RECUNOA</a:t>
            </a:r>
            <a:r>
              <a:rPr lang="ro-RO" dirty="0" smtClean="0"/>
              <a:t>Ș</a:t>
            </a:r>
            <a:r>
              <a:rPr lang="en-US" dirty="0" smtClean="0"/>
              <a:t>TEREA CALIFIC</a:t>
            </a:r>
            <a:r>
              <a:rPr lang="ro-RO" dirty="0" smtClean="0"/>
              <a:t>Ă</a:t>
            </a:r>
            <a:r>
              <a:rPr lang="en-US" dirty="0" smtClean="0"/>
              <a:t>RILOR :TRANSPARENTA  &gt;</a:t>
            </a:r>
            <a:r>
              <a:rPr lang="en-US" dirty="0" err="1" smtClean="0"/>
              <a:t>implementarea</a:t>
            </a:r>
            <a:r>
              <a:rPr lang="en-US" dirty="0" smtClean="0"/>
              <a:t>:</a:t>
            </a:r>
          </a:p>
          <a:p>
            <a:pPr lvl="1"/>
            <a:r>
              <a:rPr lang="en-US" dirty="0" smtClean="0"/>
              <a:t>ISCO-08 </a:t>
            </a:r>
          </a:p>
          <a:p>
            <a:pPr lvl="1"/>
            <a:r>
              <a:rPr lang="en-US" dirty="0" smtClean="0"/>
              <a:t>ISCED </a:t>
            </a:r>
          </a:p>
          <a:p>
            <a:pPr lvl="1"/>
            <a:r>
              <a:rPr lang="en-US" dirty="0" smtClean="0"/>
              <a:t>ESCO </a:t>
            </a:r>
          </a:p>
          <a:p>
            <a:pPr lvl="1"/>
            <a:r>
              <a:rPr lang="en-US" dirty="0" smtClean="0"/>
              <a:t>ECTS</a:t>
            </a:r>
          </a:p>
          <a:p>
            <a:pPr lvl="1"/>
            <a:r>
              <a:rPr lang="en-US" dirty="0" smtClean="0"/>
              <a:t>QA-</a:t>
            </a:r>
            <a:r>
              <a:rPr lang="en-US" dirty="0" err="1" smtClean="0"/>
              <a:t>asigurarea</a:t>
            </a:r>
            <a:r>
              <a:rPr lang="en-US" dirty="0" smtClean="0"/>
              <a:t> </a:t>
            </a:r>
            <a:r>
              <a:rPr lang="en-US" dirty="0" err="1" smtClean="0"/>
              <a:t>calit</a:t>
            </a:r>
            <a:r>
              <a:rPr lang="ro-RO" dirty="0" err="1" smtClean="0"/>
              <a:t>ăți</a:t>
            </a:r>
            <a:r>
              <a:rPr lang="en-US" dirty="0" err="1" smtClean="0"/>
              <a:t>i</a:t>
            </a:r>
            <a:r>
              <a:rPr lang="en-US" dirty="0" smtClean="0"/>
              <a:t> </a:t>
            </a:r>
          </a:p>
          <a:p>
            <a:pPr lvl="1"/>
            <a:r>
              <a:rPr lang="en-US" dirty="0"/>
              <a:t>RI-</a:t>
            </a:r>
            <a:r>
              <a:rPr lang="en-US" dirty="0" err="1"/>
              <a:t>rezultatele</a:t>
            </a:r>
            <a:r>
              <a:rPr lang="en-US" dirty="0"/>
              <a:t> </a:t>
            </a:r>
            <a:r>
              <a:rPr lang="ro-RO" dirty="0" smtClean="0"/>
              <a:t>î</a:t>
            </a:r>
            <a:r>
              <a:rPr lang="en-US" dirty="0" err="1" smtClean="0"/>
              <a:t>nv</a:t>
            </a:r>
            <a:r>
              <a:rPr lang="ro-RO" dirty="0" err="1" smtClean="0"/>
              <a:t>ăță</a:t>
            </a:r>
            <a:r>
              <a:rPr lang="en-US" dirty="0" err="1" smtClean="0"/>
              <a:t>ri</a:t>
            </a:r>
            <a:r>
              <a:rPr lang="ro-RO" dirty="0" smtClean="0"/>
              <a:t>i</a:t>
            </a:r>
            <a:r>
              <a:rPr lang="en-US" dirty="0" smtClean="0"/>
              <a:t> </a:t>
            </a:r>
          </a:p>
          <a:p>
            <a:r>
              <a:rPr lang="en-US" dirty="0" smtClean="0"/>
              <a:t>ANGAJABILITATEA </a:t>
            </a:r>
            <a:r>
              <a:rPr lang="ro-RO" dirty="0" smtClean="0"/>
              <a:t>Î</a:t>
            </a:r>
            <a:r>
              <a:rPr lang="en-US" dirty="0" smtClean="0"/>
              <a:t>N SPECIALITATE:</a:t>
            </a:r>
            <a:r>
              <a:rPr lang="ro-RO" dirty="0" smtClean="0"/>
              <a:t> </a:t>
            </a:r>
            <a:r>
              <a:rPr lang="en-US" dirty="0" smtClean="0"/>
              <a:t>ARIA  OCUPA</a:t>
            </a:r>
            <a:r>
              <a:rPr lang="ro-RO" dirty="0" smtClean="0"/>
              <a:t>Ț</a:t>
            </a:r>
            <a:r>
              <a:rPr lang="en-US" dirty="0" smtClean="0"/>
              <a:t>IONAL</a:t>
            </a:r>
            <a:r>
              <a:rPr lang="ro-RO" dirty="0" smtClean="0"/>
              <a:t>Ă</a:t>
            </a:r>
            <a:r>
              <a:rPr lang="en-US" dirty="0" smtClean="0"/>
              <a:t>  ALEAS</a:t>
            </a:r>
            <a:r>
              <a:rPr lang="ro-RO" dirty="0" smtClean="0"/>
              <a:t>Ă</a:t>
            </a:r>
            <a:r>
              <a:rPr lang="en-US" dirty="0" smtClean="0"/>
              <a:t> </a:t>
            </a:r>
          </a:p>
          <a:p>
            <a:r>
              <a:rPr lang="en-US" dirty="0" smtClean="0"/>
              <a:t>EFICIEN</a:t>
            </a:r>
            <a:r>
              <a:rPr lang="ro-RO" dirty="0" smtClean="0"/>
              <a:t>Ț</a:t>
            </a:r>
            <a:r>
              <a:rPr lang="en-US" dirty="0" smtClean="0"/>
              <a:t>A EDUCA</a:t>
            </a:r>
            <a:r>
              <a:rPr lang="ro-RO" dirty="0" smtClean="0"/>
              <a:t>Ț</a:t>
            </a:r>
            <a:r>
              <a:rPr lang="en-US" dirty="0" smtClean="0"/>
              <a:t>IEI SUPERIOARE</a:t>
            </a:r>
          </a:p>
          <a:p>
            <a:r>
              <a:rPr lang="en-US" dirty="0" smtClean="0"/>
              <a:t>FORMAREA CONTINU</a:t>
            </a:r>
            <a:r>
              <a:rPr lang="ro-RO" dirty="0" smtClean="0"/>
              <a:t>Ă</a:t>
            </a:r>
            <a:r>
              <a:rPr lang="en-US" dirty="0" smtClean="0"/>
              <a:t> </a:t>
            </a:r>
          </a:p>
          <a:p>
            <a:r>
              <a:rPr lang="en-US" dirty="0" smtClean="0"/>
              <a:t>GLOBALIZAREA </a:t>
            </a:r>
            <a:endParaRPr lang="en-US" dirty="0"/>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4336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9215"/>
            <a:ext cx="10515600" cy="701473"/>
          </a:xfrm>
        </p:spPr>
        <p:txBody>
          <a:bodyPr>
            <a:normAutofit/>
          </a:bodyPr>
          <a:lstStyle/>
          <a:p>
            <a:pPr algn="ctr"/>
            <a:r>
              <a:rPr lang="en-US" sz="3600" dirty="0" smtClean="0"/>
              <a:t>RNCIS</a:t>
            </a:r>
            <a:r>
              <a:rPr lang="ro-RO" sz="3600" dirty="0" smtClean="0"/>
              <a:t> </a:t>
            </a:r>
            <a:r>
              <a:rPr lang="en-US" sz="3600" dirty="0" smtClean="0"/>
              <a:t>-</a:t>
            </a:r>
            <a:r>
              <a:rPr lang="ro-RO" sz="3600" dirty="0" smtClean="0"/>
              <a:t> </a:t>
            </a:r>
            <a:r>
              <a:rPr lang="en-US" sz="3600" dirty="0" smtClean="0"/>
              <a:t>un </a:t>
            </a:r>
            <a:r>
              <a:rPr lang="en-US" sz="3600" dirty="0" err="1" smtClean="0"/>
              <a:t>cadru</a:t>
            </a:r>
            <a:r>
              <a:rPr lang="en-US" sz="3600" dirty="0" smtClean="0"/>
              <a:t> European-</a:t>
            </a:r>
            <a:r>
              <a:rPr lang="ro-RO" sz="3600" dirty="0" smtClean="0"/>
              <a:t> </a:t>
            </a:r>
            <a:r>
              <a:rPr lang="en-US" sz="3600" dirty="0" err="1" smtClean="0"/>
              <a:t>asigurarea</a:t>
            </a:r>
            <a:r>
              <a:rPr lang="en-US" sz="3600" dirty="0" smtClean="0"/>
              <a:t> </a:t>
            </a:r>
            <a:r>
              <a:rPr lang="en-US" sz="3600" dirty="0" err="1" smtClean="0"/>
              <a:t>transparen</a:t>
            </a:r>
            <a:r>
              <a:rPr lang="ro-RO" sz="3600" dirty="0" smtClean="0"/>
              <a:t>ț</a:t>
            </a:r>
            <a:r>
              <a:rPr lang="en-US" sz="3600" dirty="0" err="1" smtClean="0"/>
              <a:t>ei</a:t>
            </a:r>
            <a:r>
              <a:rPr lang="en-US" sz="3600" dirty="0" smtClean="0"/>
              <a:t> </a:t>
            </a:r>
            <a:endParaRPr lang="en-US" sz="3600" dirty="0"/>
          </a:p>
        </p:txBody>
      </p:sp>
      <p:sp>
        <p:nvSpPr>
          <p:cNvPr id="3" name="Content Placeholder 2"/>
          <p:cNvSpPr>
            <a:spLocks noGrp="1"/>
          </p:cNvSpPr>
          <p:nvPr>
            <p:ph idx="1"/>
          </p:nvPr>
        </p:nvSpPr>
        <p:spPr>
          <a:xfrm>
            <a:off x="838200" y="1825625"/>
            <a:ext cx="10515600" cy="4635560"/>
          </a:xfrm>
        </p:spPr>
        <p:txBody>
          <a:bodyPr>
            <a:noAutofit/>
          </a:bodyPr>
          <a:lstStyle/>
          <a:p>
            <a:pPr algn="ctr"/>
            <a:endParaRPr lang="en-US" dirty="0" smtClean="0"/>
          </a:p>
          <a:p>
            <a:pPr algn="just"/>
            <a:r>
              <a:rPr lang="ro-RO" b="1" dirty="0"/>
              <a:t>Revizuirea </a:t>
            </a:r>
            <a:r>
              <a:rPr lang="en-US" b="1" dirty="0"/>
              <a:t>C</a:t>
            </a:r>
            <a:r>
              <a:rPr lang="ro-RO" b="1" dirty="0" err="1"/>
              <a:t>adrului</a:t>
            </a:r>
            <a:r>
              <a:rPr lang="ro-RO" b="1" dirty="0"/>
              <a:t> </a:t>
            </a:r>
            <a:r>
              <a:rPr lang="en-US" b="1" dirty="0"/>
              <a:t>E</a:t>
            </a:r>
            <a:r>
              <a:rPr lang="ro-RO" b="1" dirty="0" err="1"/>
              <a:t>uropean</a:t>
            </a:r>
            <a:r>
              <a:rPr lang="ro-RO" b="1" dirty="0"/>
              <a:t> al </a:t>
            </a:r>
            <a:r>
              <a:rPr lang="en-US" b="1" dirty="0"/>
              <a:t>C</a:t>
            </a:r>
            <a:r>
              <a:rPr lang="ro-RO" b="1" dirty="0" err="1"/>
              <a:t>alificărilor</a:t>
            </a:r>
            <a:r>
              <a:rPr lang="ro-RO" b="1" dirty="0"/>
              <a:t> pentru învățarea pe tot parcursul </a:t>
            </a:r>
            <a:r>
              <a:rPr lang="ro-RO" b="1" dirty="0" smtClean="0"/>
              <a:t>vieții</a:t>
            </a:r>
          </a:p>
          <a:p>
            <a:endParaRPr lang="en-US" b="1" dirty="0"/>
          </a:p>
          <a:p>
            <a:pPr algn="just"/>
            <a:r>
              <a:rPr lang="en-US" b="1" dirty="0"/>
              <a:t>RECOMANDAREA CONSILIULUI </a:t>
            </a:r>
            <a:r>
              <a:rPr lang="ro-RO" b="1" dirty="0"/>
              <a:t>European </a:t>
            </a:r>
            <a:r>
              <a:rPr lang="en-US" b="1" dirty="0"/>
              <a:t>din 22 </a:t>
            </a:r>
            <a:r>
              <a:rPr lang="en-US" b="1" dirty="0" err="1"/>
              <a:t>mai</a:t>
            </a:r>
            <a:r>
              <a:rPr lang="en-US" b="1" dirty="0"/>
              <a:t> 2017 </a:t>
            </a:r>
            <a:r>
              <a:rPr lang="en-US" dirty="0" err="1"/>
              <a:t>privind</a:t>
            </a:r>
            <a:r>
              <a:rPr lang="en-US" dirty="0"/>
              <a:t> </a:t>
            </a:r>
            <a:r>
              <a:rPr lang="en-US" dirty="0" err="1"/>
              <a:t>Cadrul</a:t>
            </a:r>
            <a:r>
              <a:rPr lang="en-US" dirty="0"/>
              <a:t> European al </a:t>
            </a:r>
            <a:r>
              <a:rPr lang="en-US" dirty="0" err="1"/>
              <a:t>Calificărilor</a:t>
            </a:r>
            <a:r>
              <a:rPr lang="en-US" dirty="0"/>
              <a:t> pentru </a:t>
            </a:r>
            <a:r>
              <a:rPr lang="en-US" dirty="0" err="1"/>
              <a:t>învățarea</a:t>
            </a:r>
            <a:r>
              <a:rPr lang="en-US" dirty="0"/>
              <a:t> </a:t>
            </a:r>
            <a:r>
              <a:rPr lang="en-US" dirty="0" err="1"/>
              <a:t>pe</a:t>
            </a:r>
            <a:r>
              <a:rPr lang="en-US" dirty="0"/>
              <a:t> tot </a:t>
            </a:r>
            <a:r>
              <a:rPr lang="en-US" dirty="0" err="1"/>
              <a:t>parcursul</a:t>
            </a:r>
            <a:r>
              <a:rPr lang="en-US" dirty="0"/>
              <a:t> </a:t>
            </a:r>
            <a:r>
              <a:rPr lang="en-US" dirty="0" err="1"/>
              <a:t>vieții</a:t>
            </a:r>
            <a:r>
              <a:rPr lang="en-US" dirty="0"/>
              <a:t> </a:t>
            </a:r>
            <a:r>
              <a:rPr lang="en-US" dirty="0" err="1"/>
              <a:t>și</a:t>
            </a:r>
            <a:r>
              <a:rPr lang="en-US" dirty="0"/>
              <a:t> de </a:t>
            </a:r>
            <a:r>
              <a:rPr lang="en-US" dirty="0" err="1"/>
              <a:t>abrogare</a:t>
            </a:r>
            <a:r>
              <a:rPr lang="en-US" dirty="0"/>
              <a:t> a </a:t>
            </a:r>
            <a:r>
              <a:rPr lang="en-US" dirty="0" err="1"/>
              <a:t>Recomandării</a:t>
            </a:r>
            <a:r>
              <a:rPr lang="en-US" dirty="0"/>
              <a:t> </a:t>
            </a:r>
            <a:r>
              <a:rPr lang="en-US" dirty="0" err="1"/>
              <a:t>Parlamentului</a:t>
            </a:r>
            <a:r>
              <a:rPr lang="en-US" dirty="0"/>
              <a:t> European </a:t>
            </a:r>
            <a:r>
              <a:rPr lang="en-US" dirty="0" err="1"/>
              <a:t>și</a:t>
            </a:r>
            <a:r>
              <a:rPr lang="en-US" dirty="0"/>
              <a:t> a </a:t>
            </a:r>
            <a:r>
              <a:rPr lang="en-US" dirty="0" err="1"/>
              <a:t>Consiliului</a:t>
            </a:r>
            <a:r>
              <a:rPr lang="en-US" dirty="0"/>
              <a:t> din 23 </a:t>
            </a:r>
            <a:r>
              <a:rPr lang="en-US" dirty="0" err="1"/>
              <a:t>aprilie</a:t>
            </a:r>
            <a:r>
              <a:rPr lang="en-US" dirty="0"/>
              <a:t> 2008 </a:t>
            </a:r>
            <a:r>
              <a:rPr lang="en-US" dirty="0" err="1"/>
              <a:t>privind</a:t>
            </a:r>
            <a:r>
              <a:rPr lang="en-US" dirty="0"/>
              <a:t> </a:t>
            </a:r>
            <a:r>
              <a:rPr lang="en-US" dirty="0" err="1"/>
              <a:t>stabilirea</a:t>
            </a:r>
            <a:r>
              <a:rPr lang="en-US" dirty="0"/>
              <a:t> </a:t>
            </a:r>
            <a:r>
              <a:rPr lang="en-US" dirty="0" err="1"/>
              <a:t>Cadrului</a:t>
            </a:r>
            <a:r>
              <a:rPr lang="en-US" dirty="0"/>
              <a:t> European al </a:t>
            </a:r>
            <a:r>
              <a:rPr lang="en-US" dirty="0" err="1"/>
              <a:t>Calificărilor</a:t>
            </a:r>
            <a:r>
              <a:rPr lang="en-US" dirty="0"/>
              <a:t> pentru </a:t>
            </a:r>
            <a:r>
              <a:rPr lang="en-US" dirty="0" err="1"/>
              <a:t>învățarea</a:t>
            </a:r>
            <a:r>
              <a:rPr lang="en-US" dirty="0"/>
              <a:t> de-a </a:t>
            </a:r>
            <a:r>
              <a:rPr lang="en-US" dirty="0" err="1"/>
              <a:t>lungul</a:t>
            </a:r>
            <a:r>
              <a:rPr lang="en-US" dirty="0"/>
              <a:t> </a:t>
            </a:r>
            <a:r>
              <a:rPr lang="en-US" dirty="0" err="1"/>
              <a:t>vieții</a:t>
            </a:r>
            <a:r>
              <a:rPr lang="en-US" dirty="0"/>
              <a:t> </a:t>
            </a:r>
          </a:p>
          <a:p>
            <a:pPr algn="ctr"/>
            <a:endParaRPr lang="en-US" dirty="0"/>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580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93106"/>
            <a:ext cx="10515600" cy="4680672"/>
          </a:xfrm>
        </p:spPr>
        <p:txBody>
          <a:bodyPr>
            <a:normAutofit fontScale="92500"/>
          </a:bodyPr>
          <a:lstStyle/>
          <a:p>
            <a:pPr algn="just"/>
            <a:r>
              <a:rPr lang="ro-RO" dirty="0">
                <a:cs typeface="Times New Roman" panose="02020603050405020304" pitchFamily="18" charset="0"/>
              </a:rPr>
              <a:t>RNCIS este parte integrantă din </a:t>
            </a:r>
            <a:r>
              <a:rPr lang="ro-RO" u="sng" dirty="0">
                <a:cs typeface="Times New Roman" panose="02020603050405020304" pitchFamily="18" charset="0"/>
              </a:rPr>
              <a:t>RNC</a:t>
            </a:r>
            <a:r>
              <a:rPr lang="ro-RO" dirty="0">
                <a:cs typeface="Times New Roman" panose="02020603050405020304" pitchFamily="18" charset="0"/>
              </a:rPr>
              <a:t> (Registrul Național al Calificărilor)</a:t>
            </a:r>
            <a:r>
              <a:rPr lang="en-US" dirty="0" smtClean="0">
                <a:cs typeface="Times New Roman" panose="02020603050405020304" pitchFamily="18" charset="0"/>
              </a:rPr>
              <a:t>;</a:t>
            </a:r>
            <a:r>
              <a:rPr lang="ro-RO" dirty="0" smtClean="0">
                <a:cs typeface="Times New Roman" panose="02020603050405020304" pitchFamily="18" charset="0"/>
              </a:rPr>
              <a:t> </a:t>
            </a:r>
            <a:r>
              <a:rPr lang="en-US" dirty="0" smtClean="0">
                <a:cs typeface="Times New Roman" panose="02020603050405020304" pitchFamily="18" charset="0"/>
              </a:rPr>
              <a:t>v</a:t>
            </a:r>
            <a:r>
              <a:rPr lang="en-US" dirty="0">
                <a:cs typeface="Times New Roman" panose="02020603050405020304" pitchFamily="18" charset="0"/>
              </a:rPr>
              <a:t>. </a:t>
            </a:r>
            <a:r>
              <a:rPr lang="ro-RO" dirty="0" smtClean="0">
                <a:cs typeface="Times New Roman" panose="02020603050405020304" pitchFamily="18" charset="0"/>
              </a:rPr>
              <a:t>L</a:t>
            </a:r>
            <a:r>
              <a:rPr lang="en-US" dirty="0" err="1" smtClean="0">
                <a:cs typeface="Times New Roman" panose="02020603050405020304" pitchFamily="18" charset="0"/>
              </a:rPr>
              <a:t>egea</a:t>
            </a:r>
            <a:r>
              <a:rPr lang="en-US" dirty="0" smtClean="0">
                <a:cs typeface="Times New Roman" panose="02020603050405020304" pitchFamily="18" charset="0"/>
              </a:rPr>
              <a:t> </a:t>
            </a:r>
            <a:r>
              <a:rPr lang="en-US" dirty="0" err="1" smtClean="0">
                <a:cs typeface="Times New Roman" panose="02020603050405020304" pitchFamily="18" charset="0"/>
              </a:rPr>
              <a:t>educa</a:t>
            </a:r>
            <a:r>
              <a:rPr lang="ro-RO" dirty="0">
                <a:cs typeface="Times New Roman" panose="02020603050405020304" pitchFamily="18" charset="0"/>
              </a:rPr>
              <a:t>ț</a:t>
            </a:r>
            <a:r>
              <a:rPr lang="en-US" dirty="0" err="1" smtClean="0">
                <a:cs typeface="Times New Roman" panose="02020603050405020304" pitchFamily="18" charset="0"/>
              </a:rPr>
              <a:t>iei</a:t>
            </a:r>
            <a:r>
              <a:rPr lang="en-US" dirty="0" smtClean="0">
                <a:cs typeface="Times New Roman" panose="02020603050405020304" pitchFamily="18" charset="0"/>
              </a:rPr>
              <a:t> </a:t>
            </a:r>
            <a:endParaRPr lang="en-US" dirty="0">
              <a:cs typeface="Times New Roman" panose="02020603050405020304" pitchFamily="18" charset="0"/>
            </a:endParaRPr>
          </a:p>
          <a:p>
            <a:pPr algn="just"/>
            <a:r>
              <a:rPr lang="en-US" dirty="0">
                <a:cs typeface="Times New Roman" panose="02020603050405020304" pitchFamily="18" charset="0"/>
              </a:rPr>
              <a:t>RNCIS </a:t>
            </a:r>
            <a:r>
              <a:rPr lang="ro-RO" dirty="0">
                <a:cs typeface="Times New Roman" panose="02020603050405020304" pitchFamily="18" charset="0"/>
              </a:rPr>
              <a:t>asigură relația calificărilor cu piața muncii, prin corelarea calificărilor cu minim o ocupație, fie din COR, fie din ISCO-08. Această legătură dintre calificare și ocupație ajută, de asemenea, la procesul de </a:t>
            </a:r>
            <a:r>
              <a:rPr lang="en-US" u="sng" dirty="0">
                <a:cs typeface="Times New Roman" panose="02020603050405020304" pitchFamily="18" charset="0"/>
              </a:rPr>
              <a:t>C</a:t>
            </a:r>
            <a:r>
              <a:rPr lang="ro-RO" u="sng" dirty="0" err="1">
                <a:cs typeface="Times New Roman" panose="02020603050405020304" pitchFamily="18" charset="0"/>
              </a:rPr>
              <a:t>omparabilitate</a:t>
            </a:r>
            <a:r>
              <a:rPr lang="ro-RO" dirty="0">
                <a:cs typeface="Times New Roman" panose="02020603050405020304" pitchFamily="18" charset="0"/>
              </a:rPr>
              <a:t> la nivel </a:t>
            </a:r>
            <a:r>
              <a:rPr lang="en-US" dirty="0">
                <a:cs typeface="Times New Roman" panose="02020603050405020304" pitchFamily="18" charset="0"/>
              </a:rPr>
              <a:t>e</a:t>
            </a:r>
            <a:r>
              <a:rPr lang="ro-RO" dirty="0" err="1">
                <a:cs typeface="Times New Roman" panose="02020603050405020304" pitchFamily="18" charset="0"/>
              </a:rPr>
              <a:t>uropean</a:t>
            </a:r>
            <a:r>
              <a:rPr lang="en-US" dirty="0" smtClean="0">
                <a:cs typeface="Times New Roman" panose="02020603050405020304" pitchFamily="18" charset="0"/>
              </a:rPr>
              <a:t>;</a:t>
            </a:r>
            <a:endParaRPr lang="ro-RO" dirty="0">
              <a:cs typeface="Times New Roman" panose="02020603050405020304" pitchFamily="18" charset="0"/>
            </a:endParaRPr>
          </a:p>
          <a:p>
            <a:pPr algn="just"/>
            <a:r>
              <a:rPr lang="ro-RO" dirty="0">
                <a:cs typeface="Times New Roman" panose="02020603050405020304" pitchFamily="18" charset="0"/>
              </a:rPr>
              <a:t>RNCIS este un inst</a:t>
            </a:r>
            <a:r>
              <a:rPr lang="en-US" dirty="0">
                <a:cs typeface="Times New Roman" panose="02020603050405020304" pitchFamily="18" charset="0"/>
              </a:rPr>
              <a:t>r</a:t>
            </a:r>
            <a:r>
              <a:rPr lang="ro-RO" dirty="0" err="1">
                <a:cs typeface="Times New Roman" panose="02020603050405020304" pitchFamily="18" charset="0"/>
              </a:rPr>
              <a:t>ument</a:t>
            </a:r>
            <a:r>
              <a:rPr lang="ro-RO" dirty="0">
                <a:cs typeface="Times New Roman" panose="02020603050405020304" pitchFamily="18" charset="0"/>
              </a:rPr>
              <a:t> care </a:t>
            </a:r>
            <a:r>
              <a:rPr lang="en-US" dirty="0" err="1">
                <a:cs typeface="Times New Roman" panose="02020603050405020304" pitchFamily="18" charset="0"/>
              </a:rPr>
              <a:t>contribuie</a:t>
            </a:r>
            <a:r>
              <a:rPr lang="en-US" dirty="0">
                <a:cs typeface="Times New Roman" panose="02020603050405020304" pitchFamily="18" charset="0"/>
              </a:rPr>
              <a:t> la</a:t>
            </a:r>
            <a:r>
              <a:rPr lang="ro-RO" dirty="0">
                <a:cs typeface="Times New Roman" panose="02020603050405020304" pitchFamily="18" charset="0"/>
              </a:rPr>
              <a:t> îmbunătățirea </a:t>
            </a:r>
            <a:r>
              <a:rPr lang="en-US" u="sng" dirty="0">
                <a:cs typeface="Times New Roman" panose="02020603050405020304" pitchFamily="18" charset="0"/>
              </a:rPr>
              <a:t>M</a:t>
            </a:r>
            <a:r>
              <a:rPr lang="ro-RO" u="sng" dirty="0" err="1">
                <a:cs typeface="Times New Roman" panose="02020603050405020304" pitchFamily="18" charset="0"/>
              </a:rPr>
              <a:t>obilității</a:t>
            </a:r>
            <a:r>
              <a:rPr lang="ro-RO" dirty="0">
                <a:cs typeface="Times New Roman" panose="02020603050405020304" pitchFamily="18" charset="0"/>
              </a:rPr>
              <a:t> oamenilor pe piața muncii europene, prin prezentarea unui grad ridicat de </a:t>
            </a:r>
            <a:r>
              <a:rPr lang="en-US" u="sng" dirty="0">
                <a:cs typeface="Times New Roman" panose="02020603050405020304" pitchFamily="18" charset="0"/>
              </a:rPr>
              <a:t>T</a:t>
            </a:r>
            <a:r>
              <a:rPr lang="ro-RO" u="sng" dirty="0" err="1">
                <a:cs typeface="Times New Roman" panose="02020603050405020304" pitchFamily="18" charset="0"/>
              </a:rPr>
              <a:t>ransparență</a:t>
            </a:r>
            <a:r>
              <a:rPr lang="ro-RO" dirty="0">
                <a:cs typeface="Times New Roman" panose="02020603050405020304" pitchFamily="18" charset="0"/>
              </a:rPr>
              <a:t> al calificărilor din sistemul universitar din </a:t>
            </a:r>
            <a:r>
              <a:rPr lang="ro-RO" dirty="0" smtClean="0">
                <a:cs typeface="Times New Roman" panose="02020603050405020304" pitchFamily="18" charset="0"/>
              </a:rPr>
              <a:t>România;</a:t>
            </a:r>
            <a:endParaRPr lang="en-US" dirty="0">
              <a:cs typeface="Times New Roman" panose="02020603050405020304" pitchFamily="18" charset="0"/>
            </a:endParaRPr>
          </a:p>
          <a:p>
            <a:pPr algn="just"/>
            <a:r>
              <a:rPr lang="ro-RO" dirty="0">
                <a:cs typeface="Times New Roman" panose="02020603050405020304" pitchFamily="18" charset="0"/>
              </a:rPr>
              <a:t>RNCIS conține elemente necesare pentru efectuarea procedurii de comparare și </a:t>
            </a:r>
            <a:r>
              <a:rPr lang="en-US" u="sng" dirty="0">
                <a:cs typeface="Times New Roman" panose="02020603050405020304" pitchFamily="18" charset="0"/>
              </a:rPr>
              <a:t>R</a:t>
            </a:r>
            <a:r>
              <a:rPr lang="ro-RO" u="sng" dirty="0" err="1">
                <a:cs typeface="Times New Roman" panose="02020603050405020304" pitchFamily="18" charset="0"/>
              </a:rPr>
              <a:t>ecunoaștere</a:t>
            </a:r>
            <a:r>
              <a:rPr lang="ro-RO" dirty="0">
                <a:cs typeface="Times New Roman" panose="02020603050405020304" pitchFamily="18" charset="0"/>
              </a:rPr>
              <a:t> a calificărilor pe teritoriul uniunii </a:t>
            </a:r>
            <a:r>
              <a:rPr lang="ro-RO" dirty="0" smtClean="0">
                <a:cs typeface="Times New Roman" panose="02020603050405020304" pitchFamily="18" charset="0"/>
              </a:rPr>
              <a:t>europene.</a:t>
            </a:r>
            <a:endParaRPr lang="en-US" dirty="0">
              <a:cs typeface="Times New Roman" panose="02020603050405020304" pitchFamily="18" charset="0"/>
            </a:endParaRPr>
          </a:p>
          <a:p>
            <a:endParaRPr lang="en-US" dirty="0"/>
          </a:p>
        </p:txBody>
      </p:sp>
      <p:sp>
        <p:nvSpPr>
          <p:cNvPr id="4" name="Title 1"/>
          <p:cNvSpPr>
            <a:spLocks noGrp="1"/>
          </p:cNvSpPr>
          <p:nvPr>
            <p:ph type="title"/>
          </p:nvPr>
        </p:nvSpPr>
        <p:spPr>
          <a:xfrm>
            <a:off x="838200" y="911577"/>
            <a:ext cx="10515600" cy="701473"/>
          </a:xfrm>
        </p:spPr>
        <p:txBody>
          <a:bodyPr/>
          <a:lstStyle/>
          <a:p>
            <a:pPr algn="ctr"/>
            <a:r>
              <a:rPr lang="en-US" dirty="0" smtClean="0"/>
              <a:t>RNCIS</a:t>
            </a:r>
            <a:r>
              <a:rPr lang="ro-RO" dirty="0" smtClean="0"/>
              <a:t> </a:t>
            </a:r>
            <a:r>
              <a:rPr lang="en-US" dirty="0" smtClean="0"/>
              <a:t>-</a:t>
            </a:r>
            <a:r>
              <a:rPr lang="ro-RO" dirty="0" smtClean="0"/>
              <a:t> </a:t>
            </a:r>
            <a:r>
              <a:rPr lang="en-US" dirty="0" smtClean="0"/>
              <a:t>un </a:t>
            </a:r>
            <a:r>
              <a:rPr lang="en-US" dirty="0" err="1" smtClean="0"/>
              <a:t>cadru</a:t>
            </a:r>
            <a:r>
              <a:rPr lang="en-US" dirty="0" smtClean="0"/>
              <a:t> European </a:t>
            </a:r>
            <a:endParaRPr lang="en-US" dirty="0"/>
          </a:p>
        </p:txBody>
      </p:sp>
      <p:sp>
        <p:nvSpPr>
          <p:cNvPr id="5"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50830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045" y="914400"/>
            <a:ext cx="9905998" cy="909396"/>
          </a:xfrm>
        </p:spPr>
        <p:txBody>
          <a:bodyPr>
            <a:normAutofit/>
          </a:bodyPr>
          <a:lstStyle/>
          <a:p>
            <a:pPr algn="ctr"/>
            <a:r>
              <a:rPr lang="en-US" sz="2200" cap="none" dirty="0" smtClean="0">
                <a:latin typeface="Times New Roman" panose="02020603050405020304" pitchFamily="18" charset="0"/>
                <a:cs typeface="Times New Roman" panose="02020603050405020304" pitchFamily="18" charset="0"/>
              </a:rPr>
              <a:t>STRUCTURA</a:t>
            </a:r>
            <a:r>
              <a:rPr lang="en-US" sz="2200" dirty="0" smtClean="0">
                <a:latin typeface="Times New Roman" panose="02020603050405020304" pitchFamily="18" charset="0"/>
                <a:cs typeface="Times New Roman" panose="02020603050405020304" pitchFamily="18" charset="0"/>
              </a:rPr>
              <a:t> </a:t>
            </a:r>
            <a:r>
              <a:rPr lang="en-US" sz="2200" cap="none" dirty="0" smtClean="0">
                <a:latin typeface="Times New Roman" panose="02020603050405020304" pitchFamily="18" charset="0"/>
                <a:cs typeface="Times New Roman" panose="02020603050405020304" pitchFamily="18" charset="0"/>
              </a:rPr>
              <a:t>RNCIS</a:t>
            </a:r>
            <a:r>
              <a:rPr lang="en-US" sz="2200" dirty="0" smtClean="0">
                <a:latin typeface="Times New Roman" panose="02020603050405020304" pitchFamily="18" charset="0"/>
                <a:cs typeface="Times New Roman" panose="02020603050405020304" pitchFamily="18" charset="0"/>
              </a:rPr>
              <a:t> </a:t>
            </a:r>
            <a:r>
              <a:rPr lang="ro-RO" sz="2200" cap="none" dirty="0" smtClean="0">
                <a:latin typeface="Times New Roman" panose="02020603050405020304" pitchFamily="18" charset="0"/>
                <a:cs typeface="Times New Roman" panose="02020603050405020304" pitchFamily="18" charset="0"/>
              </a:rPr>
              <a:t>ÎN URMA </a:t>
            </a:r>
            <a:r>
              <a:rPr lang="en-US" sz="2200" cap="none" dirty="0" smtClean="0">
                <a:latin typeface="Times New Roman" panose="02020603050405020304" pitchFamily="18" charset="0"/>
                <a:cs typeface="Times New Roman" panose="02020603050405020304" pitchFamily="18" charset="0"/>
              </a:rPr>
              <a:t>PUBLIC</a:t>
            </a:r>
            <a:r>
              <a:rPr lang="ro-RO" sz="2200" cap="none" dirty="0" smtClean="0">
                <a:latin typeface="Times New Roman" panose="02020603050405020304" pitchFamily="18" charset="0"/>
                <a:cs typeface="Times New Roman" panose="02020603050405020304" pitchFamily="18" charset="0"/>
              </a:rPr>
              <a:t>ĂRII ORDINULUI NR. 5686/2017</a:t>
            </a:r>
            <a:r>
              <a:rPr lang="en-US" sz="2200" cap="none" dirty="0" smtClean="0">
                <a:latin typeface="Times New Roman" panose="02020603050405020304" pitchFamily="18" charset="0"/>
                <a:cs typeface="Times New Roman" panose="02020603050405020304" pitchFamily="18" charset="0"/>
              </a:rPr>
              <a:t> </a:t>
            </a:r>
            <a:r>
              <a:rPr lang="ro-RO" sz="2200" cap="none" dirty="0" smtClean="0">
                <a:latin typeface="Times New Roman" panose="02020603050405020304" pitchFamily="18" charset="0"/>
                <a:cs typeface="Times New Roman" panose="02020603050405020304" pitchFamily="18" charset="0"/>
              </a:rPr>
              <a:t>Ș</a:t>
            </a:r>
            <a:r>
              <a:rPr lang="en-US" sz="2200" cap="none" dirty="0" smtClean="0">
                <a:latin typeface="Times New Roman" panose="02020603050405020304" pitchFamily="18" charset="0"/>
                <a:cs typeface="Times New Roman" panose="02020603050405020304" pitchFamily="18" charset="0"/>
              </a:rPr>
              <a:t>I RECOMANDAR</a:t>
            </a:r>
            <a:r>
              <a:rPr lang="ro-RO" sz="2200" cap="none" dirty="0" smtClean="0">
                <a:latin typeface="Times New Roman" panose="02020603050405020304" pitchFamily="18" charset="0"/>
                <a:cs typeface="Times New Roman" panose="02020603050405020304" pitchFamily="18" charset="0"/>
              </a:rPr>
              <a:t>E</a:t>
            </a:r>
            <a:r>
              <a:rPr lang="en-US" sz="2200" cap="none" dirty="0" smtClean="0">
                <a:latin typeface="Times New Roman" panose="02020603050405020304" pitchFamily="18" charset="0"/>
                <a:cs typeface="Times New Roman" panose="02020603050405020304" pitchFamily="18" charset="0"/>
              </a:rPr>
              <a:t> UE 2017</a:t>
            </a:r>
            <a:endParaRPr lang="en-US" sz="2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801189" y="1940811"/>
            <a:ext cx="10746377" cy="4088766"/>
          </a:xfrm>
          <a:prstGeom prst="rect">
            <a:avLst/>
          </a:prstGeom>
        </p:spPr>
      </p:pic>
      <p:sp>
        <p:nvSpPr>
          <p:cNvPr id="5"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24671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8136"/>
            <a:ext cx="10515600" cy="862552"/>
          </a:xfrm>
        </p:spPr>
        <p:txBody>
          <a:bodyPr/>
          <a:lstStyle/>
          <a:p>
            <a:pPr algn="ctr"/>
            <a:r>
              <a:rPr lang="ro-RO" dirty="0" smtClean="0"/>
              <a:t>CE ESTE ISCED?</a:t>
            </a:r>
            <a:endParaRPr lang="en-US" dirty="0"/>
          </a:p>
        </p:txBody>
      </p:sp>
      <p:sp>
        <p:nvSpPr>
          <p:cNvPr id="3" name="Content Placeholder 2"/>
          <p:cNvSpPr>
            <a:spLocks noGrp="1"/>
          </p:cNvSpPr>
          <p:nvPr>
            <p:ph idx="1"/>
          </p:nvPr>
        </p:nvSpPr>
        <p:spPr>
          <a:xfrm>
            <a:off x="838200" y="1825625"/>
            <a:ext cx="10515600" cy="4398712"/>
          </a:xfrm>
        </p:spPr>
        <p:txBody>
          <a:bodyPr>
            <a:noAutofit/>
          </a:bodyPr>
          <a:lstStyle/>
          <a:p>
            <a:pPr algn="just">
              <a:lnSpc>
                <a:spcPct val="100000"/>
              </a:lnSpc>
            </a:pPr>
            <a:r>
              <a:rPr lang="en-US" sz="2000" b="1" dirty="0" err="1"/>
              <a:t>Clasificarea</a:t>
            </a:r>
            <a:r>
              <a:rPr lang="en-US" sz="2000" b="1" dirty="0"/>
              <a:t> </a:t>
            </a:r>
            <a:r>
              <a:rPr lang="en-US" sz="2000" b="1" dirty="0" err="1"/>
              <a:t>Internaţională</a:t>
            </a:r>
            <a:r>
              <a:rPr lang="en-US" sz="2000" b="1" dirty="0"/>
              <a:t> Standard a </a:t>
            </a:r>
            <a:r>
              <a:rPr lang="en-US" sz="2000" b="1" dirty="0" err="1"/>
              <a:t>Educaţiei</a:t>
            </a:r>
            <a:r>
              <a:rPr lang="en-US" sz="2000" b="1" dirty="0"/>
              <a:t> (ISCED) </a:t>
            </a:r>
            <a:r>
              <a:rPr lang="en-US" sz="2000" dirty="0" err="1"/>
              <a:t>aparţine</a:t>
            </a:r>
            <a:r>
              <a:rPr lang="en-US" sz="2000" dirty="0"/>
              <a:t> </a:t>
            </a:r>
            <a:r>
              <a:rPr lang="en-US" sz="2000" u="sng" dirty="0" err="1"/>
              <a:t>Familiei</a:t>
            </a:r>
            <a:r>
              <a:rPr lang="en-US" sz="2000" u="sng" dirty="0"/>
              <a:t> </a:t>
            </a:r>
            <a:r>
              <a:rPr lang="en-US" sz="2000" u="sng" dirty="0" err="1"/>
              <a:t>Internaţionale</a:t>
            </a:r>
            <a:r>
              <a:rPr lang="en-US" sz="2000" u="sng" dirty="0"/>
              <a:t> </a:t>
            </a:r>
            <a:r>
              <a:rPr lang="en-US" sz="2000" dirty="0"/>
              <a:t>a</a:t>
            </a:r>
            <a:r>
              <a:rPr lang="ro-RO" sz="2000" dirty="0"/>
              <a:t> </a:t>
            </a:r>
            <a:r>
              <a:rPr lang="en-US" sz="2000" u="sng" dirty="0" err="1"/>
              <a:t>Naţiunilor</a:t>
            </a:r>
            <a:r>
              <a:rPr lang="en-US" sz="2000" u="sng" dirty="0"/>
              <a:t> Unite a </a:t>
            </a:r>
            <a:r>
              <a:rPr lang="en-US" sz="2000" u="sng" dirty="0" err="1"/>
              <a:t>Clasificărilor</a:t>
            </a:r>
            <a:r>
              <a:rPr lang="en-US" sz="2000" u="sng" dirty="0"/>
              <a:t> </a:t>
            </a:r>
            <a:r>
              <a:rPr lang="en-US" sz="2000" u="sng" dirty="0" err="1"/>
              <a:t>Sociale</a:t>
            </a:r>
            <a:r>
              <a:rPr lang="en-US" sz="2000" u="sng" dirty="0"/>
              <a:t> </a:t>
            </a:r>
            <a:r>
              <a:rPr lang="en-US" sz="2000" u="sng" dirty="0" err="1"/>
              <a:t>şi</a:t>
            </a:r>
            <a:r>
              <a:rPr lang="en-US" sz="2000" u="sng" dirty="0"/>
              <a:t> </a:t>
            </a:r>
            <a:r>
              <a:rPr lang="en-US" sz="2000" u="sng" dirty="0" err="1"/>
              <a:t>Economice</a:t>
            </a:r>
            <a:r>
              <a:rPr lang="en-US" sz="2000" u="sng" dirty="0"/>
              <a:t> </a:t>
            </a:r>
            <a:r>
              <a:rPr lang="en-US" sz="2000" dirty="0"/>
              <a:t>care se </a:t>
            </a:r>
            <a:r>
              <a:rPr lang="en-US" sz="2000" dirty="0" err="1"/>
              <a:t>aplică</a:t>
            </a:r>
            <a:r>
              <a:rPr lang="en-US" sz="2000" dirty="0"/>
              <a:t> </a:t>
            </a:r>
            <a:r>
              <a:rPr lang="en-US" sz="2000" dirty="0" err="1"/>
              <a:t>în</a:t>
            </a:r>
            <a:r>
              <a:rPr lang="en-US" sz="2000" dirty="0"/>
              <a:t> </a:t>
            </a:r>
            <a:r>
              <a:rPr lang="en-US" sz="2000" dirty="0" err="1"/>
              <a:t>statistică</a:t>
            </a:r>
            <a:r>
              <a:rPr lang="en-US" sz="2000" dirty="0"/>
              <a:t> </a:t>
            </a:r>
            <a:r>
              <a:rPr lang="en-US" sz="2000" dirty="0" err="1"/>
              <a:t>în</a:t>
            </a:r>
            <a:r>
              <a:rPr lang="en-US" sz="2000" dirty="0"/>
              <a:t> </a:t>
            </a:r>
            <a:r>
              <a:rPr lang="en-US" sz="2000" dirty="0" err="1"/>
              <a:t>întreaga</a:t>
            </a:r>
            <a:r>
              <a:rPr lang="ro-RO" sz="2000" dirty="0"/>
              <a:t> </a:t>
            </a:r>
            <a:r>
              <a:rPr lang="en-US" sz="2000" dirty="0" err="1"/>
              <a:t>lume</a:t>
            </a:r>
            <a:r>
              <a:rPr lang="en-US" sz="2000" dirty="0"/>
              <a:t> </a:t>
            </a:r>
            <a:r>
              <a:rPr lang="en-US" sz="2000" dirty="0" err="1"/>
              <a:t>în</a:t>
            </a:r>
            <a:r>
              <a:rPr lang="en-US" sz="2000" dirty="0"/>
              <a:t> </a:t>
            </a:r>
            <a:r>
              <a:rPr lang="en-US" sz="2000" dirty="0" err="1"/>
              <a:t>scopul</a:t>
            </a:r>
            <a:r>
              <a:rPr lang="en-US" sz="2000" dirty="0"/>
              <a:t> </a:t>
            </a:r>
            <a:r>
              <a:rPr lang="en-US" sz="2000" dirty="0" err="1"/>
              <a:t>strângerii,culegerii</a:t>
            </a:r>
            <a:r>
              <a:rPr lang="en-US" sz="2000" dirty="0"/>
              <a:t> </a:t>
            </a:r>
            <a:r>
              <a:rPr lang="en-US" sz="2000" dirty="0" err="1"/>
              <a:t>şi</a:t>
            </a:r>
            <a:r>
              <a:rPr lang="en-US" sz="2000" dirty="0"/>
              <a:t> </a:t>
            </a:r>
            <a:r>
              <a:rPr lang="en-US" sz="2000" dirty="0" err="1"/>
              <a:t>analizării</a:t>
            </a:r>
            <a:r>
              <a:rPr lang="en-US" sz="2000" dirty="0"/>
              <a:t> </a:t>
            </a:r>
            <a:r>
              <a:rPr lang="en-US" sz="2000" dirty="0" err="1"/>
              <a:t>datelor</a:t>
            </a:r>
            <a:r>
              <a:rPr lang="en-US" sz="2000" dirty="0"/>
              <a:t> </a:t>
            </a:r>
            <a:r>
              <a:rPr lang="en-US" sz="2000" dirty="0" err="1"/>
              <a:t>comparabile</a:t>
            </a:r>
            <a:r>
              <a:rPr lang="en-US" sz="2000" dirty="0"/>
              <a:t> la </a:t>
            </a:r>
            <a:r>
              <a:rPr lang="en-US" sz="2000" dirty="0" err="1"/>
              <a:t>nivel</a:t>
            </a:r>
            <a:r>
              <a:rPr lang="ro-RO" sz="2000" dirty="0"/>
              <a:t> </a:t>
            </a:r>
            <a:r>
              <a:rPr lang="en-US" sz="2000" dirty="0" err="1"/>
              <a:t>naţional</a:t>
            </a:r>
            <a:r>
              <a:rPr lang="en-US" sz="2000" dirty="0"/>
              <a:t>.</a:t>
            </a:r>
          </a:p>
          <a:p>
            <a:pPr algn="just">
              <a:lnSpc>
                <a:spcPct val="100000"/>
              </a:lnSpc>
            </a:pPr>
            <a:r>
              <a:rPr lang="en-US" sz="2000" dirty="0"/>
              <a:t>ISCED </a:t>
            </a:r>
            <a:r>
              <a:rPr lang="en-US" sz="2000" dirty="0" err="1"/>
              <a:t>este</a:t>
            </a:r>
            <a:r>
              <a:rPr lang="en-US" sz="2000" dirty="0"/>
              <a:t> </a:t>
            </a:r>
            <a:r>
              <a:rPr lang="en-US" sz="2000" dirty="0" err="1"/>
              <a:t>clasificarea</a:t>
            </a:r>
            <a:r>
              <a:rPr lang="en-US" sz="2000" dirty="0"/>
              <a:t> de </a:t>
            </a:r>
            <a:r>
              <a:rPr lang="en-US" sz="2000" dirty="0" err="1"/>
              <a:t>referinţă</a:t>
            </a:r>
            <a:r>
              <a:rPr lang="en-US" sz="2000" dirty="0"/>
              <a:t> pentru </a:t>
            </a:r>
            <a:r>
              <a:rPr lang="en-US" sz="2000" dirty="0" err="1"/>
              <a:t>organizarea</a:t>
            </a:r>
            <a:r>
              <a:rPr lang="en-US" sz="2000" dirty="0"/>
              <a:t> </a:t>
            </a:r>
            <a:r>
              <a:rPr lang="en-US" sz="2000" dirty="0" err="1"/>
              <a:t>programelor</a:t>
            </a:r>
            <a:r>
              <a:rPr lang="en-US" sz="2000" dirty="0"/>
              <a:t> de </a:t>
            </a:r>
            <a:r>
              <a:rPr lang="en-US" sz="2000" dirty="0" err="1"/>
              <a:t>învăţământ</a:t>
            </a:r>
            <a:r>
              <a:rPr lang="ro-RO" sz="2000" dirty="0"/>
              <a:t> </a:t>
            </a:r>
            <a:r>
              <a:rPr lang="en-US" sz="2000" dirty="0" err="1"/>
              <a:t>şi</a:t>
            </a:r>
            <a:r>
              <a:rPr lang="en-US" sz="2000" dirty="0"/>
              <a:t> a </a:t>
            </a:r>
            <a:r>
              <a:rPr lang="en-US" sz="2000" dirty="0" err="1"/>
              <a:t>calificărilor</a:t>
            </a:r>
            <a:r>
              <a:rPr lang="en-US" sz="2000" dirty="0"/>
              <a:t> </a:t>
            </a:r>
            <a:r>
              <a:rPr lang="en-US" sz="2000" dirty="0" err="1"/>
              <a:t>conexe</a:t>
            </a:r>
            <a:r>
              <a:rPr lang="en-US" sz="2000" dirty="0"/>
              <a:t> </a:t>
            </a:r>
            <a:r>
              <a:rPr lang="en-US" sz="2000" dirty="0" err="1"/>
              <a:t>pe</a:t>
            </a:r>
            <a:r>
              <a:rPr lang="en-US" sz="2000" dirty="0"/>
              <a:t> </a:t>
            </a:r>
            <a:r>
              <a:rPr lang="en-US" sz="2000" dirty="0" err="1"/>
              <a:t>domenii</a:t>
            </a:r>
            <a:r>
              <a:rPr lang="en-US" sz="2000" dirty="0"/>
              <a:t> </a:t>
            </a:r>
            <a:r>
              <a:rPr lang="en-US" sz="2000" dirty="0" err="1"/>
              <a:t>şi</a:t>
            </a:r>
            <a:r>
              <a:rPr lang="en-US" sz="2000" dirty="0"/>
              <a:t> </a:t>
            </a:r>
            <a:r>
              <a:rPr lang="en-US" sz="2000" dirty="0" err="1"/>
              <a:t>niveluri</a:t>
            </a:r>
            <a:r>
              <a:rPr lang="en-US" sz="2000" dirty="0"/>
              <a:t> </a:t>
            </a:r>
            <a:r>
              <a:rPr lang="en-US" sz="2000" dirty="0" err="1"/>
              <a:t>educaţionale</a:t>
            </a:r>
            <a:r>
              <a:rPr lang="en-US" sz="2000" dirty="0"/>
              <a:t>.</a:t>
            </a:r>
          </a:p>
          <a:p>
            <a:pPr algn="just">
              <a:lnSpc>
                <a:spcPct val="100000"/>
              </a:lnSpc>
            </a:pPr>
            <a:r>
              <a:rPr lang="en-US" sz="2000" dirty="0"/>
              <a:t>ISCED </a:t>
            </a:r>
            <a:r>
              <a:rPr lang="en-US" sz="2000" dirty="0" err="1"/>
              <a:t>este</a:t>
            </a:r>
            <a:r>
              <a:rPr lang="en-US" sz="2000" dirty="0"/>
              <a:t> un </a:t>
            </a:r>
            <a:r>
              <a:rPr lang="en-US" sz="2000" dirty="0" err="1"/>
              <a:t>produs</a:t>
            </a:r>
            <a:r>
              <a:rPr lang="en-US" sz="2000" dirty="0"/>
              <a:t> al </a:t>
            </a:r>
            <a:r>
              <a:rPr lang="en-US" sz="2000" dirty="0" err="1"/>
              <a:t>unui</a:t>
            </a:r>
            <a:r>
              <a:rPr lang="ro-RO" sz="2000" dirty="0"/>
              <a:t> </a:t>
            </a:r>
            <a:r>
              <a:rPr lang="en-US" sz="2000" dirty="0" err="1"/>
              <a:t>acord</a:t>
            </a:r>
            <a:r>
              <a:rPr lang="en-US" sz="2000" dirty="0"/>
              <a:t> </a:t>
            </a:r>
            <a:r>
              <a:rPr lang="en-US" sz="2000" dirty="0" err="1"/>
              <a:t>internaţional</a:t>
            </a:r>
            <a:r>
              <a:rPr lang="en-US" sz="2000" dirty="0"/>
              <a:t> </a:t>
            </a:r>
            <a:r>
              <a:rPr lang="en-US" sz="2000" dirty="0" err="1"/>
              <a:t>şi</a:t>
            </a:r>
            <a:r>
              <a:rPr lang="en-US" sz="2000" dirty="0"/>
              <a:t> </a:t>
            </a:r>
            <a:r>
              <a:rPr lang="en-US" sz="2000" u="sng" dirty="0" err="1"/>
              <a:t>adoptat</a:t>
            </a:r>
            <a:r>
              <a:rPr lang="en-US" sz="2000" u="sng" dirty="0"/>
              <a:t> formal de </a:t>
            </a:r>
            <a:r>
              <a:rPr lang="en-US" sz="2000" u="sng" dirty="0" err="1"/>
              <a:t>Conferinţa</a:t>
            </a:r>
            <a:r>
              <a:rPr lang="en-US" sz="2000" u="sng" dirty="0"/>
              <a:t> </a:t>
            </a:r>
            <a:r>
              <a:rPr lang="en-US" sz="2000" u="sng" dirty="0" err="1"/>
              <a:t>Generală</a:t>
            </a:r>
            <a:r>
              <a:rPr lang="en-US" sz="2000" u="sng" dirty="0"/>
              <a:t> a </a:t>
            </a:r>
            <a:r>
              <a:rPr lang="en-US" sz="2000" u="sng" dirty="0" err="1"/>
              <a:t>statelor</a:t>
            </a:r>
            <a:r>
              <a:rPr lang="en-US" sz="2000" u="sng" dirty="0"/>
              <a:t> </a:t>
            </a:r>
            <a:r>
              <a:rPr lang="en-US" sz="2000" u="sng" dirty="0" err="1"/>
              <a:t>membre</a:t>
            </a:r>
            <a:r>
              <a:rPr lang="en-US" sz="2000" u="sng" dirty="0"/>
              <a:t> UNESCO.</a:t>
            </a:r>
          </a:p>
          <a:p>
            <a:pPr algn="just">
              <a:lnSpc>
                <a:spcPct val="100000"/>
              </a:lnSpc>
            </a:pPr>
            <a:r>
              <a:rPr lang="en-US" sz="2000" dirty="0"/>
              <a:t>ISCED </a:t>
            </a:r>
            <a:r>
              <a:rPr lang="en-US" sz="2000" dirty="0" err="1"/>
              <a:t>este</a:t>
            </a:r>
            <a:r>
              <a:rPr lang="en-US" sz="2000" dirty="0"/>
              <a:t> </a:t>
            </a:r>
            <a:r>
              <a:rPr lang="en-US" sz="2000" dirty="0" err="1"/>
              <a:t>proiectat</a:t>
            </a:r>
            <a:r>
              <a:rPr lang="en-US" sz="2000" dirty="0"/>
              <a:t> </a:t>
            </a:r>
            <a:r>
              <a:rPr lang="en-US" sz="2000" dirty="0" err="1"/>
              <a:t>să</a:t>
            </a:r>
            <a:r>
              <a:rPr lang="en-US" sz="2000" dirty="0"/>
              <a:t> </a:t>
            </a:r>
            <a:r>
              <a:rPr lang="en-US" sz="2000" dirty="0" err="1"/>
              <a:t>servească</a:t>
            </a:r>
            <a:r>
              <a:rPr lang="en-US" sz="2000" dirty="0"/>
              <a:t> </a:t>
            </a:r>
            <a:r>
              <a:rPr lang="en-US" sz="2000" dirty="0" err="1"/>
              <a:t>drept</a:t>
            </a:r>
            <a:r>
              <a:rPr lang="en-US" sz="2000" dirty="0"/>
              <a:t> </a:t>
            </a:r>
            <a:r>
              <a:rPr lang="en-US" sz="2000" dirty="0" err="1"/>
              <a:t>cadru</a:t>
            </a:r>
            <a:r>
              <a:rPr lang="en-US" sz="2000" dirty="0"/>
              <a:t> pentru </a:t>
            </a:r>
            <a:r>
              <a:rPr lang="en-US" sz="2000" dirty="0" err="1"/>
              <a:t>clasificarea</a:t>
            </a:r>
            <a:r>
              <a:rPr lang="en-US" sz="2000" dirty="0"/>
              <a:t> </a:t>
            </a:r>
            <a:r>
              <a:rPr lang="en-US" sz="2000" dirty="0" err="1"/>
              <a:t>activităţilor</a:t>
            </a:r>
            <a:r>
              <a:rPr lang="en-US" sz="2000" dirty="0"/>
              <a:t> </a:t>
            </a:r>
            <a:r>
              <a:rPr lang="en-US" sz="2000" dirty="0" err="1"/>
              <a:t>educaţionale</a:t>
            </a:r>
            <a:r>
              <a:rPr lang="en-US" sz="2000" dirty="0"/>
              <a:t>,</a:t>
            </a:r>
            <a:r>
              <a:rPr lang="ro-RO" sz="2000" dirty="0"/>
              <a:t> </a:t>
            </a:r>
            <a:r>
              <a:rPr lang="en-US" sz="2000" u="sng" dirty="0" err="1"/>
              <a:t>aşa</a:t>
            </a:r>
            <a:r>
              <a:rPr lang="en-US" sz="2000" u="sng" dirty="0"/>
              <a:t> cum </a:t>
            </a:r>
            <a:r>
              <a:rPr lang="en-US" sz="2000" u="sng" dirty="0" err="1"/>
              <a:t>sunt</a:t>
            </a:r>
            <a:r>
              <a:rPr lang="en-US" sz="2000" u="sng" dirty="0"/>
              <a:t> definite </a:t>
            </a:r>
            <a:r>
              <a:rPr lang="en-US" sz="2000" u="sng" dirty="0" err="1"/>
              <a:t>în</a:t>
            </a:r>
            <a:r>
              <a:rPr lang="en-US" sz="2000" u="sng" dirty="0"/>
              <a:t> </a:t>
            </a:r>
            <a:r>
              <a:rPr lang="en-US" sz="2000" u="sng" dirty="0" err="1"/>
              <a:t>programe</a:t>
            </a:r>
            <a:r>
              <a:rPr lang="en-US" sz="2000" u="sng" dirty="0"/>
              <a:t> </a:t>
            </a:r>
            <a:r>
              <a:rPr lang="en-US" sz="2000" u="sng" dirty="0" err="1"/>
              <a:t>şi</a:t>
            </a:r>
            <a:r>
              <a:rPr lang="en-US" sz="2000" u="sng" dirty="0"/>
              <a:t> a </a:t>
            </a:r>
            <a:r>
              <a:rPr lang="en-US" sz="2000" u="sng" dirty="0" err="1"/>
              <a:t>calificărilor</a:t>
            </a:r>
            <a:r>
              <a:rPr lang="en-US" sz="2000" u="sng" dirty="0"/>
              <a:t> care </a:t>
            </a:r>
            <a:r>
              <a:rPr lang="en-US" sz="2000" u="sng" dirty="0" err="1"/>
              <a:t>rezultă</a:t>
            </a:r>
            <a:r>
              <a:rPr lang="en-US" sz="2000" u="sng" dirty="0"/>
              <a:t> </a:t>
            </a:r>
            <a:r>
              <a:rPr lang="en-US" sz="2000" u="sng" dirty="0" err="1"/>
              <a:t>în</a:t>
            </a:r>
            <a:r>
              <a:rPr lang="en-US" sz="2000" u="sng" dirty="0"/>
              <a:t> </a:t>
            </a:r>
            <a:r>
              <a:rPr lang="en-US" sz="2000" u="sng" dirty="0" err="1"/>
              <a:t>categorii</a:t>
            </a:r>
            <a:r>
              <a:rPr lang="en-US" sz="2000" u="sng" dirty="0"/>
              <a:t> </a:t>
            </a:r>
            <a:r>
              <a:rPr lang="en-US" sz="2000" u="sng" dirty="0" err="1"/>
              <a:t>agreate</a:t>
            </a:r>
            <a:r>
              <a:rPr lang="ro-RO" sz="2000" u="sng" dirty="0"/>
              <a:t> </a:t>
            </a:r>
            <a:r>
              <a:rPr lang="en-US" sz="2000" u="sng" dirty="0" err="1"/>
              <a:t>internaţional</a:t>
            </a:r>
            <a:r>
              <a:rPr lang="en-US" sz="2000" dirty="0"/>
              <a:t>.</a:t>
            </a:r>
          </a:p>
          <a:p>
            <a:pPr algn="just">
              <a:lnSpc>
                <a:spcPct val="100000"/>
              </a:lnSpc>
            </a:pPr>
            <a:r>
              <a:rPr lang="en-US" sz="2000" dirty="0" err="1"/>
              <a:t>Conceptele</a:t>
            </a:r>
            <a:r>
              <a:rPr lang="en-US" sz="2000" dirty="0"/>
              <a:t> </a:t>
            </a:r>
            <a:r>
              <a:rPr lang="en-US" sz="2000" dirty="0" err="1"/>
              <a:t>şi</a:t>
            </a:r>
            <a:r>
              <a:rPr lang="en-US" sz="2000" dirty="0"/>
              <a:t> </a:t>
            </a:r>
            <a:r>
              <a:rPr lang="en-US" sz="2000" dirty="0" err="1"/>
              <a:t>definiţiile</a:t>
            </a:r>
            <a:r>
              <a:rPr lang="en-US" sz="2000" dirty="0"/>
              <a:t> de </a:t>
            </a:r>
            <a:r>
              <a:rPr lang="en-US" sz="2000" dirty="0" err="1"/>
              <a:t>bază</a:t>
            </a:r>
            <a:r>
              <a:rPr lang="en-US" sz="2000" dirty="0"/>
              <a:t> ale ISCED </a:t>
            </a:r>
            <a:r>
              <a:rPr lang="en-US" sz="2000" dirty="0" err="1"/>
              <a:t>sunt</a:t>
            </a:r>
            <a:r>
              <a:rPr lang="ro-RO" sz="2000" dirty="0"/>
              <a:t> </a:t>
            </a:r>
            <a:r>
              <a:rPr lang="en-US" sz="2000" u="sng" dirty="0" err="1"/>
              <a:t>proiectate</a:t>
            </a:r>
            <a:r>
              <a:rPr lang="en-US" sz="2000" u="sng" dirty="0"/>
              <a:t> </a:t>
            </a:r>
            <a:r>
              <a:rPr lang="en-US" sz="2000" u="sng" dirty="0" err="1"/>
              <a:t>să</a:t>
            </a:r>
            <a:r>
              <a:rPr lang="en-US" sz="2000" u="sng" dirty="0"/>
              <a:t> fie</a:t>
            </a:r>
            <a:r>
              <a:rPr lang="ro-RO" sz="2000" u="sng" dirty="0"/>
              <a:t> </a:t>
            </a:r>
            <a:r>
              <a:rPr lang="en-US" sz="2000" u="sng" dirty="0" err="1"/>
              <a:t>acceptate</a:t>
            </a:r>
            <a:r>
              <a:rPr lang="en-US" sz="2000" u="sng" dirty="0"/>
              <a:t> </a:t>
            </a:r>
            <a:r>
              <a:rPr lang="en-US" sz="2000" u="sng" dirty="0" err="1"/>
              <a:t>internaţional</a:t>
            </a:r>
            <a:r>
              <a:rPr lang="en-US" sz="2000" u="sng" dirty="0"/>
              <a:t> </a:t>
            </a:r>
            <a:r>
              <a:rPr lang="en-US" sz="2000" u="sng" dirty="0" err="1"/>
              <a:t>şi</a:t>
            </a:r>
            <a:r>
              <a:rPr lang="en-US" sz="2000" u="sng" dirty="0"/>
              <a:t> </a:t>
            </a:r>
            <a:r>
              <a:rPr lang="en-US" sz="2000" u="sng" dirty="0" err="1"/>
              <a:t>să</a:t>
            </a:r>
            <a:r>
              <a:rPr lang="en-US" sz="2000" u="sng" dirty="0"/>
              <a:t> </a:t>
            </a:r>
            <a:r>
              <a:rPr lang="en-US" sz="2000" u="sng" dirty="0" err="1"/>
              <a:t>cuprindă</a:t>
            </a:r>
            <a:r>
              <a:rPr lang="en-US" sz="2000" u="sng" dirty="0"/>
              <a:t> </a:t>
            </a:r>
            <a:r>
              <a:rPr lang="en-US" sz="2000" u="sng" dirty="0" err="1"/>
              <a:t>între</a:t>
            </a:r>
            <a:r>
              <a:rPr lang="ro-RO" sz="2000" u="sng" dirty="0"/>
              <a:t>a</a:t>
            </a:r>
            <a:r>
              <a:rPr lang="en-US" sz="2000" u="sng" dirty="0" err="1"/>
              <a:t>ga</a:t>
            </a:r>
            <a:r>
              <a:rPr lang="en-US" sz="2000" u="sng" dirty="0"/>
              <a:t> </a:t>
            </a:r>
            <a:r>
              <a:rPr lang="en-US" sz="2000" u="sng" dirty="0" err="1"/>
              <a:t>gamă</a:t>
            </a:r>
            <a:r>
              <a:rPr lang="en-US" sz="2000" u="sng" dirty="0"/>
              <a:t> a </a:t>
            </a:r>
            <a:r>
              <a:rPr lang="en-US" sz="2000" u="sng" dirty="0" err="1"/>
              <a:t>sistemelor</a:t>
            </a:r>
            <a:r>
              <a:rPr lang="en-US" sz="2000" u="sng" dirty="0"/>
              <a:t> de </a:t>
            </a:r>
            <a:r>
              <a:rPr lang="en-US" sz="2000" u="sng" dirty="0" err="1"/>
              <a:t>învăţământ</a:t>
            </a:r>
            <a:r>
              <a:rPr lang="en-US" sz="2000" dirty="0" smtClean="0"/>
              <a:t>.</a:t>
            </a:r>
            <a:endParaRPr lang="en-US" sz="2000" dirty="0"/>
          </a:p>
        </p:txBody>
      </p:sp>
      <p:sp>
        <p:nvSpPr>
          <p:cNvPr id="4" name="Slide Number Placeholder 3"/>
          <p:cNvSpPr>
            <a:spLocks noGrp="1"/>
          </p:cNvSpPr>
          <p:nvPr>
            <p:ph type="sldNum" sz="quarter" idx="12"/>
          </p:nvPr>
        </p:nvSpPr>
        <p:spPr>
          <a:xfrm>
            <a:off x="861060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50D555-AD09-4184-8F27-884809BFB09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3213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2120</Words>
  <Application>Microsoft Office PowerPoint</Application>
  <PresentationFormat>Widescreen</PresentationFormat>
  <Paragraphs>181</Paragraphs>
  <Slides>21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Calibri</vt:lpstr>
      <vt:lpstr>Calibri Light</vt:lpstr>
      <vt:lpstr>Times New Roman</vt:lpstr>
      <vt:lpstr>Trebuchet MS</vt:lpstr>
      <vt:lpstr>Wingdings 3</vt:lpstr>
      <vt:lpstr>Custom Design</vt:lpstr>
      <vt:lpstr>Office Theme</vt:lpstr>
      <vt:lpstr>       Corelarea ISCED cu HG privind domeniile de studii</vt:lpstr>
      <vt:lpstr>Relația educației cu piața muncii în legislația actuală </vt:lpstr>
      <vt:lpstr>LEGISLAȚIA Română – Legea educației naționale nr. 1/2011</vt:lpstr>
      <vt:lpstr>OUG 129/2000 -ACTUALIZATĂ </vt:lpstr>
      <vt:lpstr>VIITORUL EDUCATIEI = INTERNAȚIONALIZAREA ÎNVĂȚĂMÂNTULUI SUPERIOR</vt:lpstr>
      <vt:lpstr>RNCIS - un cadru European- asigurarea transparenței </vt:lpstr>
      <vt:lpstr>RNCIS - un cadru European </vt:lpstr>
      <vt:lpstr>STRUCTURA RNCIS ÎN URMA PUBLICĂRII ORDINULUI NR. 5686/2017 ȘI RECOMANDARE UE 2017</vt:lpstr>
      <vt:lpstr>CE ESTE ISCED?</vt:lpstr>
      <vt:lpstr>CE ESTE ISCED?</vt:lpstr>
      <vt:lpstr>CLASIFICAREA INTERNAȚIONALĂ STANDARD A EDUCAȚIEI:  DOMENIILE EDUCAȚIE ȘI FORMARE 2013 (ISCED-F)</vt:lpstr>
      <vt:lpstr>ROLUL ISCED ÎN SISTEMUL DE EDUCAȚIE </vt:lpstr>
      <vt:lpstr>NIVELURILE ISCED - 2013</vt:lpstr>
      <vt:lpstr>NIVELURILE ISCED-F</vt:lpstr>
      <vt:lpstr>ISCED-F – SISTEM TAXONOMIC</vt:lpstr>
      <vt:lpstr>ISCED–F – DOMENII LARGI </vt:lpstr>
      <vt:lpstr>NOMENCLATORUL DOMENIILOR ŞI AL SPECIALIZĂRILOR/  PROGRAMELOR DE STUDII UNIVERSITARE HG/ 2018-2019</vt:lpstr>
      <vt:lpstr>CORELAREA ISCED F 2013 CU DOMENIILE DIN ROMÂNIA</vt:lpstr>
      <vt:lpstr>STABILIREA DOMENIULUI ISCED PRIN INTERMEDIUL  COMPETENȚELOR - ASPECTE GENERALE -</vt:lpstr>
      <vt:lpstr>STABILIREA DOMENIULUI ISCED PRIN INTERMEDIUL  COMPETENȚELOR - ASPECTE GENERALE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Corelare  ISCED-HG</dc:title>
  <dc:creator>ANC</dc:creator>
  <cp:lastModifiedBy>Windows User</cp:lastModifiedBy>
  <cp:revision>221</cp:revision>
  <dcterms:modified xsi:type="dcterms:W3CDTF">2019-06-03T08:29:46Z</dcterms:modified>
</cp:coreProperties>
</file>